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146847064" r:id="rId12"/>
    <p:sldId id="2146847063" r:id="rId13"/>
    <p:sldId id="267" r:id="rId14"/>
    <p:sldId id="268" r:id="rId15"/>
    <p:sldId id="2146847055" r:id="rId16"/>
    <p:sldId id="269" r:id="rId17"/>
    <p:sldId id="2146847067" r:id="rId18"/>
    <p:sldId id="2146847066" r:id="rId19"/>
    <p:sldId id="2146847065" r:id="rId20"/>
    <p:sldId id="214684706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8/3/2025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Intelligent Classification of Rural Infrastructure Projects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Keerthana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Arunai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College-AI&amp;DS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WhatsApp Image 2025-08-03 at 12.36.13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269" y="1442427"/>
            <a:ext cx="9495568" cy="4673600"/>
          </a:xfr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ML-based solution </a:t>
            </a:r>
            <a:r>
              <a:rPr lang="en-US" sz="2000" b="1" dirty="0" smtClean="0"/>
              <a:t>successfully automates PMGSY project classification</a:t>
            </a:r>
            <a:r>
              <a:rPr lang="en-US" sz="2000" dirty="0" smtClean="0"/>
              <a:t> with 93% accuracy, addressing critical challenges in rural infrastructure planning. While data quality and interpretability remain hurdles, future integrations (GIS/</a:t>
            </a:r>
            <a:r>
              <a:rPr lang="en-US" sz="2000" dirty="0" err="1" smtClean="0"/>
              <a:t>IoT</a:t>
            </a:r>
            <a:r>
              <a:rPr lang="en-US" sz="2000" dirty="0" smtClean="0"/>
              <a:t>) promise further refinements. Accurate classification is pivotal to maintaining </a:t>
            </a:r>
            <a:r>
              <a:rPr lang="en-US" sz="2000" b="1" dirty="0" smtClean="0"/>
              <a:t>consistent road connectivity</a:t>
            </a:r>
            <a:r>
              <a:rPr lang="en-US" sz="2000" dirty="0" smtClean="0"/>
              <a:t>, optimizing budgets, and achieving equitable rural development goals under PMGSY.</a:t>
            </a:r>
          </a:p>
          <a:p>
            <a:r>
              <a:rPr lang="en-US" sz="2000" b="1" dirty="0" smtClean="0"/>
              <a:t>Recommendation:</a:t>
            </a:r>
            <a:endParaRPr lang="en-US" sz="2000" dirty="0" smtClean="0"/>
          </a:p>
          <a:p>
            <a:r>
              <a:rPr lang="en-US" sz="2000" dirty="0" smtClean="0"/>
              <a:t>Pilot the model in high-priority states before nationwide rollout.</a:t>
            </a:r>
          </a:p>
          <a:p>
            <a:r>
              <a:rPr lang="en-US" sz="2000" dirty="0" smtClean="0"/>
              <a:t>Establish a feedback loop with field officers to improve data collection.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Advanced Features:</a:t>
            </a:r>
            <a:endParaRPr lang="en-US" dirty="0" smtClean="0"/>
          </a:p>
          <a:p>
            <a:pPr lvl="1"/>
            <a:r>
              <a:rPr lang="en-US" dirty="0" smtClean="0"/>
              <a:t>GIS integration for terrain analysis</a:t>
            </a:r>
          </a:p>
          <a:p>
            <a:pPr lvl="1"/>
            <a:r>
              <a:rPr lang="en-US" dirty="0" smtClean="0"/>
              <a:t>Image processing for progress monitoring</a:t>
            </a:r>
          </a:p>
          <a:p>
            <a:pPr lvl="1"/>
            <a:r>
              <a:rPr lang="en-US" dirty="0" smtClean="0"/>
              <a:t>NLP for document analysis</a:t>
            </a:r>
          </a:p>
          <a:p>
            <a:r>
              <a:rPr lang="en-US" b="1" dirty="0" smtClean="0"/>
              <a:t>Scalability:</a:t>
            </a:r>
            <a:endParaRPr lang="en-US" dirty="0" smtClean="0"/>
          </a:p>
          <a:p>
            <a:pPr lvl="1"/>
            <a:r>
              <a:rPr lang="en-US" dirty="0" smtClean="0"/>
              <a:t>Edge computing for field offices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 for audit trails</a:t>
            </a:r>
          </a:p>
          <a:p>
            <a:r>
              <a:rPr lang="en-US" b="1" dirty="0" smtClean="0"/>
              <a:t>Expansion:</a:t>
            </a:r>
            <a:endParaRPr lang="en-US" dirty="0" smtClean="0"/>
          </a:p>
          <a:p>
            <a:pPr lvl="1"/>
            <a:r>
              <a:rPr lang="en-US" dirty="0" smtClean="0"/>
              <a:t>Apply framework to other rural schemes</a:t>
            </a:r>
          </a:p>
          <a:p>
            <a:pPr lvl="1"/>
            <a:r>
              <a:rPr lang="en-US" dirty="0" smtClean="0"/>
              <a:t>Predictive analytics for delays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 smtClean="0"/>
              <a:t>Kumar &amp; Jain (2020)– </a:t>
            </a:r>
            <a:r>
              <a:rPr lang="en-IN" sz="2400" dirty="0" err="1" smtClean="0"/>
              <a:t>XGBoost</a:t>
            </a:r>
            <a:r>
              <a:rPr lang="en-IN" sz="2400" dirty="0" smtClean="0"/>
              <a:t> for rural road projects (IEEE)  </a:t>
            </a:r>
          </a:p>
          <a:p>
            <a:pPr marL="305435" indent="-305435"/>
            <a:r>
              <a:rPr lang="en-IN" sz="2400" dirty="0" smtClean="0"/>
              <a:t>World Bank (2019) – AI cost savings in infrastructure  </a:t>
            </a:r>
          </a:p>
          <a:p>
            <a:pPr marL="305435" indent="-305435"/>
            <a:r>
              <a:rPr lang="en-IN" sz="2400" dirty="0" smtClean="0"/>
              <a:t>Chen &amp; </a:t>
            </a:r>
            <a:r>
              <a:rPr lang="en-IN" sz="2400" dirty="0" err="1" smtClean="0"/>
              <a:t>Guestrin</a:t>
            </a:r>
            <a:r>
              <a:rPr lang="en-IN" sz="2400" dirty="0" smtClean="0"/>
              <a:t> (2016) – </a:t>
            </a:r>
            <a:r>
              <a:rPr lang="en-IN" sz="2400" dirty="0" err="1" smtClean="0"/>
              <a:t>XGBoost</a:t>
            </a:r>
            <a:r>
              <a:rPr lang="en-IN" sz="2400" dirty="0" smtClean="0"/>
              <a:t> technical foundations (KDD)</a:t>
            </a:r>
          </a:p>
          <a:p>
            <a:pPr marL="305435" indent="-305435"/>
            <a:r>
              <a:rPr lang="en-IN" sz="2400" dirty="0" smtClean="0"/>
              <a:t>NITI </a:t>
            </a:r>
            <a:r>
              <a:rPr lang="en-IN" sz="2400" dirty="0" err="1" smtClean="0"/>
              <a:t>Aayog</a:t>
            </a:r>
            <a:r>
              <a:rPr lang="en-IN" sz="2400" dirty="0" smtClean="0"/>
              <a:t> (2021)– Responsible AI guidelines for govt  </a:t>
            </a:r>
          </a:p>
          <a:p>
            <a:pPr marL="305435" indent="-305435"/>
            <a:r>
              <a:rPr lang="en-IN" sz="2400" dirty="0" smtClean="0"/>
              <a:t>PMGSY Handbook (2023) – Official data schema  </a:t>
            </a:r>
          </a:p>
          <a:p>
            <a:pPr marL="305435" indent="-305435"/>
            <a:endParaRPr lang="en-IN" sz="2400" dirty="0" smtClean="0"/>
          </a:p>
          <a:p>
            <a:pPr marL="305435" indent="-305435"/>
            <a:r>
              <a:rPr lang="en-IN" sz="2400" dirty="0" smtClean="0"/>
              <a:t>Purpose: Validated model design, data handling, and deployment practices.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IBM Certifications</a:t>
            </a:r>
            <a:endParaRPr lang="en-US" dirty="0"/>
          </a:p>
        </p:txBody>
      </p:sp>
      <p:pic>
        <p:nvPicPr>
          <p:cNvPr id="6" name="Content Placeholder 5" descr="Screenshot 2025-08-03 1956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878" y="1441336"/>
            <a:ext cx="9462052" cy="50290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IBM Certifications</a:t>
            </a:r>
            <a:endParaRPr lang="en-US" dirty="0"/>
          </a:p>
        </p:txBody>
      </p:sp>
      <p:pic>
        <p:nvPicPr>
          <p:cNvPr id="6" name="Content Placeholder 5" descr="Screenshot 2025-08-03 1956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17" y="1301750"/>
            <a:ext cx="10455966" cy="46736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IBM Certifications</a:t>
            </a:r>
            <a:endParaRPr lang="en-US" dirty="0"/>
          </a:p>
        </p:txBody>
      </p:sp>
      <p:pic>
        <p:nvPicPr>
          <p:cNvPr id="6" name="Content Placeholder 5" descr="Screenshot 2025-08-03 19565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113" y="1403369"/>
            <a:ext cx="9626065" cy="462938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LINK: https://github.com/Keerthana12-AI-DS/Intelligent-Classification-of-Rural-Infrastructure-.git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3200" b="1" dirty="0" smtClean="0">
                <a:solidFill>
                  <a:srgbClr val="0F0F0F"/>
                </a:solidFill>
                <a:ea typeface="+mn-lt"/>
                <a:cs typeface="+mn-lt"/>
              </a:rPr>
              <a:t>   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dirty="0" smtClean="0"/>
              <a:t>The </a:t>
            </a:r>
            <a:r>
              <a:rPr lang="en-US" dirty="0" err="1" smtClean="0"/>
              <a:t>Pradhan</a:t>
            </a:r>
            <a:r>
              <a:rPr lang="en-US" dirty="0" smtClean="0"/>
              <a:t> </a:t>
            </a:r>
            <a:r>
              <a:rPr lang="en-US" dirty="0" err="1" smtClean="0"/>
              <a:t>Mantri</a:t>
            </a:r>
            <a:r>
              <a:rPr lang="en-US" dirty="0" smtClean="0"/>
              <a:t> Gram </a:t>
            </a:r>
            <a:r>
              <a:rPr lang="en-US" dirty="0" err="1" smtClean="0"/>
              <a:t>Sadak</a:t>
            </a:r>
            <a:r>
              <a:rPr lang="en-US" dirty="0" smtClean="0"/>
              <a:t> </a:t>
            </a:r>
            <a:r>
              <a:rPr lang="en-US" dirty="0" err="1" smtClean="0"/>
              <a:t>Yojana</a:t>
            </a:r>
            <a:r>
              <a:rPr lang="en-US" dirty="0" smtClean="0"/>
              <a:t> (PMGSY) is India's flagship rural road connectivity program with multiple schemes (PMGSY-I, PMGSY-II, RCPLWEA) having different: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Funding patterns</a:t>
            </a:r>
          </a:p>
          <a:p>
            <a:r>
              <a:rPr lang="en-US" dirty="0" smtClean="0"/>
              <a:t>Technical specifications</a:t>
            </a:r>
          </a:p>
          <a:p>
            <a:r>
              <a:rPr lang="en-US" dirty="0" smtClean="0"/>
              <a:t>Monitoring requirements</a:t>
            </a:r>
          </a:p>
          <a:p>
            <a:pPr>
              <a:buNone/>
            </a:pPr>
            <a:r>
              <a:rPr lang="en-US" b="1" dirty="0" smtClean="0"/>
              <a:t>      Key Challenges:</a:t>
            </a:r>
            <a:endParaRPr lang="en-US" dirty="0" smtClean="0"/>
          </a:p>
          <a:p>
            <a:r>
              <a:rPr lang="en-US" dirty="0" smtClean="0"/>
              <a:t>Manual classification is time-consuming (takes hours/days)</a:t>
            </a:r>
          </a:p>
          <a:p>
            <a:r>
              <a:rPr lang="en-US" dirty="0" smtClean="0"/>
              <a:t>Human errors in categorization affect monitoring</a:t>
            </a:r>
          </a:p>
          <a:p>
            <a:r>
              <a:rPr lang="en-US" dirty="0" smtClean="0"/>
              <a:t>Difficult to track budget utilization across schemes</a:t>
            </a:r>
          </a:p>
          <a:p>
            <a:r>
              <a:rPr lang="en-US" dirty="0" smtClean="0"/>
              <a:t>Scaling issues as project volume increases (1000s of new projects annually)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97" y="2461845"/>
            <a:ext cx="11613485" cy="422030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b="1" dirty="0" smtClean="0"/>
              <a:t>Objective:</a:t>
            </a:r>
            <a:endParaRPr lang="en-US" sz="1400" dirty="0" smtClean="0"/>
          </a:p>
          <a:p>
            <a:r>
              <a:rPr lang="en-US" sz="1400" dirty="0" smtClean="0"/>
              <a:t>Build a supervised ML model to predict PMGSY_SCHEME using project data (e.g., cost, length, location, completion time).</a:t>
            </a:r>
          </a:p>
          <a:p>
            <a:r>
              <a:rPr lang="en-US" sz="1400" b="1" dirty="0" smtClean="0"/>
              <a:t>Key Features:</a:t>
            </a:r>
            <a:endParaRPr lang="en-US" sz="1400" dirty="0" smtClean="0"/>
          </a:p>
          <a:p>
            <a:r>
              <a:rPr lang="en-US" sz="1400" b="1" dirty="0" smtClean="0"/>
              <a:t>Inputs:</a:t>
            </a:r>
            <a:r>
              <a:rPr lang="en-US" sz="1400" dirty="0" smtClean="0"/>
              <a:t> Project cost, road length, terrain type, population served, etc.</a:t>
            </a:r>
          </a:p>
          <a:p>
            <a:r>
              <a:rPr lang="en-US" sz="1400" b="1" dirty="0" smtClean="0"/>
              <a:t>Output:</a:t>
            </a:r>
            <a:r>
              <a:rPr lang="en-US" sz="1400" dirty="0" smtClean="0"/>
              <a:t> Scheme category (PMGSY-I/II/RCPLWEA).</a:t>
            </a:r>
          </a:p>
          <a:p>
            <a:r>
              <a:rPr lang="en-US" sz="1400" b="1" dirty="0" smtClean="0"/>
              <a:t>Approach:</a:t>
            </a:r>
            <a:r>
              <a:rPr lang="en-US" sz="1400" dirty="0" smtClean="0"/>
              <a:t> Ensemble learning (e.g., Random Forest, </a:t>
            </a:r>
            <a:r>
              <a:rPr lang="en-US" sz="1400" dirty="0" err="1" smtClean="0"/>
              <a:t>XGBoost</a:t>
            </a:r>
            <a:r>
              <a:rPr lang="en-US" sz="1400" dirty="0" smtClean="0"/>
              <a:t>) for handling imbalanced data.</a:t>
            </a:r>
          </a:p>
          <a:p>
            <a:r>
              <a:rPr lang="en-US" sz="1400" b="1" dirty="0" smtClean="0"/>
              <a:t>Technical Approach:</a:t>
            </a:r>
            <a:endParaRPr lang="en-US" sz="1400" dirty="0" smtClean="0"/>
          </a:p>
          <a:p>
            <a:r>
              <a:rPr lang="en-US" sz="1400" b="1" dirty="0" smtClean="0"/>
              <a:t>Supervised Learning Framework</a:t>
            </a:r>
            <a:endParaRPr lang="en-US" sz="1400" dirty="0" smtClean="0"/>
          </a:p>
          <a:p>
            <a:pPr lvl="1"/>
            <a:r>
              <a:rPr lang="en-US" dirty="0" smtClean="0"/>
              <a:t>Classification task (multi-class)</a:t>
            </a:r>
          </a:p>
          <a:p>
            <a:pPr lvl="1"/>
            <a:r>
              <a:rPr lang="en-US" dirty="0" smtClean="0"/>
              <a:t>Ensemble methods for improved accuracy</a:t>
            </a:r>
          </a:p>
          <a:p>
            <a:r>
              <a:rPr lang="en-US" sz="1400" b="1" dirty="0" smtClean="0"/>
              <a:t>Data Requirements:</a:t>
            </a:r>
            <a:endParaRPr lang="en-US" sz="1400" dirty="0" smtClean="0"/>
          </a:p>
          <a:p>
            <a:pPr lvl="1"/>
            <a:r>
              <a:rPr lang="en-US" dirty="0" smtClean="0"/>
              <a:t>Financial parameters (sanctioned cost, expenditure)</a:t>
            </a:r>
          </a:p>
          <a:p>
            <a:pPr lvl="1"/>
            <a:r>
              <a:rPr lang="en-US" dirty="0" smtClean="0"/>
              <a:t>Physical attributes (road length, terrain type)</a:t>
            </a:r>
          </a:p>
          <a:p>
            <a:pPr lvl="1"/>
            <a:r>
              <a:rPr lang="en-US" dirty="0" smtClean="0"/>
              <a:t>Geographical factors (state, district)</a:t>
            </a:r>
          </a:p>
          <a:p>
            <a:pPr lvl="1"/>
            <a:r>
              <a:rPr lang="en-US" dirty="0" smtClean="0"/>
              <a:t>Temporal data (start/end dates)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endParaRPr lang="en-IN" sz="800" dirty="0"/>
          </a:p>
          <a:p>
            <a:pPr marL="0" indent="0">
              <a:buNone/>
            </a:pPr>
            <a:endParaRPr lang="en-IN" sz="800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80" y="1498974"/>
            <a:ext cx="11029615" cy="4673324"/>
          </a:xfrm>
        </p:spPr>
        <p:txBody>
          <a:bodyPr/>
          <a:lstStyle/>
          <a:p>
            <a:r>
              <a:rPr lang="en-US" b="1" dirty="0" smtClean="0"/>
              <a:t>Data Collection:</a:t>
            </a:r>
            <a:endParaRPr lang="en-US" dirty="0" smtClean="0"/>
          </a:p>
          <a:p>
            <a:pPr lvl="1"/>
            <a:r>
              <a:rPr lang="en-US" dirty="0" smtClean="0"/>
              <a:t>Source: PMGSY MIS Portal, government reports (CSV/API).</a:t>
            </a:r>
          </a:p>
          <a:p>
            <a:pPr lvl="1"/>
            <a:r>
              <a:rPr lang="en-US" dirty="0" smtClean="0"/>
              <a:t>Features: Cost per km, total length, terrain (plain/hilly), population benefit, completion status.</a:t>
            </a:r>
          </a:p>
          <a:p>
            <a:r>
              <a:rPr lang="en-US" b="1" dirty="0" smtClean="0"/>
              <a:t>Preprocessing:</a:t>
            </a:r>
            <a:endParaRPr lang="en-US" dirty="0" smtClean="0"/>
          </a:p>
          <a:p>
            <a:pPr lvl="1"/>
            <a:r>
              <a:rPr lang="en-US" dirty="0" smtClean="0"/>
              <a:t>Handle missing data (imputation), normalize numerical features, encode categorical variables (One-Hot Encoding).</a:t>
            </a:r>
          </a:p>
          <a:p>
            <a:r>
              <a:rPr lang="en-US" b="1" dirty="0" smtClean="0"/>
              <a:t>Model Training:</a:t>
            </a:r>
            <a:endParaRPr lang="en-US" dirty="0" smtClean="0"/>
          </a:p>
          <a:p>
            <a:pPr lvl="1"/>
            <a:r>
              <a:rPr lang="en-US" dirty="0" smtClean="0"/>
              <a:t>Algorithms tested: </a:t>
            </a:r>
            <a:r>
              <a:rPr lang="en-US" b="1" dirty="0" smtClean="0"/>
              <a:t>Logistic Regression, Random Forest, </a:t>
            </a:r>
            <a:r>
              <a:rPr lang="en-US" b="1" dirty="0" err="1" smtClean="0"/>
              <a:t>XGBoost</a:t>
            </a:r>
            <a:r>
              <a:rPr lang="en-US" b="1" dirty="0" smtClean="0"/>
              <a:t>, SVM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Cross-validation</a:t>
            </a:r>
            <a:r>
              <a:rPr lang="en-US" dirty="0" smtClean="0"/>
              <a:t> to prevent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Evaluation Metrics:</a:t>
            </a:r>
            <a:endParaRPr lang="en-US" dirty="0" smtClean="0"/>
          </a:p>
          <a:p>
            <a:pPr lvl="1"/>
            <a:r>
              <a:rPr lang="en-US" b="1" dirty="0" smtClean="0"/>
              <a:t>Accuracy, F1-score (for class imbalance), ROC-AUC.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6935"/>
            <a:ext cx="11029615" cy="45720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Collection</a:t>
            </a:r>
            <a:endParaRPr lang="en-US" dirty="0" smtClean="0"/>
          </a:p>
          <a:p>
            <a:pPr lvl="1"/>
            <a:r>
              <a:rPr lang="en-US" dirty="0" smtClean="0"/>
              <a:t>Gather project records from PMGSY MIS</a:t>
            </a:r>
          </a:p>
          <a:p>
            <a:pPr lvl="1"/>
            <a:r>
              <a:rPr lang="en-US" dirty="0" smtClean="0"/>
              <a:t>Extract financial, physical, and location data</a:t>
            </a:r>
          </a:p>
          <a:p>
            <a:r>
              <a:rPr lang="en-US" b="1" dirty="0" smtClean="0"/>
              <a:t>Preprocessing</a:t>
            </a:r>
            <a:endParaRPr lang="en-US" dirty="0" smtClean="0"/>
          </a:p>
          <a:p>
            <a:pPr lvl="1"/>
            <a:r>
              <a:rPr lang="en-US" dirty="0" smtClean="0"/>
              <a:t>Clean missing/inconsistent data</a:t>
            </a:r>
          </a:p>
          <a:p>
            <a:pPr lvl="1"/>
            <a:r>
              <a:rPr lang="en-US" dirty="0" smtClean="0"/>
              <a:t>Normalize numerical values (cost, length)</a:t>
            </a:r>
          </a:p>
          <a:p>
            <a:pPr lvl="1"/>
            <a:r>
              <a:rPr lang="en-US" dirty="0" smtClean="0"/>
              <a:t>Encode categories (terrain type, state)</a:t>
            </a:r>
          </a:p>
          <a:p>
            <a:r>
              <a:rPr lang="en-US" b="1" dirty="0" smtClean="0"/>
              <a:t>Model Training</a:t>
            </a:r>
            <a:endParaRPr lang="en-US" dirty="0" smtClean="0"/>
          </a:p>
          <a:p>
            <a:pPr lvl="1"/>
            <a:r>
              <a:rPr lang="en-US" dirty="0" smtClean="0"/>
              <a:t>Split data into training/validation sets</a:t>
            </a:r>
          </a:p>
          <a:p>
            <a:pPr lvl="1"/>
            <a:r>
              <a:rPr lang="en-US" dirty="0" smtClean="0"/>
              <a:t>Train </a:t>
            </a:r>
            <a:r>
              <a:rPr lang="en-US" dirty="0" err="1" smtClean="0"/>
              <a:t>XGBoost</a:t>
            </a:r>
            <a:r>
              <a:rPr lang="en-US" dirty="0" smtClean="0"/>
              <a:t> with cross-validation</a:t>
            </a:r>
          </a:p>
          <a:p>
            <a:pPr lvl="1"/>
            <a:r>
              <a:rPr lang="en-US" dirty="0" smtClean="0"/>
              <a:t>Tune </a:t>
            </a:r>
            <a:r>
              <a:rPr lang="en-US" dirty="0" err="1" smtClean="0"/>
              <a:t>hyperparameters</a:t>
            </a:r>
            <a:r>
              <a:rPr lang="en-US" dirty="0" smtClean="0"/>
              <a:t> for optimal accuracy</a:t>
            </a:r>
          </a:p>
          <a:p>
            <a:r>
              <a:rPr lang="en-US" b="1" dirty="0" smtClean="0"/>
              <a:t>Evaluation</a:t>
            </a:r>
            <a:endParaRPr lang="en-US" dirty="0" smtClean="0"/>
          </a:p>
          <a:p>
            <a:pPr lvl="1"/>
            <a:r>
              <a:rPr lang="en-US" dirty="0" smtClean="0"/>
              <a:t>Test on held-out dataset</a:t>
            </a:r>
          </a:p>
          <a:p>
            <a:pPr lvl="1"/>
            <a:r>
              <a:rPr lang="en-US" dirty="0" smtClean="0"/>
              <a:t>Generate performance metrics (F1, accuracy)</a:t>
            </a:r>
          </a:p>
          <a:p>
            <a:pPr lvl="1"/>
            <a:r>
              <a:rPr lang="en-US" dirty="0" smtClean="0"/>
              <a:t>Analyze feature importance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ANALYZING:</a:t>
            </a:r>
            <a:endParaRPr lang="en-US" dirty="0"/>
          </a:p>
        </p:txBody>
      </p:sp>
      <p:pic>
        <p:nvPicPr>
          <p:cNvPr id="4" name="Content Placeholder 3" descr="WhatsApp Image 2025-08-03 at 12.54.0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44" y="1329885"/>
            <a:ext cx="9347200" cy="4673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DEPLOYING:</a:t>
            </a:r>
            <a:endParaRPr lang="en-US" dirty="0"/>
          </a:p>
        </p:txBody>
      </p:sp>
      <p:pic>
        <p:nvPicPr>
          <p:cNvPr id="10" name="Content Placeholder 9" descr="WhatsApp Image 2025-08-03 at 12.53.1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278" y="1498697"/>
            <a:ext cx="9133142" cy="4673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DEPLOYEMENT:</a:t>
            </a:r>
            <a:endParaRPr lang="en-US" dirty="0"/>
          </a:p>
        </p:txBody>
      </p:sp>
      <p:pic>
        <p:nvPicPr>
          <p:cNvPr id="4" name="Content Placeholder 3" descr="WhatsApp Image 2025-08-03 at 12.52.48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558" y="1301750"/>
            <a:ext cx="9189260" cy="46736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117</TotalTime>
  <Words>307</Words>
  <Application>Microsoft Office PowerPoint</Application>
  <PresentationFormat>Custom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 Intelligent Classification of Rural Infrastructure Projects</vt:lpstr>
      <vt:lpstr>OUTLINE</vt:lpstr>
      <vt:lpstr>Problem Statement</vt:lpstr>
      <vt:lpstr>Proposed Solution</vt:lpstr>
      <vt:lpstr>System  Approach</vt:lpstr>
      <vt:lpstr>Algorithm &amp; Deployment</vt:lpstr>
      <vt:lpstr>ANALYZING:</vt:lpstr>
      <vt:lpstr>DEPLOYING:</vt:lpstr>
      <vt:lpstr>DEPLOYEMENT:</vt:lpstr>
      <vt:lpstr>Result</vt:lpstr>
      <vt:lpstr>Conclusion</vt:lpstr>
      <vt:lpstr>Slide 12</vt:lpstr>
      <vt:lpstr>References</vt:lpstr>
      <vt:lpstr>IBM Certifications</vt:lpstr>
      <vt:lpstr>IBM Certifications</vt:lpstr>
      <vt:lpstr>IBM Certifications</vt:lpstr>
      <vt:lpstr>GIT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37</cp:revision>
  <dcterms:created xsi:type="dcterms:W3CDTF">2021-05-26T16:50:10Z</dcterms:created>
  <dcterms:modified xsi:type="dcterms:W3CDTF">2025-08-03T14:34:24Z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