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6" r:id="rId2"/>
    <p:sldId id="318" r:id="rId3"/>
    <p:sldId id="316" r:id="rId4"/>
    <p:sldId id="317" r:id="rId5"/>
    <p:sldId id="337" r:id="rId6"/>
    <p:sldId id="302" r:id="rId7"/>
    <p:sldId id="313" r:id="rId8"/>
    <p:sldId id="338" r:id="rId9"/>
    <p:sldId id="328" r:id="rId10"/>
    <p:sldId id="339" r:id="rId11"/>
    <p:sldId id="323" r:id="rId12"/>
    <p:sldId id="296" r:id="rId13"/>
    <p:sldId id="340" r:id="rId14"/>
    <p:sldId id="315" r:id="rId15"/>
    <p:sldId id="341" r:id="rId16"/>
    <p:sldId id="342" r:id="rId17"/>
    <p:sldId id="344" r:id="rId18"/>
    <p:sldId id="349" r:id="rId19"/>
    <p:sldId id="350" r:id="rId20"/>
    <p:sldId id="347" r:id="rId21"/>
    <p:sldId id="345" r:id="rId22"/>
    <p:sldId id="348" r:id="rId23"/>
    <p:sldId id="343" r:id="rId24"/>
    <p:sldId id="346" r:id="rId25"/>
    <p:sldId id="304" r:id="rId26"/>
    <p:sldId id="286" r:id="rId27"/>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32" autoAdjust="0"/>
    <p:restoredTop sz="94660"/>
  </p:normalViewPr>
  <p:slideViewPr>
    <p:cSldViewPr>
      <p:cViewPr varScale="1">
        <p:scale>
          <a:sx n="69" d="100"/>
          <a:sy n="69" d="100"/>
        </p:scale>
        <p:origin x="155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3D9426F-C838-49B1-860A-220ECF9F0831}" type="datetimeFigureOut">
              <a:rPr lang="en-IN" smtClean="0"/>
              <a:t>24-12-2024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C9E6C62-FDDC-468E-AE2D-D7591C979E7F}" type="slidenum">
              <a:rPr lang="en-IN" smtClean="0"/>
              <a:t>‹#›</a:t>
            </a:fld>
            <a:endParaRPr lang="en-IN"/>
          </a:p>
        </p:txBody>
      </p:sp>
    </p:spTree>
    <p:extLst>
      <p:ext uri="{BB962C8B-B14F-4D97-AF65-F5344CB8AC3E}">
        <p14:creationId xmlns:p14="http://schemas.microsoft.com/office/powerpoint/2010/main" val="1190987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C9E6C62-FDDC-468E-AE2D-D7591C979E7F}" type="slidenum">
              <a:rPr lang="en-IN" smtClean="0"/>
              <a:t>4</a:t>
            </a:fld>
            <a:endParaRPr lang="en-IN"/>
          </a:p>
        </p:txBody>
      </p:sp>
    </p:spTree>
    <p:extLst>
      <p:ext uri="{BB962C8B-B14F-4D97-AF65-F5344CB8AC3E}">
        <p14:creationId xmlns:p14="http://schemas.microsoft.com/office/powerpoint/2010/main" val="3572785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smtClean="0"/>
              <a:t>       12/24/2024</a:t>
            </a:r>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93C37C"/>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smtClean="0"/>
              <a:t>       12/24/2024</a:t>
            </a:r>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93C37C"/>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r>
              <a:rPr lang="en-US" smtClean="0"/>
              <a:t>       12/24/2024</a:t>
            </a:r>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900" b="1" i="0">
                <a:solidFill>
                  <a:srgbClr val="93C37C"/>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r>
              <a:rPr lang="en-US" smtClean="0"/>
              <a:t>       12/24/2024</a:t>
            </a:r>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r>
              <a:rPr lang="en-US" smtClean="0"/>
              <a:t>       12/24/2024</a:t>
            </a:r>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81" cy="6857986"/>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3285058" y="2981956"/>
            <a:ext cx="2573883" cy="467360"/>
          </a:xfrm>
          <a:prstGeom prst="rect">
            <a:avLst/>
          </a:prstGeom>
        </p:spPr>
        <p:txBody>
          <a:bodyPr wrap="square" lIns="0" tIns="0" rIns="0" bIns="0">
            <a:spAutoFit/>
          </a:bodyPr>
          <a:lstStyle>
            <a:lvl1pPr>
              <a:defRPr sz="2900" b="1" i="0">
                <a:solidFill>
                  <a:srgbClr val="93C37C"/>
                </a:solidFill>
                <a:latin typeface="Times New Roman"/>
                <a:cs typeface="Times New Roman"/>
              </a:defRPr>
            </a:lvl1pPr>
          </a:lstStyle>
          <a:p>
            <a:endParaRPr/>
          </a:p>
        </p:txBody>
      </p:sp>
      <p:sp>
        <p:nvSpPr>
          <p:cNvPr id="3" name="Holder 3"/>
          <p:cNvSpPr>
            <a:spLocks noGrp="1"/>
          </p:cNvSpPr>
          <p:nvPr>
            <p:ph type="body" idx="1"/>
          </p:nvPr>
        </p:nvSpPr>
        <p:spPr>
          <a:xfrm>
            <a:off x="1111985" y="1688784"/>
            <a:ext cx="7253605" cy="327088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r>
              <a:rPr lang="en-US" smtClean="0"/>
              <a:t>       12/24/2024</a:t>
            </a:r>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hyperlink" Target="mailto:johndoe@clinic.com"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mailto:emilyclark@example.com"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6319" y="-1330592"/>
            <a:ext cx="10056732" cy="8414657"/>
            <a:chOff x="-42685" y="-2167069"/>
            <a:chExt cx="9849903" cy="7634515"/>
          </a:xfrm>
        </p:grpSpPr>
        <p:sp>
          <p:nvSpPr>
            <p:cNvPr id="3" name="object 3"/>
            <p:cNvSpPr/>
            <p:nvPr/>
          </p:nvSpPr>
          <p:spPr>
            <a:xfrm>
              <a:off x="-42685" y="-2167069"/>
              <a:ext cx="9849903" cy="7634515"/>
            </a:xfrm>
            <a:prstGeom prst="rect">
              <a:avLst/>
            </a:prstGeom>
            <a:blipFill>
              <a:blip r:embed="rId2" cstate="print"/>
              <a:stretch>
                <a:fillRect/>
              </a:stretch>
            </a:blipFill>
          </p:spPr>
          <p:txBody>
            <a:bodyPr wrap="square" lIns="0" tIns="0" rIns="0" bIns="0" rtlCol="0"/>
            <a:lstStyle/>
            <a:p>
              <a:endParaRPr dirty="0"/>
            </a:p>
          </p:txBody>
        </p:sp>
        <p:sp>
          <p:nvSpPr>
            <p:cNvPr id="4" name="object 4"/>
            <p:cNvSpPr/>
            <p:nvPr/>
          </p:nvSpPr>
          <p:spPr>
            <a:xfrm>
              <a:off x="148177" y="-889997"/>
              <a:ext cx="1063932" cy="825908"/>
            </a:xfrm>
            <a:prstGeom prst="rect">
              <a:avLst/>
            </a:prstGeom>
            <a:blipFill>
              <a:blip r:embed="rId3" cstate="print"/>
              <a:stretch>
                <a:fillRect/>
              </a:stretch>
            </a:blipFill>
          </p:spPr>
          <p:txBody>
            <a:bodyPr wrap="square" lIns="0" tIns="0" rIns="0" bIns="0" rtlCol="0"/>
            <a:lstStyle/>
            <a:p>
              <a:endParaRPr dirty="0"/>
            </a:p>
          </p:txBody>
        </p:sp>
        <p:sp>
          <p:nvSpPr>
            <p:cNvPr id="5" name="object 5"/>
            <p:cNvSpPr/>
            <p:nvPr/>
          </p:nvSpPr>
          <p:spPr>
            <a:xfrm>
              <a:off x="467308" y="3222659"/>
              <a:ext cx="1489603" cy="1841371"/>
            </a:xfrm>
            <a:prstGeom prst="rect">
              <a:avLst/>
            </a:prstGeom>
            <a:blipFill>
              <a:blip r:embed="rId4" cstate="print"/>
              <a:stretch>
                <a:fillRect/>
              </a:stretch>
            </a:blipFill>
          </p:spPr>
          <p:txBody>
            <a:bodyPr wrap="square" lIns="0" tIns="0" rIns="0" bIns="0" rtlCol="0"/>
            <a:lstStyle/>
            <a:p>
              <a:endParaRPr dirty="0"/>
            </a:p>
          </p:txBody>
        </p:sp>
      </p:grpSp>
      <p:sp>
        <p:nvSpPr>
          <p:cNvPr id="6" name="object 6"/>
          <p:cNvSpPr txBox="1"/>
          <p:nvPr/>
        </p:nvSpPr>
        <p:spPr>
          <a:xfrm>
            <a:off x="3686074" y="2971800"/>
            <a:ext cx="5762726" cy="2449388"/>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0000"/>
                </a:solidFill>
                <a:latin typeface="Times New Roman"/>
                <a:cs typeface="Times New Roman"/>
              </a:rPr>
              <a:t>GUIDED </a:t>
            </a:r>
            <a:r>
              <a:rPr sz="1800" b="1" spc="-60" dirty="0">
                <a:solidFill>
                  <a:srgbClr val="FF0000"/>
                </a:solidFill>
                <a:latin typeface="Times New Roman"/>
                <a:cs typeface="Times New Roman"/>
              </a:rPr>
              <a:t>BY:</a:t>
            </a:r>
            <a:r>
              <a:rPr sz="1800" b="1" spc="-60" dirty="0">
                <a:latin typeface="Times New Roman"/>
                <a:cs typeface="Times New Roman"/>
              </a:rPr>
              <a:t> </a:t>
            </a:r>
            <a:r>
              <a:rPr lang="en-IN" spc="-10" dirty="0" err="1">
                <a:latin typeface="Times New Roman"/>
                <a:cs typeface="Times New Roman"/>
              </a:rPr>
              <a:t>Dr.</a:t>
            </a:r>
            <a:r>
              <a:rPr lang="en-IN" spc="-10" dirty="0">
                <a:latin typeface="Times New Roman"/>
                <a:cs typeface="Times New Roman"/>
              </a:rPr>
              <a:t> M. JAGADEESAN M.CA.,M.Phil.,</a:t>
            </a:r>
            <a:r>
              <a:rPr lang="en-IN" spc="-10" dirty="0" err="1">
                <a:latin typeface="Times New Roman"/>
                <a:cs typeface="Times New Roman"/>
              </a:rPr>
              <a:t>Ph.D</a:t>
            </a:r>
            <a:r>
              <a:rPr lang="en-IN" spc="-10" dirty="0">
                <a:latin typeface="Times New Roman"/>
                <a:cs typeface="Times New Roman"/>
              </a:rPr>
              <a:t>.,</a:t>
            </a:r>
            <a:endParaRPr sz="2000" dirty="0">
              <a:solidFill>
                <a:srgbClr val="FF0000"/>
              </a:solidFill>
              <a:latin typeface="Times New Roman"/>
              <a:cs typeface="Times New Roman"/>
            </a:endParaRPr>
          </a:p>
          <a:p>
            <a:pPr>
              <a:lnSpc>
                <a:spcPct val="100000"/>
              </a:lnSpc>
              <a:spcBef>
                <a:spcPts val="50"/>
              </a:spcBef>
            </a:pPr>
            <a:endParaRPr sz="2250" dirty="0">
              <a:solidFill>
                <a:srgbClr val="FF0000"/>
              </a:solidFill>
              <a:latin typeface="Times New Roman"/>
              <a:cs typeface="Times New Roman"/>
            </a:endParaRPr>
          </a:p>
          <a:p>
            <a:pPr marL="53340">
              <a:lnSpc>
                <a:spcPct val="100000"/>
              </a:lnSpc>
            </a:pPr>
            <a:r>
              <a:rPr lang="en-US" sz="1800" b="1" spc="-45" dirty="0">
                <a:solidFill>
                  <a:srgbClr val="FF0000"/>
                </a:solidFill>
                <a:latin typeface="Times New Roman"/>
                <a:cs typeface="Times New Roman"/>
              </a:rPr>
              <a:t>TEAM </a:t>
            </a:r>
            <a:r>
              <a:rPr lang="en-US" sz="1800" b="1" spc="-10" dirty="0">
                <a:solidFill>
                  <a:srgbClr val="FF0000"/>
                </a:solidFill>
                <a:latin typeface="Times New Roman"/>
                <a:cs typeface="Times New Roman"/>
              </a:rPr>
              <a:t> </a:t>
            </a:r>
            <a:r>
              <a:rPr lang="en-US" sz="1800" b="1" spc="-5" dirty="0">
                <a:solidFill>
                  <a:srgbClr val="FF0000"/>
                </a:solidFill>
                <a:latin typeface="Times New Roman"/>
                <a:cs typeface="Times New Roman"/>
              </a:rPr>
              <a:t>MEMBERS:</a:t>
            </a:r>
          </a:p>
          <a:p>
            <a:pPr marL="53340">
              <a:lnSpc>
                <a:spcPct val="100000"/>
              </a:lnSpc>
            </a:pPr>
            <a:endParaRPr lang="en-US" sz="1800" dirty="0">
              <a:solidFill>
                <a:srgbClr val="FF0000"/>
              </a:solidFill>
              <a:latin typeface="Times New Roman"/>
              <a:cs typeface="Times New Roman"/>
            </a:endParaRPr>
          </a:p>
          <a:p>
            <a:pPr marL="624840" marR="935990">
              <a:lnSpc>
                <a:spcPct val="150000"/>
              </a:lnSpc>
            </a:pPr>
            <a:r>
              <a:rPr lang="en-US" spc="-25" dirty="0">
                <a:latin typeface="Times New Roman"/>
                <a:cs typeface="Times New Roman"/>
              </a:rPr>
              <a:t>HARINI MADURA M (24MCR030)</a:t>
            </a:r>
          </a:p>
          <a:p>
            <a:pPr marL="624840" marR="935990">
              <a:lnSpc>
                <a:spcPct val="150000"/>
              </a:lnSpc>
            </a:pPr>
            <a:r>
              <a:rPr lang="en-IN" kern="0" dirty="0">
                <a:latin typeface="Times New Roman" panose="02020603050405020304" pitchFamily="18" charset="0"/>
                <a:ea typeface="Times New Roman" panose="02020603050405020304" pitchFamily="18" charset="0"/>
                <a:cs typeface="Times New Roman" panose="02020603050405020304" pitchFamily="18" charset="0"/>
              </a:rPr>
              <a:t>JEEVA </a:t>
            </a:r>
            <a:r>
              <a:rPr lang="en-IN" kern="0" dirty="0" smtClean="0">
                <a:latin typeface="Times New Roman" panose="02020603050405020304" pitchFamily="18" charset="0"/>
                <a:ea typeface="Times New Roman" panose="02020603050405020304" pitchFamily="18" charset="0"/>
                <a:cs typeface="Times New Roman" panose="02020603050405020304" pitchFamily="18" charset="0"/>
              </a:rPr>
              <a:t>A </a:t>
            </a:r>
            <a:r>
              <a:rPr lang="en-IN" sz="1800" kern="0" dirty="0" smtClean="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24</a:t>
            </a:r>
            <a:r>
              <a:rPr lang="en-IN" kern="0" dirty="0">
                <a:latin typeface="Times New Roman" panose="02020603050405020304" pitchFamily="18" charset="0"/>
                <a:ea typeface="Times New Roman" panose="02020603050405020304" pitchFamily="18" charset="0"/>
                <a:cs typeface="Times New Roman" panose="02020603050405020304" pitchFamily="18" charset="0"/>
              </a:rPr>
              <a:t>MCR</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044)</a:t>
            </a:r>
          </a:p>
          <a:p>
            <a:pPr marL="624840" marR="935990">
              <a:lnSpc>
                <a:spcPct val="150000"/>
              </a:lnSpc>
            </a:pPr>
            <a:r>
              <a:rPr lang="en-IN" kern="0" dirty="0">
                <a:latin typeface="Times New Roman" panose="02020603050405020304" pitchFamily="18" charset="0"/>
                <a:ea typeface="Times New Roman" panose="02020603050405020304" pitchFamily="18" charset="0"/>
                <a:cs typeface="Times New Roman" panose="02020603050405020304" pitchFamily="18" charset="0"/>
              </a:rPr>
              <a:t>KEERTHANA M (24MCR055)</a:t>
            </a:r>
            <a:endParaRPr lang="en-IN" sz="18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object 7"/>
          <p:cNvSpPr txBox="1"/>
          <p:nvPr/>
        </p:nvSpPr>
        <p:spPr>
          <a:xfrm>
            <a:off x="3463413" y="18768"/>
            <a:ext cx="6213987" cy="1238801"/>
          </a:xfrm>
          <a:prstGeom prst="rect">
            <a:avLst/>
          </a:prstGeom>
        </p:spPr>
        <p:txBody>
          <a:bodyPr vert="horz" wrap="square" lIns="0" tIns="12700" rIns="0" bIns="0" rtlCol="0">
            <a:spAutoFit/>
          </a:bodyPr>
          <a:lstStyle/>
          <a:p>
            <a:pPr marL="12700">
              <a:lnSpc>
                <a:spcPct val="100000"/>
              </a:lnSpc>
              <a:spcBef>
                <a:spcPts val="100"/>
              </a:spcBef>
            </a:pPr>
            <a:r>
              <a:rPr lang="en-IN" sz="2700" b="1" spc="-45" dirty="0">
                <a:solidFill>
                  <a:schemeClr val="tx2">
                    <a:lumMod val="60000"/>
                    <a:lumOff val="40000"/>
                  </a:schemeClr>
                </a:solidFill>
                <a:latin typeface="Times New Roman"/>
                <a:cs typeface="Times New Roman"/>
              </a:rPr>
              <a:t>KONGU ENGINEERING COLLEGE</a:t>
            </a:r>
          </a:p>
          <a:p>
            <a:pPr marL="12700">
              <a:lnSpc>
                <a:spcPct val="100000"/>
              </a:lnSpc>
              <a:spcBef>
                <a:spcPts val="100"/>
              </a:spcBef>
            </a:pPr>
            <a:r>
              <a:rPr lang="en-IN" sz="2700" b="1" spc="-45" dirty="0">
                <a:solidFill>
                  <a:schemeClr val="tx2">
                    <a:lumMod val="60000"/>
                    <a:lumOff val="40000"/>
                  </a:schemeClr>
                </a:solidFill>
                <a:latin typeface="Times New Roman"/>
                <a:cs typeface="Times New Roman"/>
              </a:rPr>
              <a:t>                         </a:t>
            </a:r>
            <a:endParaRPr lang="en-IN" sz="2700" b="1" spc="-45" dirty="0" smtClean="0">
              <a:solidFill>
                <a:schemeClr val="tx2">
                  <a:lumMod val="60000"/>
                  <a:lumOff val="40000"/>
                </a:schemeClr>
              </a:solidFill>
              <a:latin typeface="Times New Roman"/>
              <a:cs typeface="Times New Roman"/>
            </a:endParaRPr>
          </a:p>
          <a:p>
            <a:pPr marL="12700" algn="ctr">
              <a:lnSpc>
                <a:spcPct val="100000"/>
              </a:lnSpc>
              <a:spcBef>
                <a:spcPts val="100"/>
              </a:spcBef>
            </a:pPr>
            <a:r>
              <a:rPr sz="2400" spc="-45" dirty="0" smtClean="0">
                <a:solidFill>
                  <a:schemeClr val="tx2">
                    <a:lumMod val="60000"/>
                    <a:lumOff val="40000"/>
                  </a:schemeClr>
                </a:solidFill>
                <a:latin typeface="Times New Roman"/>
                <a:cs typeface="Times New Roman"/>
              </a:rPr>
              <a:t>BATCH </a:t>
            </a:r>
            <a:r>
              <a:rPr sz="2400" spc="-5" dirty="0">
                <a:solidFill>
                  <a:schemeClr val="tx2">
                    <a:lumMod val="60000"/>
                    <a:lumOff val="40000"/>
                  </a:schemeClr>
                </a:solidFill>
                <a:latin typeface="Times New Roman"/>
                <a:cs typeface="Times New Roman"/>
              </a:rPr>
              <a:t>NO</a:t>
            </a:r>
            <a:r>
              <a:rPr sz="2400" spc="-40" dirty="0">
                <a:solidFill>
                  <a:schemeClr val="tx2">
                    <a:lumMod val="60000"/>
                    <a:lumOff val="40000"/>
                  </a:schemeClr>
                </a:solidFill>
                <a:latin typeface="Times New Roman"/>
                <a:cs typeface="Times New Roman"/>
              </a:rPr>
              <a:t> </a:t>
            </a:r>
            <a:r>
              <a:rPr sz="2400" spc="-5" dirty="0">
                <a:solidFill>
                  <a:schemeClr val="tx2">
                    <a:lumMod val="60000"/>
                    <a:lumOff val="40000"/>
                  </a:schemeClr>
                </a:solidFill>
                <a:latin typeface="Times New Roman"/>
                <a:cs typeface="Times New Roman"/>
              </a:rPr>
              <a:t>:</a:t>
            </a:r>
            <a:r>
              <a:rPr lang="en-IN" sz="2400" spc="-5" dirty="0">
                <a:solidFill>
                  <a:schemeClr val="tx2">
                    <a:lumMod val="60000"/>
                    <a:lumOff val="40000"/>
                  </a:schemeClr>
                </a:solidFill>
                <a:latin typeface="Times New Roman"/>
                <a:cs typeface="Times New Roman"/>
              </a:rPr>
              <a:t>18</a:t>
            </a:r>
            <a:endParaRPr sz="2400" dirty="0">
              <a:solidFill>
                <a:schemeClr val="tx2">
                  <a:lumMod val="60000"/>
                  <a:lumOff val="40000"/>
                </a:schemeClr>
              </a:solidFill>
              <a:latin typeface="Times New Roman"/>
              <a:cs typeface="Times New Roman"/>
            </a:endParaRPr>
          </a:p>
        </p:txBody>
      </p:sp>
      <p:sp>
        <p:nvSpPr>
          <p:cNvPr id="8" name="object 8"/>
          <p:cNvSpPr txBox="1"/>
          <p:nvPr/>
        </p:nvSpPr>
        <p:spPr>
          <a:xfrm>
            <a:off x="3463413" y="1711592"/>
            <a:ext cx="6477000" cy="520784"/>
          </a:xfrm>
          <a:prstGeom prst="rect">
            <a:avLst/>
          </a:prstGeom>
        </p:spPr>
        <p:txBody>
          <a:bodyPr vert="horz" wrap="square" lIns="0" tIns="12700" rIns="0" bIns="0" rtlCol="0">
            <a:spAutoFit/>
          </a:bodyPr>
          <a:lstStyle/>
          <a:p>
            <a:pPr>
              <a:lnSpc>
                <a:spcPct val="150000"/>
              </a:lnSpc>
              <a:spcAft>
                <a:spcPts val="800"/>
              </a:spcAft>
            </a:pPr>
            <a:r>
              <a:rPr lang="en-US" sz="2500" b="1" kern="100" dirty="0">
                <a:effectLst/>
                <a:latin typeface="Times New Roman" panose="02020603050405020304" pitchFamily="18" charset="0"/>
                <a:ea typeface="Times New Roman" panose="02020603050405020304" pitchFamily="18" charset="0"/>
                <a:cs typeface="Times New Roman" panose="02020603050405020304" pitchFamily="18" charset="0"/>
              </a:rPr>
              <a:t>HEALTHCARE BOOKING HUB</a:t>
            </a:r>
            <a:endParaRPr lang="en-IN" sz="2500" b="1"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object 9"/>
          <p:cNvSpPr txBox="1">
            <a:spLocks noGrp="1"/>
          </p:cNvSpPr>
          <p:nvPr>
            <p:ph type="title"/>
          </p:nvPr>
        </p:nvSpPr>
        <p:spPr>
          <a:xfrm>
            <a:off x="2069030" y="1804054"/>
            <a:ext cx="1219200" cy="428322"/>
          </a:xfrm>
          <a:prstGeom prst="rect">
            <a:avLst/>
          </a:prstGeom>
        </p:spPr>
        <p:txBody>
          <a:bodyPr vert="horz" wrap="square" lIns="0" tIns="12700" rIns="0" bIns="0" rtlCol="0">
            <a:spAutoFit/>
          </a:bodyPr>
          <a:lstStyle/>
          <a:p>
            <a:pPr marL="12700">
              <a:lnSpc>
                <a:spcPct val="100000"/>
              </a:lnSpc>
              <a:spcBef>
                <a:spcPts val="100"/>
              </a:spcBef>
            </a:pPr>
            <a:r>
              <a:rPr lang="en-IN" sz="2600" spc="-5" dirty="0">
                <a:solidFill>
                  <a:srgbClr val="0070C0"/>
                </a:solidFill>
              </a:rPr>
              <a:t> </a:t>
            </a:r>
            <a:r>
              <a:rPr sz="2600" spc="-5" dirty="0">
                <a:solidFill>
                  <a:srgbClr val="0070C0"/>
                </a:solidFill>
              </a:rPr>
              <a:t>TITLE</a:t>
            </a:r>
            <a:r>
              <a:rPr lang="en-IN" sz="2700" b="0" spc="-90" dirty="0">
                <a:solidFill>
                  <a:srgbClr val="0070C0"/>
                </a:solidFill>
              </a:rPr>
              <a:t>:    </a:t>
            </a:r>
            <a:endParaRPr sz="2700" b="0" dirty="0">
              <a:solidFill>
                <a:srgbClr val="0070C0"/>
              </a:solidFill>
            </a:endParaRPr>
          </a:p>
        </p:txBody>
      </p:sp>
      <p:sp>
        <p:nvSpPr>
          <p:cNvPr id="10" name="Slide Number Placeholder 9"/>
          <p:cNvSpPr>
            <a:spLocks noGrp="1"/>
          </p:cNvSpPr>
          <p:nvPr>
            <p:ph type="sldNum" sz="quarter" idx="7"/>
          </p:nvPr>
        </p:nvSpPr>
        <p:spPr/>
        <p:txBody>
          <a:bodyPr/>
          <a:lstStyle/>
          <a:p>
            <a:fld id="{B6F15528-21DE-4FAA-801E-634DDDAF4B2B}" type="slidenum">
              <a:rPr lang="en-IN" smtClean="0"/>
              <a:pPr/>
              <a:t>1</a:t>
            </a:fld>
            <a:endParaRPr lang="en-IN" dirty="0"/>
          </a:p>
        </p:txBody>
      </p:sp>
      <p:sp>
        <p:nvSpPr>
          <p:cNvPr id="11" name="Date Placeholder 10"/>
          <p:cNvSpPr>
            <a:spLocks noGrp="1"/>
          </p:cNvSpPr>
          <p:nvPr>
            <p:ph type="dt" sz="half" idx="6"/>
          </p:nvPr>
        </p:nvSpPr>
        <p:spPr>
          <a:xfrm>
            <a:off x="304800" y="6720840"/>
            <a:ext cx="2103120" cy="276999"/>
          </a:xfrm>
        </p:spPr>
        <p:txBody>
          <a:bodyPr/>
          <a:lstStyle/>
          <a:p>
            <a:r>
              <a:rPr lang="en-US" b="1" smtClean="0">
                <a:solidFill>
                  <a:schemeClr val="tx1"/>
                </a:solidFill>
              </a:rPr>
              <a:t>       12/24/2024</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C86394-EE3F-1569-7EE1-D3CE1E38D450}"/>
              </a:ext>
            </a:extLst>
          </p:cNvPr>
          <p:cNvSpPr>
            <a:spLocks noGrp="1"/>
          </p:cNvSpPr>
          <p:nvPr>
            <p:ph sz="half" idx="2"/>
          </p:nvPr>
        </p:nvSpPr>
        <p:spPr>
          <a:xfrm>
            <a:off x="1524000" y="950619"/>
            <a:ext cx="8458200" cy="5909310"/>
          </a:xfrm>
        </p:spPr>
        <p:txBody>
          <a:bodyPr/>
          <a:lstStyle/>
          <a:p>
            <a:pPr rtl="0">
              <a:spcBef>
                <a:spcPts val="0"/>
              </a:spcBef>
              <a:spcAft>
                <a:spcPts val="0"/>
              </a:spcAft>
            </a:pPr>
            <a:endParaRPr lang="en-IN" sz="1600" dirty="0">
              <a:solidFill>
                <a:srgbClr val="000000"/>
              </a:solidFill>
              <a:latin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Calibri" panose="020F0502020204030204" pitchFamily="34" charset="0"/>
              </a:rPr>
              <a:t>   {</a:t>
            </a:r>
          </a:p>
          <a:p>
            <a:pPr rtl="0">
              <a:spcBef>
                <a:spcPts val="0"/>
              </a:spcBef>
              <a:spcAft>
                <a:spcPts val="0"/>
              </a:spcAft>
            </a:pP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userID</a:t>
            </a:r>
            <a:r>
              <a:rPr lang="en-IN" sz="1600" b="0" i="0" u="none" strike="noStrike" dirty="0">
                <a:solidFill>
                  <a:srgbClr val="000000"/>
                </a:solidFill>
                <a:effectLst/>
                <a:latin typeface="Times New Roman" panose="02020603050405020304" pitchFamily="18" charset="0"/>
              </a:rPr>
              <a:t>": "user_12345", </a:t>
            </a:r>
            <a:endParaRPr lang="en-IN" sz="1600" b="0" dirty="0">
              <a:effectLst/>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docID</a:t>
            </a:r>
            <a:r>
              <a:rPr lang="en-IN" sz="1600" b="0" i="0" u="none" strike="noStrike" dirty="0">
                <a:solidFill>
                  <a:srgbClr val="000000"/>
                </a:solidFill>
                <a:effectLst/>
                <a:latin typeface="Times New Roman" panose="02020603050405020304" pitchFamily="18" charset="0"/>
              </a:rPr>
              <a:t>": "doc_98765", </a:t>
            </a:r>
            <a:endParaRPr lang="en-IN" sz="1600" b="0" dirty="0">
              <a:effectLst/>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slotDate</a:t>
            </a:r>
            <a:r>
              <a:rPr lang="en-IN" sz="1600" b="0" i="0" u="none" strike="noStrike" dirty="0">
                <a:solidFill>
                  <a:srgbClr val="000000"/>
                </a:solidFill>
                <a:effectLst/>
                <a:latin typeface="Times New Roman" panose="02020603050405020304" pitchFamily="18" charset="0"/>
              </a:rPr>
              <a:t>": "2024-11-01", </a:t>
            </a:r>
            <a:endParaRPr lang="en-IN" sz="1600" b="0" dirty="0">
              <a:effectLst/>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slotTime</a:t>
            </a:r>
            <a:r>
              <a:rPr lang="en-IN" sz="1600" b="0" i="0" u="none" strike="noStrike" dirty="0">
                <a:solidFill>
                  <a:srgbClr val="000000"/>
                </a:solidFill>
                <a:effectLst/>
                <a:latin typeface="Times New Roman" panose="02020603050405020304" pitchFamily="18" charset="0"/>
              </a:rPr>
              <a:t>": "15:30", </a:t>
            </a:r>
            <a:endParaRPr lang="en-IN" sz="1600" b="0" dirty="0">
              <a:effectLst/>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rPr>
              <a:t>userData</a:t>
            </a:r>
            <a:r>
              <a:rPr lang="en-IN" sz="1600" b="0" i="0" u="none" strike="noStrike" dirty="0">
                <a:solidFill>
                  <a:srgbClr val="000000"/>
                </a:solidFill>
                <a:effectLst/>
                <a:latin typeface="Times New Roman" panose="02020603050405020304" pitchFamily="18" charset="0"/>
              </a:rPr>
              <a:t>": { "name": "Alice Smith", </a:t>
            </a:r>
            <a:endParaRPr lang="en-IN" sz="1600" b="0" dirty="0">
              <a:effectLst/>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rPr>
              <a:t>                                  "email": "alicesmith@example.com", </a:t>
            </a:r>
            <a:endParaRPr lang="en-IN" sz="1600" b="0" dirty="0">
              <a:effectLst/>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rPr>
              <a:t>                                  "phone": "+19876543210" </a:t>
            </a:r>
          </a:p>
          <a:p>
            <a:pPr rtl="0">
              <a:spcBef>
                <a:spcPts val="0"/>
              </a:spcBef>
              <a:spcAft>
                <a:spcPts val="0"/>
              </a:spcAft>
            </a:pPr>
            <a:r>
              <a:rPr lang="en-IN" sz="1600" dirty="0">
                <a:solidFill>
                  <a:srgbClr val="000000"/>
                </a:solidFill>
                <a:latin typeface="Times New Roman" panose="02020603050405020304" pitchFamily="18" charset="0"/>
              </a:rPr>
              <a:t>                               </a:t>
            </a:r>
            <a:r>
              <a:rPr lang="en-IN" sz="1600" b="0" i="0" u="none" strike="noStrike" dirty="0">
                <a:solidFill>
                  <a:srgbClr val="000000"/>
                </a:solidFill>
                <a:effectLst/>
                <a:latin typeface="Times New Roman" panose="02020603050405020304" pitchFamily="18" charset="0"/>
              </a:rPr>
              <a:t>},</a:t>
            </a:r>
            <a:endParaRPr lang="en-IN" sz="1600" b="0" dirty="0">
              <a:effectLst/>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rPr>
              <a:t>           </a:t>
            </a:r>
            <a:r>
              <a:rPr lang="en-IN" sz="1600" b="0" i="0" u="none" strike="noStrike" dirty="0">
                <a:solidFill>
                  <a:srgbClr val="000000"/>
                </a:solidFill>
                <a:effectLst/>
                <a:latin typeface="Calibri" panose="020F0502020204030204" pitchFamily="34" charset="0"/>
              </a:rPr>
              <a:t>"</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docData</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 </a:t>
            </a:r>
            <a:r>
              <a:rPr lang="en-IN" sz="1600" dirty="0">
                <a:latin typeface="Times New Roman" panose="02020603050405020304" pitchFamily="18" charset="0"/>
                <a:cs typeface="Times New Roman" panose="02020603050405020304" pitchFamily="18" charset="0"/>
              </a:rPr>
              <a:t>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"name":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Dr.</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John Doe",    </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"specialization": "Cardiologist",</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"email": "</a:t>
            </a:r>
            <a:r>
              <a:rPr lang="en-IN" sz="1600" b="0" i="0" u="sng" strike="noStrike" dirty="0">
                <a:solidFill>
                  <a:srgbClr val="0000FF"/>
                </a:solidFill>
                <a:effectLst/>
                <a:latin typeface="Times New Roman" panose="02020603050405020304" pitchFamily="18" charset="0"/>
                <a:cs typeface="Times New Roman" panose="02020603050405020304" pitchFamily="18" charset="0"/>
                <a:hlinkClick r:id="rId2"/>
              </a:rPr>
              <a:t>johndoe@clinic.com</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p>
          <a:p>
            <a:pPr rtl="0">
              <a:spcBef>
                <a:spcPts val="0"/>
              </a:spcBef>
              <a:spcAft>
                <a:spcPts val="0"/>
              </a:spcAft>
            </a:pPr>
            <a:r>
              <a:rPr lang="en-IN" sz="1600" dirty="0">
                <a:solidFill>
                  <a:srgbClr val="000000"/>
                </a:solidFill>
                <a:latin typeface="Times New Roman" panose="02020603050405020304" pitchFamily="18" charset="0"/>
                <a:cs typeface="Times New Roman" panose="02020603050405020304" pitchFamily="18" charset="0"/>
              </a:rPr>
              <a:t>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"amount": 150.00,</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"date": "2024-10-25",</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"cancelled": false,</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"payment": { "method": "Credit Card", </a:t>
            </a:r>
          </a:p>
          <a:p>
            <a:pPr rtl="0">
              <a:spcBef>
                <a:spcPts val="0"/>
              </a:spcBef>
              <a:spcAft>
                <a:spcPts val="0"/>
              </a:spcAft>
            </a:pPr>
            <a:r>
              <a:rPr lang="en-IN" sz="1600" dirty="0">
                <a:solidFill>
                  <a:srgbClr val="000000"/>
                </a:solidFill>
                <a:latin typeface="Times New Roman" panose="02020603050405020304" pitchFamily="18" charset="0"/>
                <a:cs typeface="Times New Roman" panose="02020603050405020304" pitchFamily="18" charset="0"/>
              </a:rPr>
              <a:t>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transactionID</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"txn_123456789", </a:t>
            </a:r>
          </a:p>
          <a:p>
            <a:pPr rtl="0">
              <a:spcBef>
                <a:spcPts val="0"/>
              </a:spcBef>
              <a:spcAft>
                <a:spcPts val="0"/>
              </a:spcAft>
            </a:pPr>
            <a:r>
              <a:rPr lang="en-IN" sz="1600" dirty="0">
                <a:solidFill>
                  <a:srgbClr val="000000"/>
                </a:solidFill>
                <a:latin typeface="Times New Roman" panose="02020603050405020304" pitchFamily="18" charset="0"/>
                <a:cs typeface="Times New Roman" panose="02020603050405020304" pitchFamily="18" charset="0"/>
              </a:rPr>
              <a:t>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"status": "Completed“</a:t>
            </a:r>
          </a:p>
          <a:p>
            <a:pPr rtl="0">
              <a:spcBef>
                <a:spcPts val="0"/>
              </a:spcBef>
              <a:spcAft>
                <a:spcPts val="0"/>
              </a:spcAft>
            </a:pPr>
            <a:r>
              <a:rPr lang="en-IN" sz="1600" dirty="0">
                <a:solidFill>
                  <a:srgbClr val="000000"/>
                </a:solidFill>
                <a:latin typeface="Times New Roman" panose="02020603050405020304" pitchFamily="18" charset="0"/>
                <a:cs typeface="Times New Roman" panose="02020603050405020304" pitchFamily="18" charset="0"/>
              </a:rPr>
              <a:t>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 </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isCompleted</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false </a:t>
            </a:r>
          </a:p>
          <a:p>
            <a:pPr rtl="0">
              <a:spcBef>
                <a:spcPts val="0"/>
              </a:spcBef>
              <a:spcAft>
                <a:spcPts val="0"/>
              </a:spcAft>
            </a:pPr>
            <a:r>
              <a:rPr lang="en-IN" sz="1600" b="0" i="0" dirty="0">
                <a:solidFill>
                  <a:srgbClr val="222222"/>
                </a:solidFill>
                <a:effectLst/>
                <a:latin typeface="Arial" panose="020B0604020202020204" pitchFamily="34" charset="0"/>
              </a:rPr>
              <a:t>  </a:t>
            </a:r>
            <a:r>
              <a:rPr lang="en-IN" sz="1600" b="0" i="0" dirty="0">
                <a:solidFill>
                  <a:srgbClr val="222222"/>
                </a:solidFill>
                <a:effectLst/>
                <a:latin typeface="Times New Roman" panose="02020603050405020304" pitchFamily="18" charset="0"/>
                <a:cs typeface="Times New Roman" panose="02020603050405020304" pitchFamily="18" charset="0"/>
              </a:rPr>
              <a:t>}</a:t>
            </a:r>
            <a:endParaRPr lang="en-IN" sz="1600" dirty="0">
              <a:solidFill>
                <a:srgbClr val="000000"/>
              </a:solidFill>
              <a:latin typeface="Times New Roman" panose="02020603050405020304" pitchFamily="18" charset="0"/>
            </a:endParaRPr>
          </a:p>
          <a:p>
            <a:endParaRPr lang="en-IN" sz="1600" dirty="0"/>
          </a:p>
        </p:txBody>
      </p:sp>
      <p:sp>
        <p:nvSpPr>
          <p:cNvPr id="6" name="TextBox 5">
            <a:extLst>
              <a:ext uri="{FF2B5EF4-FFF2-40B4-BE49-F238E27FC236}">
                <a16:creationId xmlns:a16="http://schemas.microsoft.com/office/drawing/2014/main" id="{D8F7C0E3-BE7F-0CE0-0AF6-1461451F5E5E}"/>
              </a:ext>
            </a:extLst>
          </p:cNvPr>
          <p:cNvSpPr txBox="1"/>
          <p:nvPr/>
        </p:nvSpPr>
        <p:spPr>
          <a:xfrm>
            <a:off x="914400" y="709043"/>
            <a:ext cx="5335928" cy="369332"/>
          </a:xfrm>
          <a:prstGeom prst="rect">
            <a:avLst/>
          </a:prstGeom>
          <a:noFill/>
        </p:spPr>
        <p:txBody>
          <a:bodyPr wrap="square">
            <a:spAutoFit/>
          </a:bodyPr>
          <a:lstStyle/>
          <a:p>
            <a:r>
              <a:rPr lang="en-IN" sz="1800" b="0" i="0" u="none" strike="noStrike" dirty="0">
                <a:solidFill>
                  <a:srgbClr val="538CD5"/>
                </a:solidFill>
                <a:effectLst/>
                <a:latin typeface="Times New Roman" panose="02020603050405020304" pitchFamily="18" charset="0"/>
              </a:rPr>
              <a:t>APPOINTMENTS</a:t>
            </a:r>
            <a:endParaRPr lang="en-IN" dirty="0"/>
          </a:p>
        </p:txBody>
      </p:sp>
      <p:sp>
        <p:nvSpPr>
          <p:cNvPr id="2" name="Slide Number Placeholder 1"/>
          <p:cNvSpPr>
            <a:spLocks noGrp="1"/>
          </p:cNvSpPr>
          <p:nvPr>
            <p:ph type="sldNum" sz="quarter" idx="7"/>
          </p:nvPr>
        </p:nvSpPr>
        <p:spPr/>
        <p:txBody>
          <a:bodyPr/>
          <a:lstStyle/>
          <a:p>
            <a:fld id="{B6F15528-21DE-4FAA-801E-634DDDAF4B2B}" type="slidenum">
              <a:rPr lang="en-IN" smtClean="0"/>
              <a:pPr/>
              <a:t>10</a:t>
            </a:fld>
            <a:endParaRPr lang="en-IN"/>
          </a:p>
        </p:txBody>
      </p:sp>
      <p:sp>
        <p:nvSpPr>
          <p:cNvPr id="4" name="Date Placeholder 3"/>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1517109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A22D7-15C7-CA7D-3A57-6B59C6DBCAE9}"/>
              </a:ext>
            </a:extLst>
          </p:cNvPr>
          <p:cNvSpPr>
            <a:spLocks noGrp="1"/>
          </p:cNvSpPr>
          <p:nvPr>
            <p:ph type="title"/>
          </p:nvPr>
        </p:nvSpPr>
        <p:spPr>
          <a:xfrm>
            <a:off x="3285058" y="381000"/>
            <a:ext cx="2573883" cy="430887"/>
          </a:xfrm>
        </p:spPr>
        <p:txBody>
          <a:bodyPr/>
          <a:lstStyle/>
          <a:p>
            <a:r>
              <a:rPr lang="en-IN" sz="2800" dirty="0">
                <a:solidFill>
                  <a:schemeClr val="tx2">
                    <a:lumMod val="60000"/>
                    <a:lumOff val="40000"/>
                  </a:schemeClr>
                </a:solidFill>
              </a:rPr>
              <a:t>ER-DIAGRAM</a:t>
            </a:r>
            <a:endParaRPr lang="en-IN" dirty="0"/>
          </a:p>
        </p:txBody>
      </p:sp>
      <p:pic>
        <p:nvPicPr>
          <p:cNvPr id="3" name="Picture 2">
            <a:extLst>
              <a:ext uri="{FF2B5EF4-FFF2-40B4-BE49-F238E27FC236}">
                <a16:creationId xmlns:a16="http://schemas.microsoft.com/office/drawing/2014/main" id="{D6080A51-536C-E0F5-116A-851AA22B956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176702" y="967082"/>
            <a:ext cx="7586298" cy="5294202"/>
          </a:xfrm>
          <a:prstGeom prst="rect">
            <a:avLst/>
          </a:prstGeom>
        </p:spPr>
      </p:pic>
      <p:sp>
        <p:nvSpPr>
          <p:cNvPr id="4" name="Slide Number Placeholder 3"/>
          <p:cNvSpPr>
            <a:spLocks noGrp="1"/>
          </p:cNvSpPr>
          <p:nvPr>
            <p:ph type="sldNum" sz="quarter" idx="7"/>
          </p:nvPr>
        </p:nvSpPr>
        <p:spPr/>
        <p:txBody>
          <a:bodyPr/>
          <a:lstStyle/>
          <a:p>
            <a:fld id="{B6F15528-21DE-4FAA-801E-634DDDAF4B2B}" type="slidenum">
              <a:rPr lang="en-IN" smtClean="0"/>
              <a:pPr/>
              <a:t>11</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3115207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18F0B65-6EBE-814F-7650-12A91905E59F}"/>
              </a:ext>
            </a:extLst>
          </p:cNvPr>
          <p:cNvSpPr txBox="1"/>
          <p:nvPr/>
        </p:nvSpPr>
        <p:spPr>
          <a:xfrm>
            <a:off x="2819400" y="152400"/>
            <a:ext cx="4648200" cy="553998"/>
          </a:xfrm>
          <a:prstGeom prst="rect">
            <a:avLst/>
          </a:prstGeom>
          <a:noFill/>
        </p:spPr>
        <p:txBody>
          <a:bodyPr wrap="square">
            <a:spAutoFit/>
          </a:bodyPr>
          <a:lstStyle/>
          <a:p>
            <a:r>
              <a:rPr lang="en-US" sz="3000" b="1" dirty="0">
                <a:solidFill>
                  <a:schemeClr val="tx2">
                    <a:lumMod val="60000"/>
                    <a:lumOff val="40000"/>
                  </a:schemeClr>
                </a:solidFill>
                <a:latin typeface="Times New Roman" panose="02020603050405020304" pitchFamily="18" charset="0"/>
                <a:cs typeface="Times New Roman" panose="02020603050405020304" pitchFamily="18" charset="0"/>
              </a:rPr>
              <a:t>ACTIVITY </a:t>
            </a:r>
            <a:r>
              <a:rPr lang="en-IN" sz="3000" b="1" dirty="0">
                <a:solidFill>
                  <a:schemeClr val="tx2">
                    <a:lumMod val="60000"/>
                    <a:lumOff val="40000"/>
                  </a:schemeClr>
                </a:solidFill>
                <a:latin typeface="Times New Roman" panose="02020603050405020304" pitchFamily="18" charset="0"/>
                <a:cs typeface="Times New Roman" panose="02020603050405020304" pitchFamily="18" charset="0"/>
              </a:rPr>
              <a:t>DIAGRAM</a:t>
            </a:r>
            <a:endParaRPr lang="en-IN" sz="3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90600"/>
            <a:ext cx="8458200" cy="5377399"/>
          </a:xfrm>
          <a:prstGeom prst="rect">
            <a:avLst/>
          </a:prstGeom>
        </p:spPr>
      </p:pic>
      <p:sp>
        <p:nvSpPr>
          <p:cNvPr id="2" name="Slide Number Placeholder 1"/>
          <p:cNvSpPr>
            <a:spLocks noGrp="1"/>
          </p:cNvSpPr>
          <p:nvPr>
            <p:ph type="sldNum" sz="quarter" idx="7"/>
          </p:nvPr>
        </p:nvSpPr>
        <p:spPr/>
        <p:txBody>
          <a:bodyPr/>
          <a:lstStyle/>
          <a:p>
            <a:fld id="{B6F15528-21DE-4FAA-801E-634DDDAF4B2B}" type="slidenum">
              <a:rPr lang="en-IN" smtClean="0"/>
              <a:pPr/>
              <a:t>12</a:t>
            </a:fld>
            <a:endParaRPr lang="en-IN"/>
          </a:p>
        </p:txBody>
      </p:sp>
      <p:sp>
        <p:nvSpPr>
          <p:cNvPr id="4" name="Date Placeholder 3"/>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3623145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66FF59-77B9-A887-7749-B38A775B7B64}"/>
              </a:ext>
            </a:extLst>
          </p:cNvPr>
          <p:cNvSpPr>
            <a:spLocks noGrp="1"/>
          </p:cNvSpPr>
          <p:nvPr>
            <p:ph type="body" idx="1"/>
          </p:nvPr>
        </p:nvSpPr>
        <p:spPr>
          <a:xfrm>
            <a:off x="2743200" y="304800"/>
            <a:ext cx="4450615" cy="430887"/>
          </a:xfrm>
        </p:spPr>
        <p:txBody>
          <a:bodyPr/>
          <a:lstStyle/>
          <a:p>
            <a:r>
              <a:rPr lang="en-US" sz="2800" b="1" dirty="0">
                <a:solidFill>
                  <a:schemeClr val="tx2">
                    <a:lumMod val="60000"/>
                    <a:lumOff val="40000"/>
                  </a:schemeClr>
                </a:solidFill>
                <a:latin typeface="Times New Roman" panose="02020603050405020304" pitchFamily="18" charset="0"/>
                <a:cs typeface="Times New Roman" panose="02020603050405020304" pitchFamily="18" charset="0"/>
              </a:rPr>
              <a:t>USECASE DIAGRAM</a:t>
            </a:r>
            <a:endParaRPr lang="en-IN" sz="2800" b="1" dirty="0">
              <a:latin typeface="Times New Roman" panose="02020603050405020304" pitchFamily="18" charset="0"/>
              <a:cs typeface="Times New Roman" panose="02020603050405020304" pitchFamily="18" charset="0"/>
            </a:endParaRPr>
          </a:p>
        </p:txBody>
      </p:sp>
      <p:pic>
        <p:nvPicPr>
          <p:cNvPr id="1026" name="Picture 2" descr="https://documents.lucid.app/documents/39eb67d7-5f37-4615-8f44-4aca11713c00/pages/.Q4MUjXso07N?a=535&amp;x=322&amp;y=-339&amp;w=1116&amp;h=1717&amp;store=1&amp;accept=image%2F*&amp;auth=LCA%205cf0fe5ada9ca4206592cbce9114edf8bd357b8c7b959b1db2d6d8bb390074dd-ts%3D172991659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67000" y="854370"/>
            <a:ext cx="3878919" cy="596899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7"/>
          </p:nvPr>
        </p:nvSpPr>
        <p:spPr/>
        <p:txBody>
          <a:bodyPr/>
          <a:lstStyle/>
          <a:p>
            <a:fld id="{B6F15528-21DE-4FAA-801E-634DDDAF4B2B}" type="slidenum">
              <a:rPr lang="en-IN" smtClean="0"/>
              <a:pPr/>
              <a:t>13</a:t>
            </a:fld>
            <a:endParaRPr lang="en-IN"/>
          </a:p>
        </p:txBody>
      </p:sp>
      <p:sp>
        <p:nvSpPr>
          <p:cNvPr id="4" name="Date Placeholder 3"/>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39459832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37C52-9F8B-3930-6A1D-2894A278CF78}"/>
              </a:ext>
            </a:extLst>
          </p:cNvPr>
          <p:cNvSpPr>
            <a:spLocks noGrp="1"/>
          </p:cNvSpPr>
          <p:nvPr>
            <p:ph type="ctrTitle"/>
          </p:nvPr>
        </p:nvSpPr>
        <p:spPr>
          <a:xfrm>
            <a:off x="2362408" y="304800"/>
            <a:ext cx="5143500" cy="461665"/>
          </a:xfrm>
        </p:spPr>
        <p:txBody>
          <a:bodyPr/>
          <a:lstStyle/>
          <a:p>
            <a:r>
              <a:rPr lang="en-US" sz="3000" dirty="0">
                <a:solidFill>
                  <a:schemeClr val="tx2">
                    <a:lumMod val="60000"/>
                    <a:lumOff val="40000"/>
                  </a:schemeClr>
                </a:solidFill>
              </a:rPr>
              <a:t>DATA FLOW DIAGRAM</a:t>
            </a:r>
            <a:endParaRPr lang="en-IN" sz="3000" dirty="0">
              <a:solidFill>
                <a:schemeClr val="tx2">
                  <a:lumMod val="60000"/>
                  <a:lumOff val="4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354149"/>
            <a:ext cx="7543800" cy="3300413"/>
          </a:xfrm>
          <a:prstGeom prst="rect">
            <a:avLst/>
          </a:prstGeom>
        </p:spPr>
      </p:pic>
      <p:sp>
        <p:nvSpPr>
          <p:cNvPr id="6" name="TextBox 5"/>
          <p:cNvSpPr txBox="1"/>
          <p:nvPr/>
        </p:nvSpPr>
        <p:spPr>
          <a:xfrm>
            <a:off x="1295400" y="1871702"/>
            <a:ext cx="2133600" cy="46166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LEVEL 0</a:t>
            </a:r>
            <a:endParaRPr lang="en-IN" sz="2400" b="1" dirty="0">
              <a:latin typeface="Times New Roman" pitchFamily="18" charset="0"/>
              <a:cs typeface="Times New Roman" pitchFamily="18" charset="0"/>
            </a:endParaRPr>
          </a:p>
        </p:txBody>
      </p:sp>
      <p:sp>
        <p:nvSpPr>
          <p:cNvPr id="3" name="Slide Number Placeholder 2"/>
          <p:cNvSpPr>
            <a:spLocks noGrp="1"/>
          </p:cNvSpPr>
          <p:nvPr>
            <p:ph type="sldNum" sz="quarter" idx="7"/>
          </p:nvPr>
        </p:nvSpPr>
        <p:spPr/>
        <p:txBody>
          <a:bodyPr/>
          <a:lstStyle/>
          <a:p>
            <a:fld id="{B6F15528-21DE-4FAA-801E-634DDDAF4B2B}" type="slidenum">
              <a:rPr lang="en-IN" smtClean="0"/>
              <a:pPr/>
              <a:t>14</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22103862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1532235"/>
            <a:ext cx="7840396" cy="4001026"/>
          </a:xfrm>
          <a:prstGeom prst="rect">
            <a:avLst/>
          </a:prstGeom>
        </p:spPr>
      </p:pic>
      <p:sp>
        <p:nvSpPr>
          <p:cNvPr id="3" name="TextBox 2"/>
          <p:cNvSpPr txBox="1"/>
          <p:nvPr/>
        </p:nvSpPr>
        <p:spPr>
          <a:xfrm>
            <a:off x="1371600" y="1116905"/>
            <a:ext cx="1442061" cy="461665"/>
          </a:xfrm>
          <a:prstGeom prst="rect">
            <a:avLst/>
          </a:prstGeom>
          <a:noFill/>
        </p:spPr>
        <p:txBody>
          <a:bodyPr wrap="none" rtlCol="0">
            <a:spAutoFit/>
          </a:bodyPr>
          <a:lstStyle/>
          <a:p>
            <a:r>
              <a:rPr lang="en-US" sz="2400" b="1" dirty="0" smtClean="0">
                <a:latin typeface="Times New Roman" pitchFamily="18" charset="0"/>
                <a:cs typeface="Times New Roman" pitchFamily="18" charset="0"/>
              </a:rPr>
              <a:t>LEVEL 1</a:t>
            </a:r>
            <a:endParaRPr lang="en-IN" sz="2400" b="1" dirty="0">
              <a:latin typeface="Times New Roman" pitchFamily="18" charset="0"/>
              <a:cs typeface="Times New Roman"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IN" smtClean="0"/>
              <a:pPr/>
              <a:t>15</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109764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5058" y="2981956"/>
            <a:ext cx="2573883" cy="446276"/>
          </a:xfrm>
        </p:spPr>
        <p:txBody>
          <a:bodyPr/>
          <a:lstStyle/>
          <a:p>
            <a:r>
              <a:rPr lang="en-US" dirty="0" smtClean="0"/>
              <a:t>/</a:t>
            </a:r>
            <a:endParaRPr lang="en-IN" dirty="0"/>
          </a:p>
        </p:txBody>
      </p:sp>
      <p:pic>
        <p:nvPicPr>
          <p:cNvPr id="4" name="Picture 3"/>
          <p:cNvPicPr/>
          <p:nvPr/>
        </p:nvPicPr>
        <p:blipFill>
          <a:blip r:embed="rId2"/>
          <a:stretch>
            <a:fillRect/>
          </a:stretch>
        </p:blipFill>
        <p:spPr>
          <a:xfrm>
            <a:off x="914400" y="1295400"/>
            <a:ext cx="7772400" cy="4739932"/>
          </a:xfrm>
          <a:prstGeom prst="rect">
            <a:avLst/>
          </a:prstGeom>
        </p:spPr>
      </p:pic>
      <p:sp>
        <p:nvSpPr>
          <p:cNvPr id="3" name="TextBox 2"/>
          <p:cNvSpPr txBox="1"/>
          <p:nvPr/>
        </p:nvSpPr>
        <p:spPr>
          <a:xfrm>
            <a:off x="4159916" y="572727"/>
            <a:ext cx="1306768" cy="369332"/>
          </a:xfrm>
          <a:prstGeom prst="rect">
            <a:avLst/>
          </a:prstGeom>
          <a:noFill/>
        </p:spPr>
        <p:txBody>
          <a:bodyPr wrap="none" rtlCol="0">
            <a:spAutoFit/>
          </a:bodyPr>
          <a:lstStyle/>
          <a:p>
            <a:pPr algn="ctr"/>
            <a:r>
              <a:rPr lang="en-US" b="1" dirty="0" smtClean="0">
                <a:latin typeface="Times New Roman" panose="02020603050405020304" pitchFamily="18" charset="0"/>
                <a:cs typeface="Times New Roman" panose="02020603050405020304" pitchFamily="18" charset="0"/>
              </a:rPr>
              <a:t>Home Page</a:t>
            </a:r>
            <a:endParaRPr lang="en-IN"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7"/>
          </p:nvPr>
        </p:nvSpPr>
        <p:spPr/>
        <p:txBody>
          <a:bodyPr/>
          <a:lstStyle/>
          <a:p>
            <a:fld id="{B6F15528-21DE-4FAA-801E-634DDDAF4B2B}" type="slidenum">
              <a:rPr lang="en-IN" smtClean="0"/>
              <a:pPr/>
              <a:t>16</a:t>
            </a:fld>
            <a:endParaRPr lang="en-IN"/>
          </a:p>
        </p:txBody>
      </p:sp>
      <p:sp>
        <p:nvSpPr>
          <p:cNvPr id="6" name="Date Placeholder 5"/>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57115817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 name="Picture 2"/>
          <p:cNvPicPr/>
          <p:nvPr/>
        </p:nvPicPr>
        <p:blipFill>
          <a:blip r:embed="rId2"/>
          <a:stretch>
            <a:fillRect/>
          </a:stretch>
        </p:blipFill>
        <p:spPr>
          <a:xfrm>
            <a:off x="1143000" y="1524000"/>
            <a:ext cx="7467600" cy="4343400"/>
          </a:xfrm>
          <a:prstGeom prst="rect">
            <a:avLst/>
          </a:prstGeom>
        </p:spPr>
      </p:pic>
      <p:sp>
        <p:nvSpPr>
          <p:cNvPr id="4" name="Rectangle 3"/>
          <p:cNvSpPr/>
          <p:nvPr/>
        </p:nvSpPr>
        <p:spPr>
          <a:xfrm>
            <a:off x="4223416" y="762000"/>
            <a:ext cx="1306768" cy="369332"/>
          </a:xfrm>
          <a:prstGeom prst="rect">
            <a:avLst/>
          </a:prstGeom>
        </p:spPr>
        <p:txBody>
          <a:bodyPr wrap="none">
            <a:spAutoFit/>
          </a:bodyPr>
          <a:lstStyle/>
          <a:p>
            <a:pPr algn="ctr"/>
            <a:r>
              <a:rPr lang="en-US" b="1" dirty="0">
                <a:latin typeface="Times New Roman" panose="02020603050405020304" pitchFamily="18" charset="0"/>
                <a:cs typeface="Times New Roman" panose="02020603050405020304" pitchFamily="18" charset="0"/>
              </a:rPr>
              <a:t>All Doctors</a:t>
            </a:r>
            <a:endParaRPr lang="en-IN"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7"/>
          </p:nvPr>
        </p:nvSpPr>
        <p:spPr/>
        <p:txBody>
          <a:bodyPr/>
          <a:lstStyle/>
          <a:p>
            <a:fld id="{B6F15528-21DE-4FAA-801E-634DDDAF4B2B}" type="slidenum">
              <a:rPr lang="en-IN" smtClean="0"/>
              <a:pPr/>
              <a:t>17</a:t>
            </a:fld>
            <a:endParaRPr lang="en-IN"/>
          </a:p>
        </p:txBody>
      </p:sp>
      <p:sp>
        <p:nvSpPr>
          <p:cNvPr id="6" name="Date Placeholder 5"/>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18185644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371603" y="1600200"/>
            <a:ext cx="6904355" cy="4343400"/>
          </a:xfrm>
          <a:prstGeom prst="rect">
            <a:avLst/>
          </a:prstGeom>
        </p:spPr>
      </p:pic>
      <p:sp>
        <p:nvSpPr>
          <p:cNvPr id="3" name="Rectangle 2"/>
          <p:cNvSpPr/>
          <p:nvPr/>
        </p:nvSpPr>
        <p:spPr>
          <a:xfrm>
            <a:off x="3593316" y="838200"/>
            <a:ext cx="2460931"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Appointment Bookings</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IN" smtClean="0"/>
              <a:pPr/>
              <a:t>18</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4182526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143001" y="1524000"/>
            <a:ext cx="7513955" cy="4648200"/>
          </a:xfrm>
          <a:prstGeom prst="rect">
            <a:avLst/>
          </a:prstGeom>
        </p:spPr>
      </p:pic>
      <p:sp>
        <p:nvSpPr>
          <p:cNvPr id="3" name="Rectangle 2"/>
          <p:cNvSpPr/>
          <p:nvPr/>
        </p:nvSpPr>
        <p:spPr>
          <a:xfrm>
            <a:off x="3919550" y="762000"/>
            <a:ext cx="1960858"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My Appointments</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IN" smtClean="0"/>
              <a:pPr/>
              <a:t>19</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21398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CD62-80CC-6565-3121-1B4977278AF2}"/>
              </a:ext>
            </a:extLst>
          </p:cNvPr>
          <p:cNvSpPr>
            <a:spLocks noGrp="1"/>
          </p:cNvSpPr>
          <p:nvPr>
            <p:ph type="ctrTitle"/>
          </p:nvPr>
        </p:nvSpPr>
        <p:spPr>
          <a:xfrm>
            <a:off x="914400" y="841355"/>
            <a:ext cx="7772400" cy="461665"/>
          </a:xfrm>
        </p:spPr>
        <p:txBody>
          <a:bodyPr/>
          <a:lstStyle/>
          <a:p>
            <a:r>
              <a:rPr lang="en-US" sz="3000" dirty="0" smtClean="0">
                <a:solidFill>
                  <a:schemeClr val="tx2">
                    <a:lumMod val="60000"/>
                    <a:lumOff val="40000"/>
                  </a:schemeClr>
                </a:solidFill>
              </a:rPr>
              <a:t>OBJECTIVE:</a:t>
            </a:r>
            <a:endParaRPr lang="en-IN" sz="3000" dirty="0">
              <a:solidFill>
                <a:schemeClr val="tx2">
                  <a:lumMod val="60000"/>
                  <a:lumOff val="40000"/>
                </a:schemeClr>
              </a:solidFill>
            </a:endParaRPr>
          </a:p>
        </p:txBody>
      </p:sp>
      <p:sp>
        <p:nvSpPr>
          <p:cNvPr id="3" name="Subtitle 2">
            <a:extLst>
              <a:ext uri="{FF2B5EF4-FFF2-40B4-BE49-F238E27FC236}">
                <a16:creationId xmlns:a16="http://schemas.microsoft.com/office/drawing/2014/main" id="{BD97325E-D86F-3EE4-052F-CCCE7155AFF8}"/>
              </a:ext>
            </a:extLst>
          </p:cNvPr>
          <p:cNvSpPr>
            <a:spLocks noGrp="1"/>
          </p:cNvSpPr>
          <p:nvPr>
            <p:ph type="subTitle" idx="4"/>
          </p:nvPr>
        </p:nvSpPr>
        <p:spPr>
          <a:xfrm>
            <a:off x="1066800" y="1371600"/>
            <a:ext cx="8001000" cy="4985980"/>
          </a:xfrm>
        </p:spPr>
        <p:txBody>
          <a:bodyPr/>
          <a:lstStyle/>
          <a:p>
            <a:pPr marL="285750" indent="-285750" algn="l">
              <a:lnSpc>
                <a:spcPct val="2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A Healthcare booking hub allow to create a seamless and user-friendly platform for patients and doctors to efficiently organize appointments.</a:t>
            </a:r>
          </a:p>
          <a:p>
            <a:pPr marL="285750" indent="-285750" algn="l">
              <a:lnSpc>
                <a:spcPct val="2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Patients can search for doctors based on specialties, view their calendars, and book appointments. Doctors may manage their schedules, see patient appointments, and adjust their availability.</a:t>
            </a:r>
          </a:p>
          <a:p>
            <a:pPr marL="285750" indent="-285750" algn="l">
              <a:lnSpc>
                <a:spcPct val="20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This technology reduces the traditional inconveniences of appointment scheduling</a:t>
            </a:r>
          </a:p>
          <a:p>
            <a:pPr algn="l">
              <a:lnSpc>
                <a:spcPct val="200000"/>
              </a:lnSpc>
            </a:pPr>
            <a:r>
              <a:rPr lang="en-US" dirty="0">
                <a:latin typeface="Times New Roman" panose="02020603050405020304" pitchFamily="18" charset="0"/>
                <a:cs typeface="Times New Roman" panose="02020603050405020304" pitchFamily="18" charset="0"/>
              </a:rPr>
              <a:t>     by providing a digital, user friendly solution that increases productivity for both</a:t>
            </a:r>
          </a:p>
          <a:p>
            <a:pPr algn="l">
              <a:lnSpc>
                <a:spcPct val="200000"/>
              </a:lnSpc>
            </a:pPr>
            <a:r>
              <a:rPr lang="en-US" dirty="0">
                <a:latin typeface="Times New Roman" panose="02020603050405020304" pitchFamily="18" charset="0"/>
                <a:cs typeface="Times New Roman" panose="02020603050405020304" pitchFamily="18" charset="0"/>
              </a:rPr>
              <a:t>     healthcare practitioners and patients.</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IN" smtClean="0"/>
              <a:pPr/>
              <a:t>2</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2436506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1219200" y="1371600"/>
            <a:ext cx="7467600" cy="4953000"/>
          </a:xfrm>
          <a:prstGeom prst="rect">
            <a:avLst/>
          </a:prstGeom>
        </p:spPr>
      </p:pic>
      <p:sp>
        <p:nvSpPr>
          <p:cNvPr id="3" name="Rectangle 2"/>
          <p:cNvSpPr/>
          <p:nvPr/>
        </p:nvSpPr>
        <p:spPr>
          <a:xfrm>
            <a:off x="3754562" y="685800"/>
            <a:ext cx="2396875"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Doctors Appointment</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IN" smtClean="0"/>
              <a:pPr/>
              <a:t>20</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26471544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 name="Picture 2"/>
          <p:cNvPicPr/>
          <p:nvPr/>
        </p:nvPicPr>
        <p:blipFill>
          <a:blip r:embed="rId2"/>
          <a:stretch>
            <a:fillRect/>
          </a:stretch>
        </p:blipFill>
        <p:spPr>
          <a:xfrm>
            <a:off x="1295400" y="1447800"/>
            <a:ext cx="7239000" cy="4572000"/>
          </a:xfrm>
          <a:prstGeom prst="rect">
            <a:avLst/>
          </a:prstGeom>
        </p:spPr>
      </p:pic>
      <p:sp>
        <p:nvSpPr>
          <p:cNvPr id="4" name="Rectangle 3"/>
          <p:cNvSpPr/>
          <p:nvPr/>
        </p:nvSpPr>
        <p:spPr>
          <a:xfrm>
            <a:off x="4077651" y="609600"/>
            <a:ext cx="1674497"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Doctors Profile</a:t>
            </a:r>
            <a:endParaRPr lang="en-IN"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7"/>
          </p:nvPr>
        </p:nvSpPr>
        <p:spPr/>
        <p:txBody>
          <a:bodyPr/>
          <a:lstStyle/>
          <a:p>
            <a:fld id="{B6F15528-21DE-4FAA-801E-634DDDAF4B2B}" type="slidenum">
              <a:rPr lang="en-IN" smtClean="0"/>
              <a:pPr/>
              <a:t>21</a:t>
            </a:fld>
            <a:endParaRPr lang="en-IN"/>
          </a:p>
        </p:txBody>
      </p:sp>
      <p:sp>
        <p:nvSpPr>
          <p:cNvPr id="6" name="Date Placeholder 5"/>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773210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52502" y="1600200"/>
            <a:ext cx="7894955" cy="4388405"/>
          </a:xfrm>
          <a:prstGeom prst="rect">
            <a:avLst/>
          </a:prstGeom>
        </p:spPr>
      </p:pic>
      <p:sp>
        <p:nvSpPr>
          <p:cNvPr id="3" name="Rectangle 2"/>
          <p:cNvSpPr/>
          <p:nvPr/>
        </p:nvSpPr>
        <p:spPr>
          <a:xfrm>
            <a:off x="3893936" y="838200"/>
            <a:ext cx="2012089"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Admin Dashboard</a:t>
            </a:r>
            <a:endParaRPr lang="en-IN"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7"/>
          </p:nvPr>
        </p:nvSpPr>
        <p:spPr/>
        <p:txBody>
          <a:bodyPr/>
          <a:lstStyle/>
          <a:p>
            <a:fld id="{B6F15528-21DE-4FAA-801E-634DDDAF4B2B}" type="slidenum">
              <a:rPr lang="en-IN" smtClean="0"/>
              <a:pPr/>
              <a:t>22</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1803269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4" name="Picture 3"/>
          <p:cNvPicPr/>
          <p:nvPr/>
        </p:nvPicPr>
        <p:blipFill>
          <a:blip r:embed="rId2"/>
          <a:stretch>
            <a:fillRect/>
          </a:stretch>
        </p:blipFill>
        <p:spPr>
          <a:xfrm>
            <a:off x="1143000" y="1371600"/>
            <a:ext cx="7696200" cy="4648200"/>
          </a:xfrm>
          <a:prstGeom prst="rect">
            <a:avLst/>
          </a:prstGeom>
        </p:spPr>
      </p:pic>
      <p:sp>
        <p:nvSpPr>
          <p:cNvPr id="6" name="Rectangle 5"/>
          <p:cNvSpPr/>
          <p:nvPr/>
        </p:nvSpPr>
        <p:spPr>
          <a:xfrm>
            <a:off x="4197396" y="762000"/>
            <a:ext cx="1435008"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Add </a:t>
            </a:r>
            <a:r>
              <a:rPr lang="en-US" b="1" dirty="0">
                <a:latin typeface="Times New Roman" panose="02020603050405020304" pitchFamily="18" charset="0"/>
                <a:cs typeface="Times New Roman" panose="02020603050405020304" pitchFamily="18" charset="0"/>
              </a:rPr>
              <a:t>Doctors</a:t>
            </a:r>
            <a:endParaRPr lang="en-IN" b="1"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7"/>
          </p:nvPr>
        </p:nvSpPr>
        <p:spPr/>
        <p:txBody>
          <a:bodyPr/>
          <a:lstStyle/>
          <a:p>
            <a:fld id="{B6F15528-21DE-4FAA-801E-634DDDAF4B2B}" type="slidenum">
              <a:rPr lang="en-IN" smtClean="0"/>
              <a:pPr/>
              <a:t>23</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5498621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3" name="Picture 2"/>
          <p:cNvPicPr/>
          <p:nvPr/>
        </p:nvPicPr>
        <p:blipFill>
          <a:blip r:embed="rId2"/>
          <a:stretch>
            <a:fillRect/>
          </a:stretch>
        </p:blipFill>
        <p:spPr>
          <a:xfrm>
            <a:off x="990600" y="1447800"/>
            <a:ext cx="7772400" cy="4800600"/>
          </a:xfrm>
          <a:prstGeom prst="rect">
            <a:avLst/>
          </a:prstGeom>
        </p:spPr>
      </p:pic>
      <p:sp>
        <p:nvSpPr>
          <p:cNvPr id="4" name="Rectangle 3"/>
          <p:cNvSpPr/>
          <p:nvPr/>
        </p:nvSpPr>
        <p:spPr>
          <a:xfrm>
            <a:off x="4178532" y="609600"/>
            <a:ext cx="1396536" cy="369332"/>
          </a:xfrm>
          <a:prstGeom prst="rect">
            <a:avLst/>
          </a:prstGeom>
        </p:spPr>
        <p:txBody>
          <a:bodyPr wrap="none">
            <a:spAutoFit/>
          </a:bodyPr>
          <a:lstStyle/>
          <a:p>
            <a:pPr algn="ctr"/>
            <a:r>
              <a:rPr lang="en-US" b="1" dirty="0" smtClean="0">
                <a:latin typeface="Times New Roman" panose="02020603050405020304" pitchFamily="18" charset="0"/>
                <a:cs typeface="Times New Roman" panose="02020603050405020304" pitchFamily="18" charset="0"/>
              </a:rPr>
              <a:t>Doctors List</a:t>
            </a:r>
            <a:endParaRPr lang="en-IN" b="1"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7"/>
          </p:nvPr>
        </p:nvSpPr>
        <p:spPr/>
        <p:txBody>
          <a:bodyPr/>
          <a:lstStyle/>
          <a:p>
            <a:fld id="{B6F15528-21DE-4FAA-801E-634DDDAF4B2B}" type="slidenum">
              <a:rPr lang="en-IN" smtClean="0"/>
              <a:pPr/>
              <a:t>24</a:t>
            </a:fld>
            <a:endParaRPr lang="en-IN"/>
          </a:p>
        </p:txBody>
      </p:sp>
      <p:sp>
        <p:nvSpPr>
          <p:cNvPr id="6" name="Date Placeholder 5"/>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25325062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4607F-FDCC-40C7-F049-3C1E71AE7110}"/>
              </a:ext>
            </a:extLst>
          </p:cNvPr>
          <p:cNvSpPr>
            <a:spLocks noGrp="1"/>
          </p:cNvSpPr>
          <p:nvPr>
            <p:ph type="ctrTitle"/>
          </p:nvPr>
        </p:nvSpPr>
        <p:spPr>
          <a:xfrm>
            <a:off x="845916" y="1447800"/>
            <a:ext cx="7772400" cy="461665"/>
          </a:xfrm>
        </p:spPr>
        <p:txBody>
          <a:bodyPr/>
          <a:lstStyle/>
          <a:p>
            <a:r>
              <a:rPr lang="en-IN" sz="3000" dirty="0">
                <a:solidFill>
                  <a:schemeClr val="tx2">
                    <a:lumMod val="60000"/>
                    <a:lumOff val="40000"/>
                  </a:schemeClr>
                </a:solidFill>
              </a:rPr>
              <a:t>CONCLUSION:</a:t>
            </a:r>
          </a:p>
        </p:txBody>
      </p:sp>
      <p:sp>
        <p:nvSpPr>
          <p:cNvPr id="3" name="Subtitle 2">
            <a:extLst>
              <a:ext uri="{FF2B5EF4-FFF2-40B4-BE49-F238E27FC236}">
                <a16:creationId xmlns:a16="http://schemas.microsoft.com/office/drawing/2014/main" id="{F017C27E-F823-B44B-E594-14E8C8862A90}"/>
              </a:ext>
            </a:extLst>
          </p:cNvPr>
          <p:cNvSpPr>
            <a:spLocks noGrp="1"/>
          </p:cNvSpPr>
          <p:nvPr>
            <p:ph type="subTitle" idx="4"/>
          </p:nvPr>
        </p:nvSpPr>
        <p:spPr>
          <a:xfrm>
            <a:off x="1066800" y="2207383"/>
            <a:ext cx="7543800" cy="2443233"/>
          </a:xfrm>
        </p:spPr>
        <p:txBody>
          <a:bodyPr/>
          <a:lstStyle/>
          <a:p>
            <a:pPr marL="285750" indent="-285750" algn="just">
              <a:lnSpc>
                <a:spcPct val="150000"/>
              </a:lnSpc>
              <a:buFont typeface="Wingdings" panose="05000000000000000000" pitchFamily="2" charset="2"/>
              <a:buChar char="§"/>
            </a:pPr>
            <a:r>
              <a:rPr lang="en-US" b="0" i="0" dirty="0">
                <a:effectLst/>
                <a:latin typeface="Times New Roman" panose="02020603050405020304" pitchFamily="18" charset="0"/>
                <a:cs typeface="Times New Roman" panose="02020603050405020304" pitchFamily="18" charset="0"/>
              </a:rPr>
              <a:t>An online doctor appointments represent a transformative advancement in  offering enhanced accessibility, convenience, and efficiency for patients and providers alike. it is essential to address challenges such as technology access and data privacy to maximize its benefits.</a:t>
            </a:r>
          </a:p>
          <a:p>
            <a:pPr marL="285750" indent="-285750" algn="just">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O</a:t>
            </a:r>
            <a:r>
              <a:rPr lang="en-US" b="0" i="0" dirty="0">
                <a:effectLst/>
                <a:latin typeface="Times New Roman" panose="02020603050405020304" pitchFamily="18" charset="0"/>
                <a:cs typeface="Times New Roman" panose="02020603050405020304" pitchFamily="18" charset="0"/>
              </a:rPr>
              <a:t>nline appointments are reshaping the healthcare landscape, making quality care more attainable for a broader population.</a:t>
            </a:r>
          </a:p>
        </p:txBody>
      </p:sp>
      <p:sp>
        <p:nvSpPr>
          <p:cNvPr id="4" name="Slide Number Placeholder 3"/>
          <p:cNvSpPr>
            <a:spLocks noGrp="1"/>
          </p:cNvSpPr>
          <p:nvPr>
            <p:ph type="sldNum" sz="quarter" idx="7"/>
          </p:nvPr>
        </p:nvSpPr>
        <p:spPr/>
        <p:txBody>
          <a:bodyPr/>
          <a:lstStyle/>
          <a:p>
            <a:fld id="{B6F15528-21DE-4FAA-801E-634DDDAF4B2B}" type="slidenum">
              <a:rPr lang="en-IN" smtClean="0"/>
              <a:pPr/>
              <a:t>25</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19108174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85058" y="2981956"/>
            <a:ext cx="2963342" cy="459100"/>
          </a:xfrm>
          <a:prstGeom prst="rect">
            <a:avLst/>
          </a:prstGeom>
        </p:spPr>
        <p:txBody>
          <a:bodyPr vert="horz" wrap="square" lIns="0" tIns="12700" rIns="0" bIns="0" rtlCol="0">
            <a:spAutoFit/>
          </a:bodyPr>
          <a:lstStyle/>
          <a:p>
            <a:pPr marL="71755">
              <a:lnSpc>
                <a:spcPct val="100000"/>
              </a:lnSpc>
              <a:spcBef>
                <a:spcPts val="100"/>
              </a:spcBef>
            </a:pPr>
            <a:r>
              <a:rPr lang="en-IN" spc="-10" dirty="0"/>
              <a:t>THANK </a:t>
            </a:r>
            <a:r>
              <a:rPr lang="en-IN" spc="-190" dirty="0"/>
              <a:t> </a:t>
            </a:r>
            <a:r>
              <a:rPr lang="en-IN" spc="-5" dirty="0"/>
              <a:t>YOU!!</a:t>
            </a:r>
            <a:endParaRPr spc="-5" dirty="0"/>
          </a:p>
        </p:txBody>
      </p:sp>
      <p:sp>
        <p:nvSpPr>
          <p:cNvPr id="3" name="Slide Number Placeholder 2"/>
          <p:cNvSpPr>
            <a:spLocks noGrp="1"/>
          </p:cNvSpPr>
          <p:nvPr>
            <p:ph type="sldNum" sz="quarter" idx="7"/>
          </p:nvPr>
        </p:nvSpPr>
        <p:spPr/>
        <p:txBody>
          <a:bodyPr/>
          <a:lstStyle/>
          <a:p>
            <a:fld id="{B6F15528-21DE-4FAA-801E-634DDDAF4B2B}" type="slidenum">
              <a:rPr lang="en-IN" smtClean="0"/>
              <a:pPr/>
              <a:t>26</a:t>
            </a:fld>
            <a:endParaRPr lang="en-IN"/>
          </a:p>
        </p:txBody>
      </p:sp>
      <p:sp>
        <p:nvSpPr>
          <p:cNvPr id="4" name="Date Placeholder 3"/>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2721-2F75-7A69-5ADD-4680B6CF0139}"/>
              </a:ext>
            </a:extLst>
          </p:cNvPr>
          <p:cNvSpPr>
            <a:spLocks noGrp="1"/>
          </p:cNvSpPr>
          <p:nvPr>
            <p:ph type="ctrTitle"/>
          </p:nvPr>
        </p:nvSpPr>
        <p:spPr>
          <a:xfrm>
            <a:off x="914400" y="838200"/>
            <a:ext cx="4953000" cy="464820"/>
          </a:xfrm>
        </p:spPr>
        <p:txBody>
          <a:bodyPr/>
          <a:lstStyle/>
          <a:p>
            <a:r>
              <a:rPr lang="en-IN" sz="3000" dirty="0">
                <a:solidFill>
                  <a:schemeClr val="tx2">
                    <a:lumMod val="60000"/>
                    <a:lumOff val="40000"/>
                  </a:schemeClr>
                </a:solidFill>
                <a:latin typeface="Times New Roman" panose="02020603050405020304" pitchFamily="18" charset="0"/>
                <a:cs typeface="Times New Roman" panose="02020603050405020304" pitchFamily="18" charset="0"/>
              </a:rPr>
              <a:t>EXISTING DRAWBACKS:</a:t>
            </a:r>
          </a:p>
        </p:txBody>
      </p:sp>
      <p:sp>
        <p:nvSpPr>
          <p:cNvPr id="3" name="Subtitle 2">
            <a:extLst>
              <a:ext uri="{FF2B5EF4-FFF2-40B4-BE49-F238E27FC236}">
                <a16:creationId xmlns:a16="http://schemas.microsoft.com/office/drawing/2014/main" id="{B1483B43-560B-BB83-3FB8-074DDAC7AC9B}"/>
              </a:ext>
            </a:extLst>
          </p:cNvPr>
          <p:cNvSpPr>
            <a:spLocks noGrp="1"/>
          </p:cNvSpPr>
          <p:nvPr>
            <p:ph type="subTitle" idx="4"/>
          </p:nvPr>
        </p:nvSpPr>
        <p:spPr>
          <a:xfrm>
            <a:off x="1143000" y="1600200"/>
            <a:ext cx="7848600" cy="3877985"/>
          </a:xfrm>
        </p:spPr>
        <p:txBody>
          <a:bodyPr/>
          <a:lstStyle/>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Limited Access and Availability</a:t>
            </a:r>
            <a:r>
              <a:rPr lang="en-US" sz="1800" dirty="0">
                <a:latin typeface="Times New Roman" panose="02020603050405020304" pitchFamily="18" charset="0"/>
                <a:cs typeface="Times New Roman" panose="02020603050405020304" pitchFamily="18" charset="0"/>
              </a:rPr>
              <a:t>. </a:t>
            </a:r>
          </a:p>
          <a:p>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Difficulty Accessing Specialized Services</a:t>
            </a:r>
            <a:r>
              <a:rPr lang="en-US" sz="18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Limited real-time availability.</a:t>
            </a: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Lack of Customization for Patients.</a:t>
            </a:r>
          </a:p>
          <a:p>
            <a:pPr marL="285750" indent="-285750">
              <a:buFont typeface="Wingdings" panose="05000000000000000000" pitchFamily="2" charset="2"/>
              <a:buChar char="§"/>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b="0" i="0" dirty="0">
              <a:solidFill>
                <a:srgbClr val="374151"/>
              </a:solidFill>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endParaRPr lang="en-IN" dirty="0"/>
          </a:p>
        </p:txBody>
      </p:sp>
      <p:sp>
        <p:nvSpPr>
          <p:cNvPr id="4" name="Slide Number Placeholder 3"/>
          <p:cNvSpPr>
            <a:spLocks noGrp="1"/>
          </p:cNvSpPr>
          <p:nvPr>
            <p:ph type="sldNum" sz="quarter" idx="7"/>
          </p:nvPr>
        </p:nvSpPr>
        <p:spPr/>
        <p:txBody>
          <a:bodyPr/>
          <a:lstStyle/>
          <a:p>
            <a:fld id="{B6F15528-21DE-4FAA-801E-634DDDAF4B2B}" type="slidenum">
              <a:rPr lang="en-IN" smtClean="0"/>
              <a:pPr/>
              <a:t>3</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41668333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B1BF-7305-4D4F-B284-B8A56C28CF32}"/>
              </a:ext>
            </a:extLst>
          </p:cNvPr>
          <p:cNvSpPr>
            <a:spLocks noGrp="1"/>
          </p:cNvSpPr>
          <p:nvPr>
            <p:ph type="ctrTitle"/>
          </p:nvPr>
        </p:nvSpPr>
        <p:spPr>
          <a:xfrm>
            <a:off x="914400" y="914400"/>
            <a:ext cx="7772400" cy="461665"/>
          </a:xfrm>
        </p:spPr>
        <p:txBody>
          <a:bodyPr/>
          <a:lstStyle/>
          <a:p>
            <a:r>
              <a:rPr lang="en-IN" sz="3000" dirty="0">
                <a:solidFill>
                  <a:schemeClr val="tx2">
                    <a:lumMod val="60000"/>
                    <a:lumOff val="40000"/>
                  </a:schemeClr>
                </a:solidFill>
              </a:rPr>
              <a:t>PROBLEM STATEMENT:</a:t>
            </a:r>
          </a:p>
        </p:txBody>
      </p:sp>
      <p:sp>
        <p:nvSpPr>
          <p:cNvPr id="3" name="Subtitle 2">
            <a:extLst>
              <a:ext uri="{FF2B5EF4-FFF2-40B4-BE49-F238E27FC236}">
                <a16:creationId xmlns:a16="http://schemas.microsoft.com/office/drawing/2014/main" id="{A1B97CB0-063C-98E2-FBA7-5D136561E2DD}"/>
              </a:ext>
            </a:extLst>
          </p:cNvPr>
          <p:cNvSpPr>
            <a:spLocks noGrp="1"/>
          </p:cNvSpPr>
          <p:nvPr>
            <p:ph type="subTitle" idx="4"/>
          </p:nvPr>
        </p:nvSpPr>
        <p:spPr>
          <a:xfrm>
            <a:off x="990600" y="1828800"/>
            <a:ext cx="7772400" cy="3600986"/>
          </a:xfrm>
        </p:spPr>
        <p:txBody>
          <a:bodyPr/>
          <a:lstStyle/>
          <a:p>
            <a:pPr marL="342900" indent="-34290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hospital has fixed operating hours and customer should visit only in those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hours. </a:t>
            </a:r>
          </a:p>
          <a:p>
            <a:endParaRPr lang="en-US" dirty="0">
              <a:solidFill>
                <a:srgbClr val="37415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Issues such as outdated design, poor navigation, and limited functionality are</a:t>
            </a:r>
          </a:p>
          <a:p>
            <a:pPr marL="285750" indent="-285750">
              <a:buFont typeface="Wingdings" panose="05000000000000000000" pitchFamily="2" charset="2"/>
              <a:buChar char="§"/>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negatively impacting user experience. </a:t>
            </a:r>
          </a:p>
          <a:p>
            <a:endParaRPr lang="en-US" b="0"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Payment options may be limited to </a:t>
            </a:r>
            <a:r>
              <a:rPr lang="en-US" dirty="0" smtClean="0">
                <a:latin typeface="Times New Roman" panose="02020603050405020304" pitchFamily="18" charset="0"/>
                <a:cs typeface="Times New Roman" panose="02020603050405020304" pitchFamily="18" charset="0"/>
              </a:rPr>
              <a:t>online</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a:t>
            </a:r>
            <a:r>
              <a:rPr lang="en-US" dirty="0" smtClean="0">
                <a:latin typeface="Times New Roman" panose="02020603050405020304" pitchFamily="18" charset="0"/>
                <a:cs typeface="Times New Roman" panose="02020603050405020304" pitchFamily="18" charset="0"/>
              </a:rPr>
              <a:t>physical clinic.</a:t>
            </a:r>
          </a:p>
          <a:p>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To overcome those customer drawbacks we are introducing healthcare booking hub.</a:t>
            </a:r>
          </a:p>
        </p:txBody>
      </p:sp>
      <p:sp>
        <p:nvSpPr>
          <p:cNvPr id="4" name="Slide Number Placeholder 3"/>
          <p:cNvSpPr>
            <a:spLocks noGrp="1"/>
          </p:cNvSpPr>
          <p:nvPr>
            <p:ph type="sldNum" sz="quarter" idx="7"/>
          </p:nvPr>
        </p:nvSpPr>
        <p:spPr/>
        <p:txBody>
          <a:bodyPr/>
          <a:lstStyle/>
          <a:p>
            <a:fld id="{B6F15528-21DE-4FAA-801E-634DDDAF4B2B}" type="slidenum">
              <a:rPr lang="en-IN" smtClean="0"/>
              <a:pPr/>
              <a:t>4</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dirty="0"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1039358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D31B56F-DDAA-875C-29A2-F62D2C397DE0}"/>
              </a:ext>
            </a:extLst>
          </p:cNvPr>
          <p:cNvSpPr txBox="1">
            <a:spLocks/>
          </p:cNvSpPr>
          <p:nvPr/>
        </p:nvSpPr>
        <p:spPr>
          <a:xfrm>
            <a:off x="914400" y="914400"/>
            <a:ext cx="7772400" cy="461665"/>
          </a:xfrm>
          <a:prstGeom prst="rect">
            <a:avLst/>
          </a:prstGeom>
        </p:spPr>
        <p:txBody>
          <a:bodyPr wrap="square" lIns="0" tIns="0" rIns="0" bIns="0">
            <a:spAutoFit/>
          </a:bodyPr>
          <a:lstStyle>
            <a:lvl1pPr>
              <a:defRPr sz="2900" b="1" i="0">
                <a:solidFill>
                  <a:srgbClr val="93C37C"/>
                </a:solidFill>
                <a:latin typeface="Times New Roman"/>
                <a:ea typeface="+mj-ea"/>
                <a:cs typeface="Times New Roman"/>
              </a:defRPr>
            </a:lvl1pPr>
          </a:lstStyle>
          <a:p>
            <a:r>
              <a:rPr lang="en-IN" sz="3000" kern="0" dirty="0">
                <a:solidFill>
                  <a:schemeClr val="tx2">
                    <a:lumMod val="60000"/>
                    <a:lumOff val="40000"/>
                  </a:schemeClr>
                </a:solidFill>
              </a:rPr>
              <a:t>PROPOSED ADVANTAGES:</a:t>
            </a:r>
          </a:p>
        </p:txBody>
      </p:sp>
      <p:sp>
        <p:nvSpPr>
          <p:cNvPr id="9" name="Subtitle 2">
            <a:extLst>
              <a:ext uri="{FF2B5EF4-FFF2-40B4-BE49-F238E27FC236}">
                <a16:creationId xmlns:a16="http://schemas.microsoft.com/office/drawing/2014/main" id="{65CAEFDA-BCDB-5358-1D51-BDE652BF04B5}"/>
              </a:ext>
            </a:extLst>
          </p:cNvPr>
          <p:cNvSpPr txBox="1">
            <a:spLocks/>
          </p:cNvSpPr>
          <p:nvPr/>
        </p:nvSpPr>
        <p:spPr>
          <a:xfrm>
            <a:off x="990600" y="1828800"/>
            <a:ext cx="7772400" cy="3551229"/>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AutoNum type="alphaLcPeriod"/>
            </a:pPr>
            <a:r>
              <a:rPr lang="en-US" b="1" kern="0" dirty="0">
                <a:solidFill>
                  <a:sysClr val="windowText" lastClr="000000"/>
                </a:solidFill>
                <a:latin typeface="Times New Roman" panose="02020603050405020304" pitchFamily="18" charset="0"/>
                <a:cs typeface="Times New Roman" panose="02020603050405020304" pitchFamily="18" charset="0"/>
              </a:rPr>
              <a:t>Real-Time Availability and Smart Scheduling</a:t>
            </a:r>
            <a:r>
              <a:rPr lang="en-US" kern="0" dirty="0">
                <a:solidFill>
                  <a:sysClr val="windowText" lastClr="000000"/>
                </a:solidFill>
                <a:latin typeface="Times New Roman" panose="02020603050405020304" pitchFamily="18" charset="0"/>
                <a:cs typeface="Times New Roman" panose="02020603050405020304" pitchFamily="18" charset="0"/>
              </a:rPr>
              <a:t>:</a:t>
            </a:r>
          </a:p>
          <a:p>
            <a:endParaRPr lang="en-US" kern="0" dirty="0">
              <a:solidFill>
                <a:sysClr val="windowText" lastClr="000000"/>
              </a:solidFill>
              <a:latin typeface="Times New Roman" panose="02020603050405020304" pitchFamily="18" charset="0"/>
              <a:cs typeface="Times New Roman" panose="02020603050405020304" pitchFamily="18" charset="0"/>
            </a:endParaRPr>
          </a:p>
          <a:p>
            <a:pPr>
              <a:lnSpc>
                <a:spcPct val="150000"/>
              </a:lnSpc>
            </a:pPr>
            <a:r>
              <a:rPr lang="en-US" b="1" kern="0" dirty="0">
                <a:solidFill>
                  <a:sysClr val="windowText" lastClr="000000"/>
                </a:solidFill>
                <a:latin typeface="Times New Roman" panose="02020603050405020304" pitchFamily="18" charset="0"/>
                <a:cs typeface="Times New Roman" panose="02020603050405020304" pitchFamily="18" charset="0"/>
              </a:rPr>
              <a:t>Benefit</a:t>
            </a:r>
            <a:r>
              <a:rPr lang="en-US" kern="0" dirty="0">
                <a:solidFill>
                  <a:sysClr val="windowText" lastClr="000000"/>
                </a:solidFill>
                <a:latin typeface="Times New Roman" panose="02020603050405020304" pitchFamily="18" charset="0"/>
                <a:cs typeface="Times New Roman" panose="02020603050405020304" pitchFamily="18" charset="0"/>
              </a:rPr>
              <a:t>: Patients will get immediate confirmation of appointments, while doctors can manage their schedules more efficiently.</a:t>
            </a:r>
          </a:p>
          <a:p>
            <a:endParaRPr lang="en-US" kern="0" dirty="0">
              <a:solidFill>
                <a:sysClr val="windowText" lastClr="000000"/>
              </a:solidFill>
              <a:latin typeface="Times New Roman" panose="02020603050405020304" pitchFamily="18" charset="0"/>
              <a:cs typeface="Times New Roman" panose="02020603050405020304" pitchFamily="18" charset="0"/>
            </a:endParaRPr>
          </a:p>
          <a:p>
            <a:pPr marL="342900" indent="-342900">
              <a:buAutoNum type="alphaLcPeriod" startAt="2"/>
            </a:pPr>
            <a:r>
              <a:rPr lang="en-IN" b="1" dirty="0">
                <a:latin typeface="Times New Roman" panose="02020603050405020304" pitchFamily="18" charset="0"/>
                <a:cs typeface="Times New Roman" panose="02020603050405020304" pitchFamily="18" charset="0"/>
              </a:rPr>
              <a:t>Improved Patient Convenience</a:t>
            </a:r>
            <a:r>
              <a:rPr lang="en-US" b="1" kern="0" dirty="0">
                <a:solidFill>
                  <a:sysClr val="windowText" lastClr="000000"/>
                </a:solidFill>
                <a:latin typeface="Times New Roman" panose="02020603050405020304" pitchFamily="18" charset="0"/>
                <a:cs typeface="Times New Roman" panose="02020603050405020304" pitchFamily="18" charset="0"/>
              </a:rPr>
              <a:t>:</a:t>
            </a:r>
          </a:p>
          <a:p>
            <a:pPr marL="342900" indent="-342900">
              <a:buAutoNum type="alphaLcPeriod" startAt="2"/>
            </a:pPr>
            <a:endParaRPr lang="en-US" kern="0" dirty="0">
              <a:solidFill>
                <a:sysClr val="windowText" lastClr="000000"/>
              </a:solidFill>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Benefit</a:t>
            </a:r>
            <a:r>
              <a:rPr lang="en-US" dirty="0">
                <a:latin typeface="Times New Roman" panose="02020603050405020304" pitchFamily="18" charset="0"/>
                <a:cs typeface="Times New Roman" panose="02020603050405020304" pitchFamily="18" charset="0"/>
              </a:rPr>
              <a:t>: Patients can view available time slots and choose those that best fit their schedule without </a:t>
            </a:r>
            <a:r>
              <a:rPr lang="en-US" dirty="0" smtClean="0">
                <a:latin typeface="Times New Roman" panose="02020603050405020304" pitchFamily="18" charset="0"/>
                <a:cs typeface="Times New Roman" panose="02020603050405020304" pitchFamily="18" charset="0"/>
              </a:rPr>
              <a:t>need </a:t>
            </a:r>
            <a:r>
              <a:rPr lang="en-US" dirty="0">
                <a:latin typeface="Times New Roman" panose="02020603050405020304" pitchFamily="18" charset="0"/>
                <a:cs typeface="Times New Roman" panose="02020603050405020304" pitchFamily="18" charset="0"/>
              </a:rPr>
              <a:t>to call multiple </a:t>
            </a:r>
            <a:r>
              <a:rPr lang="en-US" dirty="0" smtClean="0">
                <a:latin typeface="Times New Roman" panose="02020603050405020304" pitchFamily="18" charset="0"/>
                <a:cs typeface="Times New Roman" panose="02020603050405020304" pitchFamily="18" charset="0"/>
              </a:rPr>
              <a:t>times.</a:t>
            </a:r>
            <a:endParaRPr lang="en-US" kern="0" dirty="0">
              <a:solidFill>
                <a:sysClr val="windowText" lastClr="00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7"/>
          </p:nvPr>
        </p:nvSpPr>
        <p:spPr/>
        <p:txBody>
          <a:bodyPr/>
          <a:lstStyle/>
          <a:p>
            <a:fld id="{B6F15528-21DE-4FAA-801E-634DDDAF4B2B}" type="slidenum">
              <a:rPr lang="en-IN" smtClean="0"/>
              <a:pPr/>
              <a:t>5</a:t>
            </a:fld>
            <a:endParaRPr lang="en-IN"/>
          </a:p>
        </p:txBody>
      </p:sp>
      <p:sp>
        <p:nvSpPr>
          <p:cNvPr id="3" name="Date Placeholder 2"/>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32207069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11A6C-7470-DA42-4889-3787A94EF877}"/>
              </a:ext>
            </a:extLst>
          </p:cNvPr>
          <p:cNvSpPr>
            <a:spLocks noGrp="1"/>
          </p:cNvSpPr>
          <p:nvPr>
            <p:ph type="ctrTitle"/>
          </p:nvPr>
        </p:nvSpPr>
        <p:spPr>
          <a:xfrm>
            <a:off x="762000" y="1304922"/>
            <a:ext cx="7772400" cy="461665"/>
          </a:xfrm>
        </p:spPr>
        <p:txBody>
          <a:bodyPr/>
          <a:lstStyle/>
          <a:p>
            <a:r>
              <a:rPr lang="en-US" sz="3000" dirty="0">
                <a:solidFill>
                  <a:schemeClr val="tx2">
                    <a:lumMod val="60000"/>
                    <a:lumOff val="40000"/>
                  </a:schemeClr>
                </a:solidFill>
                <a:latin typeface="Times New Roman" panose="02020603050405020304" pitchFamily="18" charset="0"/>
                <a:cs typeface="Times New Roman" panose="02020603050405020304" pitchFamily="18" charset="0"/>
              </a:rPr>
              <a:t>M</a:t>
            </a:r>
            <a:r>
              <a:rPr lang="en-IN" sz="3000" dirty="0">
                <a:solidFill>
                  <a:schemeClr val="tx2">
                    <a:lumMod val="60000"/>
                    <a:lumOff val="40000"/>
                  </a:schemeClr>
                </a:solidFill>
                <a:latin typeface="Times New Roman" panose="02020603050405020304" pitchFamily="18" charset="0"/>
                <a:cs typeface="Times New Roman" panose="02020603050405020304" pitchFamily="18" charset="0"/>
              </a:rPr>
              <a:t>ODULE DESCRIPTION:</a:t>
            </a:r>
          </a:p>
        </p:txBody>
      </p:sp>
      <p:sp>
        <p:nvSpPr>
          <p:cNvPr id="3" name="Subtitle 2">
            <a:extLst>
              <a:ext uri="{FF2B5EF4-FFF2-40B4-BE49-F238E27FC236}">
                <a16:creationId xmlns:a16="http://schemas.microsoft.com/office/drawing/2014/main" id="{7E0CB7FE-761A-6046-BFD3-56B6B065BD1B}"/>
              </a:ext>
            </a:extLst>
          </p:cNvPr>
          <p:cNvSpPr>
            <a:spLocks noGrp="1"/>
          </p:cNvSpPr>
          <p:nvPr>
            <p:ph type="subTitle" idx="4"/>
          </p:nvPr>
        </p:nvSpPr>
        <p:spPr>
          <a:xfrm>
            <a:off x="1143000" y="2209800"/>
            <a:ext cx="6400800" cy="3323987"/>
          </a:xfrm>
        </p:spPr>
        <p:txBody>
          <a:bodyPr/>
          <a:lstStyle/>
          <a:p>
            <a:r>
              <a:rPr lang="en-IN" dirty="0"/>
              <a:t> </a:t>
            </a:r>
            <a:r>
              <a:rPr lang="en-IN" b="1" dirty="0">
                <a:latin typeface="Times New Roman" panose="02020603050405020304" pitchFamily="18" charset="0"/>
                <a:cs typeface="Times New Roman" panose="02020603050405020304" pitchFamily="18" charset="0"/>
              </a:rPr>
              <a:t>The project contains four modules such as,</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Admin Module</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Doctor Module</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User Module</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Payment Module</a:t>
            </a:r>
            <a:endParaRPr lang="en-IN" dirty="0"/>
          </a:p>
          <a:p>
            <a:pPr marL="285750" indent="-285750">
              <a:buFont typeface="Wingdings" panose="05000000000000000000" pitchFamily="2" charset="2"/>
              <a:buChar char="Ø"/>
            </a:pPr>
            <a:endParaRPr lang="en-IN" dirty="0"/>
          </a:p>
          <a:p>
            <a:endParaRPr lang="en-IN" dirty="0"/>
          </a:p>
          <a:p>
            <a:endParaRPr lang="en-IN" dirty="0"/>
          </a:p>
        </p:txBody>
      </p:sp>
      <p:sp>
        <p:nvSpPr>
          <p:cNvPr id="4" name="Slide Number Placeholder 3"/>
          <p:cNvSpPr>
            <a:spLocks noGrp="1"/>
          </p:cNvSpPr>
          <p:nvPr>
            <p:ph type="sldNum" sz="quarter" idx="7"/>
          </p:nvPr>
        </p:nvSpPr>
        <p:spPr/>
        <p:txBody>
          <a:bodyPr/>
          <a:lstStyle/>
          <a:p>
            <a:fld id="{B6F15528-21DE-4FAA-801E-634DDDAF4B2B}" type="slidenum">
              <a:rPr lang="en-IN" smtClean="0"/>
              <a:pPr/>
              <a:t>6</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2041843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F9117-D77D-D5BC-B6AA-8DF95A318E0F}"/>
              </a:ext>
            </a:extLst>
          </p:cNvPr>
          <p:cNvSpPr>
            <a:spLocks noGrp="1"/>
          </p:cNvSpPr>
          <p:nvPr>
            <p:ph type="ctrTitle"/>
          </p:nvPr>
        </p:nvSpPr>
        <p:spPr>
          <a:xfrm>
            <a:off x="938514" y="937985"/>
            <a:ext cx="2819400" cy="369332"/>
          </a:xfrm>
        </p:spPr>
        <p:txBody>
          <a:bodyPr/>
          <a:lstStyle/>
          <a:p>
            <a:r>
              <a:rPr lang="en-IN" sz="2400" b="0" dirty="0">
                <a:solidFill>
                  <a:schemeClr val="tx2">
                    <a:lumMod val="60000"/>
                    <a:lumOff val="40000"/>
                  </a:schemeClr>
                </a:solidFill>
              </a:rPr>
              <a:t>ADMIN MODULE:</a:t>
            </a:r>
          </a:p>
        </p:txBody>
      </p:sp>
      <p:sp>
        <p:nvSpPr>
          <p:cNvPr id="3" name="Subtitle 2">
            <a:extLst>
              <a:ext uri="{FF2B5EF4-FFF2-40B4-BE49-F238E27FC236}">
                <a16:creationId xmlns:a16="http://schemas.microsoft.com/office/drawing/2014/main" id="{F922A382-6893-389B-0C7D-959CCF2208EE}"/>
              </a:ext>
            </a:extLst>
          </p:cNvPr>
          <p:cNvSpPr>
            <a:spLocks noGrp="1"/>
          </p:cNvSpPr>
          <p:nvPr>
            <p:ph type="subTitle" idx="4"/>
          </p:nvPr>
        </p:nvSpPr>
        <p:spPr>
          <a:xfrm>
            <a:off x="1143000" y="1656655"/>
            <a:ext cx="7620000" cy="1661993"/>
          </a:xfrm>
        </p:spPr>
        <p:txBody>
          <a:bodyPr/>
          <a:lstStyle/>
          <a:p>
            <a:pPr marL="285750" indent="-285750">
              <a:lnSpc>
                <a:spcPct val="150000"/>
              </a:lnSpc>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In this module admin manages most of the activities such as uploading the </a:t>
            </a:r>
            <a:r>
              <a:rPr lang="en-IN" dirty="0" smtClean="0">
                <a:latin typeface="Times New Roman" panose="02020603050405020304" pitchFamily="18" charset="0"/>
                <a:cs typeface="Times New Roman" panose="02020603050405020304" pitchFamily="18" charset="0"/>
              </a:rPr>
              <a:t>doctor’s and view the doctors list.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Admin can manage the </a:t>
            </a:r>
            <a:r>
              <a:rPr lang="en-IN" dirty="0" smtClean="0">
                <a:latin typeface="Times New Roman" panose="02020603050405020304" pitchFamily="18" charset="0"/>
                <a:cs typeface="Times New Roman" panose="02020603050405020304" pitchFamily="18" charset="0"/>
              </a:rPr>
              <a:t>Patient appointments.</a:t>
            </a:r>
            <a:endParaRPr lang="en-IN" dirty="0"/>
          </a:p>
          <a:p>
            <a:endParaRPr lang="en-IN" dirty="0"/>
          </a:p>
        </p:txBody>
      </p:sp>
      <p:sp>
        <p:nvSpPr>
          <p:cNvPr id="4" name="Title 1">
            <a:extLst>
              <a:ext uri="{FF2B5EF4-FFF2-40B4-BE49-F238E27FC236}">
                <a16:creationId xmlns:a16="http://schemas.microsoft.com/office/drawing/2014/main" id="{63970A3B-7383-4361-AF9E-9FFDAFC35031}"/>
              </a:ext>
            </a:extLst>
          </p:cNvPr>
          <p:cNvSpPr txBox="1">
            <a:spLocks/>
          </p:cNvSpPr>
          <p:nvPr/>
        </p:nvSpPr>
        <p:spPr>
          <a:xfrm>
            <a:off x="938514" y="3740613"/>
            <a:ext cx="3429000" cy="369332"/>
          </a:xfrm>
          <a:prstGeom prst="rect">
            <a:avLst/>
          </a:prstGeom>
        </p:spPr>
        <p:txBody>
          <a:bodyPr wrap="square" lIns="0" tIns="0" rIns="0" bIns="0">
            <a:spAutoFit/>
          </a:bodyPr>
          <a:lstStyle>
            <a:lvl1pPr>
              <a:defRPr sz="2900" b="1" i="0">
                <a:solidFill>
                  <a:srgbClr val="93C37C"/>
                </a:solidFill>
                <a:latin typeface="Times New Roman"/>
                <a:ea typeface="+mj-ea"/>
                <a:cs typeface="Times New Roman"/>
              </a:defRPr>
            </a:lvl1pPr>
          </a:lstStyle>
          <a:p>
            <a:r>
              <a:rPr lang="en-IN" sz="2400" b="0" kern="0" dirty="0">
                <a:solidFill>
                  <a:schemeClr val="tx2">
                    <a:lumMod val="60000"/>
                    <a:lumOff val="40000"/>
                  </a:schemeClr>
                </a:solidFill>
              </a:rPr>
              <a:t> DOCTOR MODULE:</a:t>
            </a:r>
          </a:p>
        </p:txBody>
      </p:sp>
      <p:sp>
        <p:nvSpPr>
          <p:cNvPr id="5" name="Subtitle 2">
            <a:extLst>
              <a:ext uri="{FF2B5EF4-FFF2-40B4-BE49-F238E27FC236}">
                <a16:creationId xmlns:a16="http://schemas.microsoft.com/office/drawing/2014/main" id="{DB398962-2BA5-559C-E4B1-C3440DEF505D}"/>
              </a:ext>
            </a:extLst>
          </p:cNvPr>
          <p:cNvSpPr txBox="1">
            <a:spLocks/>
          </p:cNvSpPr>
          <p:nvPr/>
        </p:nvSpPr>
        <p:spPr>
          <a:xfrm>
            <a:off x="1060048" y="4343400"/>
            <a:ext cx="7429500" cy="19050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lnSpc>
                <a:spcPct val="150000"/>
              </a:lnSpc>
              <a:buFont typeface="Wingdings" panose="05000000000000000000" pitchFamily="2" charset="2"/>
              <a:buChar char="§"/>
            </a:pPr>
            <a:r>
              <a:rPr lang="en-IN" kern="0" dirty="0">
                <a:solidFill>
                  <a:sysClr val="windowText" lastClr="000000"/>
                </a:solidFill>
                <a:latin typeface="Times New Roman" panose="02020603050405020304" pitchFamily="18" charset="0"/>
                <a:cs typeface="Times New Roman" panose="02020603050405020304" pitchFamily="18" charset="0"/>
              </a:rPr>
              <a:t>Doctors can login through their specified login Id.</a:t>
            </a: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r>
              <a:rPr lang="en-US" kern="0" dirty="0">
                <a:solidFill>
                  <a:sysClr val="windowText" lastClr="000000"/>
                </a:solidFill>
                <a:latin typeface="Times New Roman" panose="02020603050405020304" pitchFamily="18" charset="0"/>
                <a:cs typeface="Times New Roman" panose="02020603050405020304" pitchFamily="18" charset="0"/>
              </a:rPr>
              <a:t>Doctor can manage the appointments like accept or cancel the bookings.</a:t>
            </a:r>
          </a:p>
          <a:p>
            <a:pPr marL="285750" indent="-285750" algn="l">
              <a:buFont typeface="Wingdings" panose="05000000000000000000" pitchFamily="2" charset="2"/>
              <a:buChar char="§"/>
            </a:pP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285750" indent="-285750" algn="l">
              <a:lnSpc>
                <a:spcPct val="150000"/>
              </a:lnSpc>
              <a:buFont typeface="Wingdings" panose="05000000000000000000" pitchFamily="2" charset="2"/>
              <a:buChar char="§"/>
            </a:pPr>
            <a:r>
              <a:rPr lang="en-US" kern="0" dirty="0">
                <a:solidFill>
                  <a:sysClr val="windowText" lastClr="000000"/>
                </a:solidFill>
                <a:latin typeface="Times New Roman" panose="02020603050405020304" pitchFamily="18" charset="0"/>
                <a:cs typeface="Times New Roman" panose="02020603050405020304" pitchFamily="18" charset="0"/>
              </a:rPr>
              <a:t>Doctors </a:t>
            </a:r>
            <a:r>
              <a:rPr lang="en-US" kern="0" dirty="0" smtClean="0">
                <a:solidFill>
                  <a:sysClr val="windowText" lastClr="000000"/>
                </a:solidFill>
                <a:latin typeface="Times New Roman" panose="02020603050405020304" pitchFamily="18" charset="0"/>
                <a:cs typeface="Times New Roman" panose="02020603050405020304" pitchFamily="18" charset="0"/>
              </a:rPr>
              <a:t>can edit their profile and manages the availability</a:t>
            </a:r>
            <a:r>
              <a:rPr lang="en-US" kern="0" dirty="0" smtClean="0">
                <a:solidFill>
                  <a:sysClr val="windowText" lastClr="000000"/>
                </a:solidFill>
                <a:latin typeface="Times New Roman" panose="02020603050405020304" pitchFamily="18" charset="0"/>
                <a:cs typeface="Times New Roman" panose="02020603050405020304" pitchFamily="18" charset="0"/>
              </a:rPr>
              <a:t>.</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algn="l"/>
            <a:endParaRPr lang="en-US" kern="0" dirty="0">
              <a:solidFill>
                <a:srgbClr val="37415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fld id="{B6F15528-21DE-4FAA-801E-634DDDAF4B2B}" type="slidenum">
              <a:rPr lang="en-IN" smtClean="0"/>
              <a:pPr/>
              <a:t>7</a:t>
            </a:fld>
            <a:endParaRPr lang="en-IN"/>
          </a:p>
        </p:txBody>
      </p:sp>
      <p:sp>
        <p:nvSpPr>
          <p:cNvPr id="7" name="Date Placeholder 6"/>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22083915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3DE183E-ABC0-B37A-3511-2328F3F05173}"/>
              </a:ext>
            </a:extLst>
          </p:cNvPr>
          <p:cNvSpPr txBox="1">
            <a:spLocks/>
          </p:cNvSpPr>
          <p:nvPr/>
        </p:nvSpPr>
        <p:spPr>
          <a:xfrm>
            <a:off x="1205696" y="920655"/>
            <a:ext cx="3429000" cy="369332"/>
          </a:xfrm>
          <a:prstGeom prst="rect">
            <a:avLst/>
          </a:prstGeom>
        </p:spPr>
        <p:txBody>
          <a:bodyPr wrap="square" lIns="0" tIns="0" rIns="0" bIns="0">
            <a:spAutoFit/>
          </a:bodyPr>
          <a:lstStyle>
            <a:lvl1pPr>
              <a:defRPr sz="2900" b="1" i="0">
                <a:solidFill>
                  <a:srgbClr val="93C37C"/>
                </a:solidFill>
                <a:latin typeface="Times New Roman"/>
                <a:ea typeface="+mj-ea"/>
                <a:cs typeface="Times New Roman"/>
              </a:defRPr>
            </a:lvl1pPr>
          </a:lstStyle>
          <a:p>
            <a:r>
              <a:rPr lang="en-IN" sz="2400" b="0" kern="0" dirty="0">
                <a:solidFill>
                  <a:schemeClr val="tx2">
                    <a:lumMod val="60000"/>
                    <a:lumOff val="40000"/>
                  </a:schemeClr>
                </a:solidFill>
              </a:rPr>
              <a:t>USER MODULE:</a:t>
            </a:r>
          </a:p>
        </p:txBody>
      </p:sp>
      <p:sp>
        <p:nvSpPr>
          <p:cNvPr id="7" name="Subtitle 2">
            <a:extLst>
              <a:ext uri="{FF2B5EF4-FFF2-40B4-BE49-F238E27FC236}">
                <a16:creationId xmlns:a16="http://schemas.microsoft.com/office/drawing/2014/main" id="{4A0F4CD6-DC3D-B754-16B8-8902BA04F4C3}"/>
              </a:ext>
            </a:extLst>
          </p:cNvPr>
          <p:cNvSpPr txBox="1">
            <a:spLocks/>
          </p:cNvSpPr>
          <p:nvPr/>
        </p:nvSpPr>
        <p:spPr>
          <a:xfrm>
            <a:off x="1219200" y="1418039"/>
            <a:ext cx="7429500" cy="29718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lnSpc>
                <a:spcPct val="150000"/>
              </a:lnSpc>
              <a:buFont typeface="Wingdings" panose="05000000000000000000" pitchFamily="2" charset="2"/>
              <a:buChar char="§"/>
            </a:pPr>
            <a:r>
              <a:rPr lang="en-IN" kern="0" dirty="0">
                <a:solidFill>
                  <a:sysClr val="windowText" lastClr="000000"/>
                </a:solidFill>
                <a:latin typeface="Times New Roman" panose="02020603050405020304" pitchFamily="18" charset="0"/>
                <a:cs typeface="Times New Roman" panose="02020603050405020304" pitchFamily="18" charset="0"/>
              </a:rPr>
              <a:t>Customer can use this website to view different types of doctor and book appointment.</a:t>
            </a:r>
          </a:p>
          <a:p>
            <a:pPr marL="285750" indent="-285750" algn="l">
              <a:lnSpc>
                <a:spcPct val="150000"/>
              </a:lnSpc>
              <a:buFont typeface="Wingdings" panose="05000000000000000000" pitchFamily="2" charset="2"/>
              <a:buChar char="§"/>
            </a:pPr>
            <a:r>
              <a:rPr lang="en-IN" kern="0" dirty="0">
                <a:solidFill>
                  <a:sysClr val="windowText" lastClr="000000"/>
                </a:solidFill>
                <a:latin typeface="Times New Roman" panose="02020603050405020304" pitchFamily="18" charset="0"/>
                <a:cs typeface="Times New Roman" panose="02020603050405020304" pitchFamily="18" charset="0"/>
              </a:rPr>
              <a:t>Doctor’s with </a:t>
            </a:r>
            <a:r>
              <a:rPr lang="en-US" kern="0" dirty="0">
                <a:solidFill>
                  <a:sysClr val="windowText" lastClr="000000"/>
                </a:solidFill>
                <a:latin typeface="Times New Roman" panose="02020603050405020304" pitchFamily="18" charset="0"/>
                <a:cs typeface="Times New Roman" panose="02020603050405020304" pitchFamily="18" charset="0"/>
              </a:rPr>
              <a:t>high quality images, detailed descriptions with certified doctor.</a:t>
            </a:r>
          </a:p>
          <a:p>
            <a:pPr marL="285750" indent="-285750" algn="l">
              <a:lnSpc>
                <a:spcPct val="150000"/>
              </a:lnSpc>
              <a:buFont typeface="Wingdings" panose="05000000000000000000" pitchFamily="2" charset="2"/>
              <a:buChar char="§"/>
            </a:pPr>
            <a:r>
              <a:rPr lang="en-US" kern="0" dirty="0">
                <a:solidFill>
                  <a:sysClr val="windowText" lastClr="000000"/>
                </a:solidFill>
                <a:latin typeface="Times New Roman" panose="02020603050405020304" pitchFamily="18" charset="0"/>
                <a:cs typeface="Times New Roman" panose="02020603050405020304" pitchFamily="18" charset="0"/>
              </a:rPr>
              <a:t>Users can filter the doctors and view their appointments and can edit their profile.</a:t>
            </a:r>
          </a:p>
          <a:p>
            <a:pPr marL="285750" indent="-285750" algn="l">
              <a:lnSpc>
                <a:spcPct val="150000"/>
              </a:lnSpc>
              <a:buFont typeface="Wingdings" panose="05000000000000000000" pitchFamily="2" charset="2"/>
              <a:buChar char="§"/>
            </a:pPr>
            <a:r>
              <a:rPr lang="en-US" kern="0" dirty="0">
                <a:solidFill>
                  <a:sysClr val="windowText" lastClr="000000"/>
                </a:solidFill>
                <a:latin typeface="Times New Roman" panose="02020603050405020304" pitchFamily="18" charset="0"/>
                <a:cs typeface="Times New Roman" panose="02020603050405020304" pitchFamily="18" charset="0"/>
              </a:rPr>
              <a:t>User can </a:t>
            </a:r>
            <a:r>
              <a:rPr lang="en-US" kern="0" dirty="0" smtClean="0">
                <a:solidFill>
                  <a:sysClr val="windowText" lastClr="000000"/>
                </a:solidFill>
                <a:latin typeface="Times New Roman" panose="02020603050405020304" pitchFamily="18" charset="0"/>
                <a:cs typeface="Times New Roman" panose="02020603050405020304" pitchFamily="18" charset="0"/>
              </a:rPr>
              <a:t>view doctors</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US" kern="0" dirty="0" smtClean="0">
                <a:solidFill>
                  <a:sysClr val="windowText" lastClr="000000"/>
                </a:solidFill>
                <a:latin typeface="Times New Roman" panose="02020603050405020304" pitchFamily="18" charset="0"/>
                <a:cs typeface="Times New Roman" panose="02020603050405020304" pitchFamily="18" charset="0"/>
              </a:rPr>
              <a:t>available time slots.</a:t>
            </a:r>
            <a:endParaRPr lang="en-US" kern="0" dirty="0">
              <a:solidFill>
                <a:sysClr val="windowText" lastClr="000000"/>
              </a:solidFill>
              <a:latin typeface="Times New Roman" panose="02020603050405020304" pitchFamily="18" charset="0"/>
              <a:cs typeface="Times New Roman" panose="02020603050405020304" pitchFamily="18" charset="0"/>
            </a:endParaRPr>
          </a:p>
          <a:p>
            <a:pPr algn="l">
              <a:lnSpc>
                <a:spcPct val="150000"/>
              </a:lnSpc>
            </a:pPr>
            <a:endParaRPr lang="en-US" kern="0" dirty="0">
              <a:solidFill>
                <a:srgbClr val="374151"/>
              </a:solidFill>
              <a:latin typeface="Times New Roman" panose="02020603050405020304" pitchFamily="18" charset="0"/>
              <a:cs typeface="Times New Roman" panose="02020603050405020304" pitchFamily="18" charset="0"/>
            </a:endParaRPr>
          </a:p>
          <a:p>
            <a:pPr algn="l"/>
            <a:endParaRPr lang="en-US"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2DE65E20-F5A5-BD1B-50E7-F662DF97497F}"/>
              </a:ext>
            </a:extLst>
          </p:cNvPr>
          <p:cNvSpPr txBox="1">
            <a:spLocks/>
          </p:cNvSpPr>
          <p:nvPr/>
        </p:nvSpPr>
        <p:spPr>
          <a:xfrm>
            <a:off x="1205696" y="4800600"/>
            <a:ext cx="3429000" cy="369332"/>
          </a:xfrm>
          <a:prstGeom prst="rect">
            <a:avLst/>
          </a:prstGeom>
        </p:spPr>
        <p:txBody>
          <a:bodyPr wrap="square" lIns="0" tIns="0" rIns="0" bIns="0">
            <a:spAutoFit/>
          </a:bodyPr>
          <a:lstStyle>
            <a:lvl1pPr>
              <a:defRPr sz="2900" b="1" i="0">
                <a:solidFill>
                  <a:srgbClr val="93C37C"/>
                </a:solidFill>
                <a:latin typeface="Times New Roman"/>
                <a:ea typeface="+mj-ea"/>
                <a:cs typeface="Times New Roman"/>
              </a:defRPr>
            </a:lvl1pPr>
          </a:lstStyle>
          <a:p>
            <a:r>
              <a:rPr lang="en-IN" sz="2400" b="0" kern="0" dirty="0">
                <a:solidFill>
                  <a:schemeClr val="tx2">
                    <a:lumMod val="60000"/>
                    <a:lumOff val="40000"/>
                  </a:schemeClr>
                </a:solidFill>
              </a:rPr>
              <a:t>PAYMENT MODULE:</a:t>
            </a:r>
          </a:p>
        </p:txBody>
      </p:sp>
      <p:sp>
        <p:nvSpPr>
          <p:cNvPr id="9" name="Subtitle 2">
            <a:extLst>
              <a:ext uri="{FF2B5EF4-FFF2-40B4-BE49-F238E27FC236}">
                <a16:creationId xmlns:a16="http://schemas.microsoft.com/office/drawing/2014/main" id="{E38E0B1A-AB63-CC83-66EB-01565B9AEC7E}"/>
              </a:ext>
            </a:extLst>
          </p:cNvPr>
          <p:cNvSpPr txBox="1">
            <a:spLocks/>
          </p:cNvSpPr>
          <p:nvPr/>
        </p:nvSpPr>
        <p:spPr>
          <a:xfrm>
            <a:off x="1219200" y="5334000"/>
            <a:ext cx="7429500" cy="1066800"/>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85750" indent="-285750">
              <a:lnSpc>
                <a:spcPct val="150000"/>
              </a:lnSpc>
              <a:buFont typeface="Wingdings" panose="05000000000000000000" pitchFamily="2" charset="2"/>
              <a:buChar char="§"/>
            </a:pPr>
            <a:r>
              <a:rPr lang="en-US" kern="0" dirty="0">
                <a:solidFill>
                  <a:sysClr val="windowText" lastClr="000000"/>
                </a:solidFill>
                <a:latin typeface="Times New Roman" panose="02020603050405020304" pitchFamily="18" charset="0"/>
                <a:cs typeface="Times New Roman" panose="02020603050405020304" pitchFamily="18" charset="0"/>
              </a:rPr>
              <a:t> These are the features that allow patient to pay for </a:t>
            </a:r>
            <a:r>
              <a:rPr lang="en-US" kern="0" dirty="0" smtClean="0">
                <a:solidFill>
                  <a:sysClr val="windowText" lastClr="000000"/>
                </a:solidFill>
                <a:latin typeface="Times New Roman" panose="02020603050405020304" pitchFamily="18" charset="0"/>
                <a:cs typeface="Times New Roman" panose="02020603050405020304" pitchFamily="18" charset="0"/>
              </a:rPr>
              <a:t>appointments</a:t>
            </a:r>
            <a:r>
              <a:rPr lang="en-US" kern="0" dirty="0">
                <a:solidFill>
                  <a:sysClr val="windowText" lastClr="000000"/>
                </a:solidFill>
                <a:latin typeface="Times New Roman" panose="02020603050405020304" pitchFamily="18" charset="0"/>
                <a:cs typeface="Times New Roman" panose="02020603050405020304" pitchFamily="18" charset="0"/>
              </a:rPr>
              <a:t> </a:t>
            </a:r>
            <a:r>
              <a:rPr lang="en-US" kern="0" dirty="0" smtClean="0">
                <a:solidFill>
                  <a:sysClr val="windowText" lastClr="000000"/>
                </a:solidFill>
                <a:latin typeface="Times New Roman" panose="02020603050405020304" pitchFamily="18" charset="0"/>
                <a:cs typeface="Times New Roman" panose="02020603050405020304" pitchFamily="18" charset="0"/>
              </a:rPr>
              <a:t>using their bank account number.</a:t>
            </a:r>
            <a:endParaRPr lang="en-US" kern="0" dirty="0">
              <a:solidFill>
                <a:srgbClr val="374151"/>
              </a:solidFill>
              <a:latin typeface="Times New Roman" panose="02020603050405020304" pitchFamily="18" charset="0"/>
              <a:cs typeface="Times New Roman" panose="02020603050405020304" pitchFamily="18" charset="0"/>
            </a:endParaRPr>
          </a:p>
          <a:p>
            <a:pPr marL="285750" indent="-285750" algn="l">
              <a:buFont typeface="Wingdings" panose="05000000000000000000" pitchFamily="2" charset="2"/>
              <a:buChar char="§"/>
            </a:pPr>
            <a:endParaRPr lang="en-US"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kern="0" dirty="0">
              <a:solidFill>
                <a:sysClr val="windowText" lastClr="000000"/>
              </a:solidFill>
              <a:latin typeface="Times New Roman" panose="02020603050405020304" pitchFamily="18" charset="0"/>
              <a:cs typeface="Times New Roman" panose="02020603050405020304" pitchFamily="18" charset="0"/>
            </a:endParaRPr>
          </a:p>
        </p:txBody>
      </p:sp>
      <p:sp>
        <p:nvSpPr>
          <p:cNvPr id="2" name="Slide Number Placeholder 1"/>
          <p:cNvSpPr>
            <a:spLocks noGrp="1"/>
          </p:cNvSpPr>
          <p:nvPr>
            <p:ph type="sldNum" sz="quarter" idx="7"/>
          </p:nvPr>
        </p:nvSpPr>
        <p:spPr/>
        <p:txBody>
          <a:bodyPr/>
          <a:lstStyle/>
          <a:p>
            <a:fld id="{B6F15528-21DE-4FAA-801E-634DDDAF4B2B}" type="slidenum">
              <a:rPr lang="en-IN" smtClean="0"/>
              <a:pPr/>
              <a:t>8</a:t>
            </a:fld>
            <a:endParaRPr lang="en-IN"/>
          </a:p>
        </p:txBody>
      </p:sp>
      <p:sp>
        <p:nvSpPr>
          <p:cNvPr id="3" name="Date Placeholder 2"/>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27666714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86F3A-E32A-F5AC-52A1-3F5E1458BFFD}"/>
              </a:ext>
            </a:extLst>
          </p:cNvPr>
          <p:cNvSpPr>
            <a:spLocks noGrp="1"/>
          </p:cNvSpPr>
          <p:nvPr>
            <p:ph type="title"/>
          </p:nvPr>
        </p:nvSpPr>
        <p:spPr>
          <a:xfrm>
            <a:off x="2819400" y="192643"/>
            <a:ext cx="3977640" cy="461665"/>
          </a:xfrm>
        </p:spPr>
        <p:txBody>
          <a:bodyPr/>
          <a:lstStyle/>
          <a:p>
            <a:r>
              <a:rPr lang="en-US" sz="3000" dirty="0">
                <a:solidFill>
                  <a:schemeClr val="tx2">
                    <a:lumMod val="60000"/>
                    <a:lumOff val="40000"/>
                  </a:schemeClr>
                </a:solidFill>
              </a:rPr>
              <a:t>DATABASE DESIGN:</a:t>
            </a:r>
            <a:endParaRPr lang="en-IN" sz="3000" dirty="0">
              <a:solidFill>
                <a:schemeClr val="tx2">
                  <a:lumMod val="60000"/>
                  <a:lumOff val="40000"/>
                </a:schemeClr>
              </a:solidFill>
            </a:endParaRPr>
          </a:p>
        </p:txBody>
      </p:sp>
      <p:sp>
        <p:nvSpPr>
          <p:cNvPr id="3" name="Content Placeholder 2">
            <a:extLst>
              <a:ext uri="{FF2B5EF4-FFF2-40B4-BE49-F238E27FC236}">
                <a16:creationId xmlns:a16="http://schemas.microsoft.com/office/drawing/2014/main" id="{4FE7A3B0-65F8-FCCC-6238-1566EDA70480}"/>
              </a:ext>
            </a:extLst>
          </p:cNvPr>
          <p:cNvSpPr>
            <a:spLocks noGrp="1"/>
          </p:cNvSpPr>
          <p:nvPr>
            <p:ph sz="half" idx="2"/>
          </p:nvPr>
        </p:nvSpPr>
        <p:spPr>
          <a:xfrm>
            <a:off x="4419600" y="838200"/>
            <a:ext cx="4419600" cy="6955750"/>
          </a:xfrm>
        </p:spPr>
        <p:txBody>
          <a:bodyPr/>
          <a:lstStyle/>
          <a:p>
            <a:pPr rtl="0" fontAlgn="base">
              <a:spcBef>
                <a:spcPts val="0"/>
              </a:spcBef>
              <a:spcAft>
                <a:spcPts val="0"/>
              </a:spcAft>
              <a:buFont typeface="Arial" panose="020B0604020202020204" pitchFamily="34" charset="0"/>
              <a:buChar char="•"/>
            </a:pPr>
            <a:endParaRPr lang="en-US" sz="1800" b="0" i="0" u="none" strike="noStrike" dirty="0">
              <a:solidFill>
                <a:srgbClr val="000000"/>
              </a:solidFill>
              <a:effectLst/>
              <a:latin typeface="Arial" panose="020B0604020202020204" pitchFamily="34" charset="0"/>
            </a:endParaRPr>
          </a:p>
          <a:p>
            <a:pPr rtl="0" fontAlgn="base">
              <a:spcBef>
                <a:spcPts val="0"/>
              </a:spcBef>
              <a:spcAft>
                <a:spcPts val="0"/>
              </a:spcAft>
            </a:pPr>
            <a:endParaRPr lang="en-IN" sz="1800" b="0" i="0" u="none" strike="noStrike" dirty="0">
              <a:solidFill>
                <a:srgbClr val="000000"/>
              </a:solidFill>
              <a:effectLst/>
              <a:latin typeface="Arial" panose="020B0604020202020204" pitchFamily="34" charset="0"/>
            </a:endParaRPr>
          </a:p>
          <a:p>
            <a:pPr rtl="0">
              <a:spcBef>
                <a:spcPts val="0"/>
              </a:spcBef>
              <a:spcAft>
                <a:spcPts val="0"/>
              </a:spcAft>
            </a:pPr>
            <a:r>
              <a:rPr lang="en-IN" sz="2000" dirty="0">
                <a:solidFill>
                  <a:srgbClr val="538CD5"/>
                </a:solidFill>
                <a:latin typeface="Times New Roman" panose="02020603050405020304" pitchFamily="18" charset="0"/>
              </a:rPr>
              <a:t>DOCTOR</a:t>
            </a:r>
            <a:r>
              <a:rPr lang="en-IN" sz="2000" b="0" i="0" u="none" strike="noStrike" dirty="0">
                <a:solidFill>
                  <a:srgbClr val="538CD5"/>
                </a:solidFill>
                <a:effectLst/>
                <a:latin typeface="Times New Roman" panose="02020603050405020304" pitchFamily="18" charset="0"/>
              </a:rPr>
              <a:t>:</a:t>
            </a:r>
            <a:endParaRPr lang="en-IN" dirty="0">
              <a:solidFill>
                <a:srgbClr val="000000"/>
              </a:solidFill>
              <a:latin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Calibri" panose="020F0502020204030204" pitchFamily="34" charset="0"/>
              </a:rPr>
              <a:t>    {</a:t>
            </a:r>
          </a:p>
          <a:p>
            <a:pPr rtl="0">
              <a:spcBef>
                <a:spcPts val="0"/>
              </a:spcBef>
              <a:spcAft>
                <a:spcPts val="0"/>
              </a:spcAft>
            </a:pPr>
            <a:r>
              <a:rPr lang="en-IN" sz="1600" b="0" i="0" dirty="0">
                <a:solidFill>
                  <a:srgbClr val="222222"/>
                </a:solidFill>
                <a:effectLst/>
                <a:latin typeface="Arial" panose="020B0604020202020204" pitchFamily="34" charset="0"/>
              </a:rPr>
              <a:t>         </a:t>
            </a:r>
            <a:r>
              <a:rPr lang="en-IN" sz="1600" b="0" i="0" dirty="0">
                <a:solidFill>
                  <a:srgbClr val="222222"/>
                </a:solidFill>
                <a:effectLst/>
                <a:latin typeface="Times New Roman" panose="02020603050405020304" pitchFamily="18" charset="0"/>
                <a:cs typeface="Times New Roman" panose="02020603050405020304" pitchFamily="18" charset="0"/>
              </a:rPr>
              <a:t>"name": "</a:t>
            </a:r>
            <a:r>
              <a:rPr lang="en-IN" sz="1600" b="0" i="0" dirty="0" err="1">
                <a:solidFill>
                  <a:srgbClr val="222222"/>
                </a:solidFill>
                <a:effectLst/>
                <a:latin typeface="Times New Roman" panose="02020603050405020304" pitchFamily="18" charset="0"/>
                <a:cs typeface="Times New Roman" panose="02020603050405020304" pitchFamily="18" charset="0"/>
              </a:rPr>
              <a:t>Dr.</a:t>
            </a:r>
            <a:r>
              <a:rPr lang="en-IN" sz="1600" b="0" i="0" dirty="0">
                <a:solidFill>
                  <a:srgbClr val="222222"/>
                </a:solidFill>
                <a:effectLst/>
                <a:latin typeface="Times New Roman" panose="02020603050405020304" pitchFamily="18" charset="0"/>
                <a:cs typeface="Times New Roman" panose="02020603050405020304" pitchFamily="18" charset="0"/>
              </a:rPr>
              <a:t> Emily Clark",</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b="0" i="0" dirty="0">
                <a:solidFill>
                  <a:srgbClr val="222222"/>
                </a:solidFill>
                <a:effectLst/>
                <a:latin typeface="Times New Roman" panose="02020603050405020304" pitchFamily="18" charset="0"/>
                <a:cs typeface="Times New Roman" panose="02020603050405020304" pitchFamily="18" charset="0"/>
              </a:rPr>
              <a:t>          "email": "</a:t>
            </a:r>
            <a:r>
              <a:rPr lang="en-IN" sz="1600" b="0" i="0" dirty="0">
                <a:solidFill>
                  <a:srgbClr val="1155CC"/>
                </a:solidFill>
                <a:effectLst/>
                <a:latin typeface="Times New Roman" panose="02020603050405020304" pitchFamily="18" charset="0"/>
                <a:cs typeface="Times New Roman" panose="02020603050405020304" pitchFamily="18" charset="0"/>
                <a:hlinkClick r:id="rId2"/>
              </a:rPr>
              <a:t>emilyclark@example.com</a:t>
            </a:r>
            <a:r>
              <a:rPr lang="en-IN" sz="1600" b="0" i="0" dirty="0">
                <a:solidFill>
                  <a:srgbClr val="222222"/>
                </a:solidFill>
                <a:effectLst/>
                <a:latin typeface="Times New Roman" panose="02020603050405020304" pitchFamily="18" charset="0"/>
                <a:cs typeface="Times New Roman" panose="02020603050405020304" pitchFamily="18" charset="0"/>
              </a:rPr>
              <a:t>",</a:t>
            </a: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"password": "</a:t>
            </a:r>
            <a:r>
              <a:rPr lang="en-IN" sz="1600" b="0" i="0" dirty="0" err="1">
                <a:solidFill>
                  <a:srgbClr val="222222"/>
                </a:solidFill>
                <a:effectLst/>
                <a:latin typeface="Times New Roman" panose="02020603050405020304" pitchFamily="18" charset="0"/>
                <a:cs typeface="Times New Roman" panose="02020603050405020304" pitchFamily="18" charset="0"/>
              </a:rPr>
              <a:t>hashed_password</a:t>
            </a:r>
            <a:r>
              <a:rPr lang="en-IN" sz="1600" b="0" i="0" dirty="0">
                <a:solidFill>
                  <a:srgbClr val="222222"/>
                </a:solidFill>
                <a:effectLst/>
                <a:latin typeface="Times New Roman" panose="02020603050405020304" pitchFamily="18" charset="0"/>
                <a:cs typeface="Times New Roman" panose="02020603050405020304" pitchFamily="18" charset="0"/>
              </a:rPr>
              <a:t>",</a:t>
            </a:r>
            <a:endParaRPr lang="en-IN" sz="1600" dirty="0">
              <a:solidFill>
                <a:srgbClr val="222222"/>
              </a:solidFill>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"image": "image_url_or_base64“,</a:t>
            </a: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"speciality": "Dermatologist",</a:t>
            </a:r>
            <a:endParaRPr lang="en-IN" sz="1600" dirty="0">
              <a:solidFill>
                <a:srgbClr val="222222"/>
              </a:solidFill>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"degree": "MD, Dermatology",</a:t>
            </a: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"experience": 10,</a:t>
            </a:r>
            <a:endParaRPr lang="en-IN" sz="1600" dirty="0">
              <a:solidFill>
                <a:srgbClr val="222222"/>
              </a:solidFill>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"about": "Board-certified dermatologist“,</a:t>
            </a: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"available": true,</a:t>
            </a: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"fees": 200.00,</a:t>
            </a:r>
            <a:endParaRPr lang="en-IN" sz="1600" dirty="0">
              <a:solidFill>
                <a:srgbClr val="222222"/>
              </a:solidFill>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"address": "789 Pine St,</a:t>
            </a: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"date": "2024-10-25",</a:t>
            </a:r>
            <a:endParaRPr lang="en-IN" sz="1600" dirty="0">
              <a:solidFill>
                <a:srgbClr val="222222"/>
              </a:solidFill>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0" dirty="0" err="1">
                <a:solidFill>
                  <a:srgbClr val="222222"/>
                </a:solidFill>
                <a:effectLst/>
                <a:latin typeface="Times New Roman" panose="02020603050405020304" pitchFamily="18" charset="0"/>
                <a:cs typeface="Times New Roman" panose="02020603050405020304" pitchFamily="18" charset="0"/>
              </a:rPr>
              <a:t>slots_booked</a:t>
            </a: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0" dirty="0" err="1">
                <a:solidFill>
                  <a:srgbClr val="222222"/>
                </a:solidFill>
                <a:effectLst/>
                <a:latin typeface="Times New Roman" panose="02020603050405020304" pitchFamily="18" charset="0"/>
                <a:cs typeface="Times New Roman" panose="02020603050405020304" pitchFamily="18" charset="0"/>
              </a:rPr>
              <a:t>slotDate</a:t>
            </a:r>
            <a:r>
              <a:rPr lang="en-IN" sz="1600" b="0" i="0" dirty="0">
                <a:solidFill>
                  <a:srgbClr val="222222"/>
                </a:solidFill>
                <a:effectLst/>
                <a:latin typeface="Times New Roman" panose="02020603050405020304" pitchFamily="18" charset="0"/>
                <a:cs typeface="Times New Roman" panose="02020603050405020304" pitchFamily="18" charset="0"/>
              </a:rPr>
              <a:t>": "2024-11-01",</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0" dirty="0" err="1">
                <a:solidFill>
                  <a:srgbClr val="222222"/>
                </a:solidFill>
                <a:effectLst/>
                <a:latin typeface="Times New Roman" panose="02020603050405020304" pitchFamily="18" charset="0"/>
                <a:cs typeface="Times New Roman" panose="02020603050405020304" pitchFamily="18" charset="0"/>
              </a:rPr>
              <a:t>slotTime</a:t>
            </a:r>
            <a:r>
              <a:rPr lang="en-IN" sz="1600" b="0" i="0" dirty="0">
                <a:solidFill>
                  <a:srgbClr val="222222"/>
                </a:solidFill>
                <a:effectLst/>
                <a:latin typeface="Times New Roman" panose="02020603050405020304" pitchFamily="18" charset="0"/>
                <a:cs typeface="Times New Roman" panose="02020603050405020304" pitchFamily="18" charset="0"/>
              </a:rPr>
              <a:t>": "09:30",</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b="0" i="0" dirty="0">
                <a:solidFill>
                  <a:srgbClr val="222222"/>
                </a:solidFill>
                <a:effectLst/>
                <a:latin typeface="Times New Roman" panose="02020603050405020304" pitchFamily="18" charset="0"/>
                <a:cs typeface="Times New Roman" panose="02020603050405020304" pitchFamily="18" charset="0"/>
              </a:rPr>
              <a:t>             "</a:t>
            </a:r>
            <a:r>
              <a:rPr lang="en-IN" sz="1600" b="0" i="0" dirty="0" err="1">
                <a:solidFill>
                  <a:srgbClr val="222222"/>
                </a:solidFill>
                <a:effectLst/>
                <a:latin typeface="Times New Roman" panose="02020603050405020304" pitchFamily="18" charset="0"/>
                <a:cs typeface="Times New Roman" panose="02020603050405020304" pitchFamily="18" charset="0"/>
              </a:rPr>
              <a:t>patientID</a:t>
            </a:r>
            <a:r>
              <a:rPr lang="en-IN" sz="1600" b="0" i="0" dirty="0">
                <a:solidFill>
                  <a:srgbClr val="222222"/>
                </a:solidFill>
                <a:effectLst/>
                <a:latin typeface="Times New Roman" panose="02020603050405020304" pitchFamily="18" charset="0"/>
                <a:cs typeface="Times New Roman" panose="02020603050405020304" pitchFamily="18" charset="0"/>
              </a:rPr>
              <a:t>": "patient_12345"</a:t>
            </a:r>
            <a:r>
              <a:rPr lang="en-IN" sz="1600" dirty="0">
                <a:latin typeface="Times New Roman" panose="02020603050405020304" pitchFamily="18" charset="0"/>
                <a:cs typeface="Times New Roman" panose="02020603050405020304" pitchFamily="18" charset="0"/>
              </a:rPr>
              <a:t/>
            </a:r>
            <a:br>
              <a:rPr lang="en-IN" sz="1600" dirty="0">
                <a:latin typeface="Times New Roman" panose="02020603050405020304" pitchFamily="18" charset="0"/>
                <a:cs typeface="Times New Roman" panose="02020603050405020304" pitchFamily="18" charset="0"/>
              </a:rPr>
            </a:br>
            <a:r>
              <a:rPr lang="en-IN" sz="1600" b="0" i="0" dirty="0">
                <a:solidFill>
                  <a:srgbClr val="222222"/>
                </a:solidFill>
                <a:effectLst/>
                <a:latin typeface="Times New Roman" panose="02020603050405020304" pitchFamily="18" charset="0"/>
                <a:cs typeface="Times New Roman" panose="02020603050405020304" pitchFamily="18" charset="0"/>
              </a:rPr>
              <a:t>         }]</a:t>
            </a:r>
            <a:endParaRPr lang="en-IN" sz="1600" dirty="0">
              <a:solidFill>
                <a:srgbClr val="000000"/>
              </a:solidFill>
              <a:latin typeface="Times New Roman" panose="02020603050405020304" pitchFamily="18" charset="0"/>
            </a:endParaRPr>
          </a:p>
          <a:p>
            <a:pPr rtl="0" fontAlgn="base">
              <a:spcBef>
                <a:spcPts val="0"/>
              </a:spcBef>
              <a:spcAft>
                <a:spcPts val="0"/>
              </a:spcAft>
              <a:buFont typeface="Arial" panose="020B0604020202020204" pitchFamily="34" charset="0"/>
              <a:buChar char="•"/>
            </a:pPr>
            <a:endParaRPr lang="en-IN" sz="1800" b="0" i="0" u="none" strike="noStrike" dirty="0">
              <a:solidFill>
                <a:srgbClr val="000000"/>
              </a:solidFill>
              <a:effectLst/>
              <a:latin typeface="Times New Roman" panose="02020603050405020304" pitchFamily="18" charset="0"/>
            </a:endParaRPr>
          </a:p>
          <a:p>
            <a:pPr rtl="0" fontAlgn="base">
              <a:spcBef>
                <a:spcPts val="0"/>
              </a:spcBef>
              <a:spcAft>
                <a:spcPts val="0"/>
              </a:spcAft>
              <a:buFont typeface="Arial" panose="020B0604020202020204" pitchFamily="34" charset="0"/>
              <a:buChar char="•"/>
            </a:pPr>
            <a:endParaRPr lang="en-IN" sz="1800" b="0" i="0" u="none" strike="noStrike" dirty="0">
              <a:solidFill>
                <a:srgbClr val="000000"/>
              </a:solidFill>
              <a:effectLst/>
              <a:latin typeface="Arial" panose="020B0604020202020204" pitchFamily="34" charset="0"/>
            </a:endParaRPr>
          </a:p>
          <a:p>
            <a:pPr rtl="0">
              <a:spcBef>
                <a:spcPts val="0"/>
              </a:spcBef>
              <a:spcAft>
                <a:spcPts val="0"/>
              </a:spcAft>
            </a:pPr>
            <a:r>
              <a:rPr lang="en-IN" sz="2000" b="0" dirty="0">
                <a:effectLst/>
              </a:rPr>
              <a:t/>
            </a:r>
            <a:br>
              <a:rPr lang="en-IN" sz="2000" b="0" dirty="0">
                <a:effectLst/>
              </a:rPr>
            </a:br>
            <a:r>
              <a:rPr lang="en-IN" b="0" dirty="0">
                <a:effectLst/>
              </a:rPr>
              <a:t/>
            </a:r>
            <a:br>
              <a:rPr lang="en-IN" b="0" dirty="0">
                <a:effectLst/>
              </a:rPr>
            </a:br>
            <a:endParaRPr lang="en-IN" dirty="0"/>
          </a:p>
        </p:txBody>
      </p:sp>
      <p:sp>
        <p:nvSpPr>
          <p:cNvPr id="6" name="TextBox 5">
            <a:extLst>
              <a:ext uri="{FF2B5EF4-FFF2-40B4-BE49-F238E27FC236}">
                <a16:creationId xmlns:a16="http://schemas.microsoft.com/office/drawing/2014/main" id="{F2D93EEC-F54B-1E1E-0A7C-0D8DA66DEDE7}"/>
              </a:ext>
            </a:extLst>
          </p:cNvPr>
          <p:cNvSpPr txBox="1"/>
          <p:nvPr/>
        </p:nvSpPr>
        <p:spPr>
          <a:xfrm>
            <a:off x="388620" y="1115973"/>
            <a:ext cx="4419600" cy="4339650"/>
          </a:xfrm>
          <a:prstGeom prst="rect">
            <a:avLst/>
          </a:prstGeom>
          <a:noFill/>
        </p:spPr>
        <p:txBody>
          <a:bodyPr wrap="square">
            <a:spAutoFit/>
          </a:bodyPr>
          <a:lstStyle/>
          <a:p>
            <a:pPr rtl="0">
              <a:spcBef>
                <a:spcPts val="0"/>
              </a:spcBef>
              <a:spcAft>
                <a:spcPts val="0"/>
              </a:spcAft>
            </a:pPr>
            <a:r>
              <a:rPr lang="en-US" b="0" dirty="0">
                <a:effectLst/>
              </a:rPr>
              <a:t/>
            </a:r>
            <a:br>
              <a:rPr lang="en-US" b="0" dirty="0">
                <a:effectLst/>
              </a:rPr>
            </a:br>
            <a:r>
              <a:rPr lang="en-US" b="0" dirty="0">
                <a:effectLst/>
              </a:rPr>
              <a:t>        </a:t>
            </a:r>
            <a:r>
              <a:rPr lang="en-US" sz="2000" b="0" dirty="0">
                <a:solidFill>
                  <a:srgbClr val="538CD5"/>
                </a:solidFill>
                <a:effectLst/>
                <a:latin typeface="Times New Roman" panose="02020603050405020304" pitchFamily="18" charset="0"/>
              </a:rPr>
              <a:t>USER</a:t>
            </a:r>
            <a:r>
              <a:rPr lang="en-US" sz="2000" b="0" i="0" u="none" strike="noStrike" dirty="0">
                <a:solidFill>
                  <a:srgbClr val="538CD5"/>
                </a:solidFill>
                <a:effectLst/>
                <a:latin typeface="Times New Roman" panose="02020603050405020304" pitchFamily="18" charset="0"/>
              </a:rPr>
              <a:t>:</a:t>
            </a:r>
            <a:r>
              <a:rPr lang="en-IN" b="0" dirty="0">
                <a:effectLst/>
              </a:rPr>
              <a:t/>
            </a:r>
            <a:br>
              <a:rPr lang="en-IN" b="0" dirty="0">
                <a:effectLst/>
              </a:rPr>
            </a:br>
            <a:r>
              <a:rPr lang="en-IN" sz="1800" b="0" i="0" u="none" strike="noStrike" dirty="0">
                <a:solidFill>
                  <a:srgbClr val="000000"/>
                </a:solidFill>
                <a:effectLst/>
                <a:latin typeface="Calibri" panose="020F050202020403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              </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"name" : "Alice Smith", </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"email" : alicesmith@example.com",</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"password":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hashed_password</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"image":"</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image_url</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"address": "456 Elm </a:t>
            </a:r>
            <a:r>
              <a:rPr lang="en-IN" sz="1600" b="0" i="0" u="none" strike="noStrike" dirty="0" err="1">
                <a:solidFill>
                  <a:srgbClr val="000000"/>
                </a:solidFill>
                <a:effectLst/>
                <a:latin typeface="Times New Roman" panose="02020603050405020304" pitchFamily="18" charset="0"/>
                <a:cs typeface="Times New Roman" panose="02020603050405020304" pitchFamily="18" charset="0"/>
              </a:rPr>
              <a:t>St,USA</a:t>
            </a:r>
            <a:r>
              <a:rPr lang="en-IN" sz="1600" b="0" i="0" u="none" strike="noStrike" dirty="0">
                <a:solidFill>
                  <a:srgbClr val="000000"/>
                </a:solidFill>
                <a:effectLst/>
                <a:latin typeface="Times New Roman" panose="02020603050405020304" pitchFamily="18" charset="0"/>
                <a:cs typeface="Times New Roman" panose="02020603050405020304" pitchFamily="18" charset="0"/>
              </a:rPr>
              <a:t>", </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"gender": "Female", </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"dob": "1985-06-15", </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600" b="0" i="0" u="none" strike="noStrike" dirty="0">
                <a:solidFill>
                  <a:srgbClr val="000000"/>
                </a:solidFill>
                <a:effectLst/>
                <a:latin typeface="Times New Roman" panose="02020603050405020304" pitchFamily="18" charset="0"/>
                <a:cs typeface="Times New Roman" panose="02020603050405020304" pitchFamily="18" charset="0"/>
              </a:rPr>
              <a:t>              "phone": "+19876543210" </a:t>
            </a:r>
            <a:endParaRPr lang="en-IN" sz="1600" b="0"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1800" b="0" i="0" u="none" strike="noStrike" dirty="0">
                <a:solidFill>
                  <a:srgbClr val="000000"/>
                </a:solidFill>
                <a:effectLst/>
                <a:latin typeface="Calibri" panose="020F0502020204030204" pitchFamily="34" charset="0"/>
              </a:rPr>
              <a:t>             }</a:t>
            </a:r>
            <a:endParaRPr lang="en-IN" b="0" dirty="0">
              <a:effectLst/>
            </a:endParaRPr>
          </a:p>
          <a:p>
            <a:pPr rtl="0">
              <a:spcBef>
                <a:spcPts val="0"/>
              </a:spcBef>
              <a:spcAft>
                <a:spcPts val="0"/>
              </a:spcAft>
            </a:pPr>
            <a:r>
              <a:rPr lang="en-IN" sz="1800" b="0" i="0" u="none" strike="noStrike" dirty="0">
                <a:solidFill>
                  <a:srgbClr val="000000"/>
                </a:solidFill>
                <a:effectLst/>
                <a:latin typeface="Times New Roman" panose="02020603050405020304" pitchFamily="18" charset="0"/>
              </a:rPr>
              <a:t>     </a:t>
            </a:r>
            <a:endParaRPr lang="en-IN" b="0" dirty="0">
              <a:effectLst/>
            </a:endParaRPr>
          </a:p>
          <a:p>
            <a:r>
              <a:rPr lang="en-IN" dirty="0"/>
              <a:t/>
            </a:r>
            <a:br>
              <a:rPr lang="en-IN" dirty="0"/>
            </a:br>
            <a:r>
              <a:rPr lang="en-US" dirty="0"/>
              <a:t/>
            </a:r>
            <a:br>
              <a:rPr lang="en-US" dirty="0"/>
            </a:br>
            <a:endParaRPr lang="en-US" sz="1800" b="0" i="0" u="none" strike="noStrike" dirty="0">
              <a:solidFill>
                <a:srgbClr val="000000"/>
              </a:solidFill>
              <a:effectLst/>
              <a:latin typeface="Arial" panose="020B0604020202020204" pitchFamily="34" charset="0"/>
            </a:endParaRPr>
          </a:p>
        </p:txBody>
      </p:sp>
      <p:sp>
        <p:nvSpPr>
          <p:cNvPr id="4" name="Slide Number Placeholder 3"/>
          <p:cNvSpPr>
            <a:spLocks noGrp="1"/>
          </p:cNvSpPr>
          <p:nvPr>
            <p:ph type="sldNum" sz="quarter" idx="7"/>
          </p:nvPr>
        </p:nvSpPr>
        <p:spPr/>
        <p:txBody>
          <a:bodyPr/>
          <a:lstStyle/>
          <a:p>
            <a:fld id="{B6F15528-21DE-4FAA-801E-634DDDAF4B2B}" type="slidenum">
              <a:rPr lang="en-IN" smtClean="0"/>
              <a:pPr/>
              <a:t>9</a:t>
            </a:fld>
            <a:endParaRPr lang="en-IN"/>
          </a:p>
        </p:txBody>
      </p:sp>
      <p:sp>
        <p:nvSpPr>
          <p:cNvPr id="5" name="Date Placeholder 4"/>
          <p:cNvSpPr>
            <a:spLocks noGrp="1"/>
          </p:cNvSpPr>
          <p:nvPr>
            <p:ph type="dt" sz="half" idx="6"/>
          </p:nvPr>
        </p:nvSpPr>
        <p:spPr>
          <a:xfrm>
            <a:off x="457200" y="6377940"/>
            <a:ext cx="2103120" cy="276999"/>
          </a:xfrm>
        </p:spPr>
        <p:txBody>
          <a:bodyPr/>
          <a:lstStyle/>
          <a:p>
            <a:r>
              <a:rPr lang="en-US" b="1" smtClean="0">
                <a:solidFill>
                  <a:schemeClr val="tx1"/>
                </a:solidFill>
              </a:rPr>
              <a:t>       12/24/2024</a:t>
            </a:r>
            <a:endParaRPr lang="en-US" b="1" dirty="0">
              <a:solidFill>
                <a:schemeClr val="tx1"/>
              </a:solidFill>
            </a:endParaRPr>
          </a:p>
        </p:txBody>
      </p:sp>
    </p:spTree>
    <p:extLst>
      <p:ext uri="{BB962C8B-B14F-4D97-AF65-F5344CB8AC3E}">
        <p14:creationId xmlns:p14="http://schemas.microsoft.com/office/powerpoint/2010/main" val="562673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4519</TotalTime>
  <Words>1251</Words>
  <Application>Microsoft Office PowerPoint</Application>
  <PresentationFormat>On-screen Show (4:3)</PresentationFormat>
  <Paragraphs>219</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Times New Roman</vt:lpstr>
      <vt:lpstr>Wingdings</vt:lpstr>
      <vt:lpstr>Office Theme</vt:lpstr>
      <vt:lpstr> TITLE:    </vt:lpstr>
      <vt:lpstr>OBJECTIVE:</vt:lpstr>
      <vt:lpstr>EXISTING DRAWBACKS:</vt:lpstr>
      <vt:lpstr>PROBLEM STATEMENT:</vt:lpstr>
      <vt:lpstr>PowerPoint Presentation</vt:lpstr>
      <vt:lpstr>MODULE DESCRIPTION:</vt:lpstr>
      <vt:lpstr>ADMIN MODULE:</vt:lpstr>
      <vt:lpstr>PowerPoint Presentation</vt:lpstr>
      <vt:lpstr>DATABASE DESIGN:</vt:lpstr>
      <vt:lpstr>PowerPoint Presentation</vt:lpstr>
      <vt:lpstr>ER-DIAGRAM</vt:lpstr>
      <vt:lpstr>PowerPoint Presentation</vt:lpstr>
      <vt:lpstr>PowerPoint Presentation</vt:lpstr>
      <vt:lpstr>DATA FLOW DIAGRAM</vt:lpstr>
      <vt:lpstr>PowerPoint Presentation</vt:lpstr>
      <vt:lpst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 Research .pptx</dc:title>
  <dc:creator>Akshaya K G</dc:creator>
  <cp:lastModifiedBy>Hi</cp:lastModifiedBy>
  <cp:revision>105</cp:revision>
  <dcterms:created xsi:type="dcterms:W3CDTF">2023-08-18T13:47:53Z</dcterms:created>
  <dcterms:modified xsi:type="dcterms:W3CDTF">2024-12-24T05:36:42Z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2023-08-18T00:00:00Z</vt:filetime>
  </property>
</Properties>
</file>