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ileron Heavy" panose="020B0604020202020204" charset="0"/>
      <p:regular r:id="rId15"/>
    </p:embeddedFont>
    <p:embeddedFont>
      <p:font typeface="Aileron Heavy Bold" panose="020B0604020202020204" charset="0"/>
      <p:regular r:id="rId16"/>
    </p:embeddedFont>
    <p:embeddedFont>
      <p:font typeface="Aileron Regular" panose="020B0604020202020204" charset="0"/>
      <p:regular r:id="rId17"/>
    </p:embeddedFont>
    <p:embeddedFont>
      <p:font typeface="Aileron Regular Bold" panose="020B0604020202020204" charset="0"/>
      <p:regular r:id="rId18"/>
    </p:embeddedFont>
    <p:embeddedFont>
      <p:font typeface="Aileron Regular Italics" panose="020B0604020202020204" charset="0"/>
      <p:regular r:id="rId19"/>
    </p:embeddedFont>
    <p:embeddedFont>
      <p:font typeface="Calibri" panose="020F0502020204030204" pitchFamily="34" charset="0"/>
      <p:regular r:id="rId20"/>
      <p:bold r:id="rId21"/>
      <p:italic r:id="rId22"/>
      <p:boldItalic r:id="rId23"/>
    </p:embeddedFont>
    <p:embeddedFont>
      <p:font typeface="Comic Sans Bold" panose="020B0604020202020204" charset="0"/>
      <p:regular r:id="rId24"/>
    </p:embeddedFont>
    <p:embeddedFont>
      <p:font typeface="Maven Pro Bold" panose="020B0604020202020204" charset="0"/>
      <p:regular r:id="rId25"/>
    </p:embeddedFont>
    <p:embeddedFont>
      <p:font typeface="Maven Pro Regular" panose="020B0604020202020204" charset="0"/>
      <p:regular r:id="rId26"/>
    </p:embeddedFont>
    <p:embeddedFont>
      <p:font typeface="Maven Pro Regular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D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113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7068312" cy="10287000"/>
          </a:xfrm>
          <a:prstGeom prst="rect">
            <a:avLst/>
          </a:prstGeom>
        </p:spPr>
      </p:pic>
      <p:grpSp>
        <p:nvGrpSpPr>
          <p:cNvPr id="3" name="Group 3"/>
          <p:cNvGrpSpPr/>
          <p:nvPr/>
        </p:nvGrpSpPr>
        <p:grpSpPr>
          <a:xfrm>
            <a:off x="9743724" y="1668565"/>
            <a:ext cx="7515576" cy="2503170"/>
            <a:chOff x="0" y="0"/>
            <a:chExt cx="10020768" cy="3337560"/>
          </a:xfrm>
        </p:grpSpPr>
        <p:sp>
          <p:nvSpPr>
            <p:cNvPr id="4" name="TextBox 4"/>
            <p:cNvSpPr txBox="1"/>
            <p:nvPr/>
          </p:nvSpPr>
          <p:spPr>
            <a:xfrm>
              <a:off x="0" y="142875"/>
              <a:ext cx="10020768" cy="2187152"/>
            </a:xfrm>
            <a:prstGeom prst="rect">
              <a:avLst/>
            </a:prstGeom>
          </p:spPr>
          <p:txBody>
            <a:bodyPr lIns="0" tIns="0" rIns="0" bIns="0" rtlCol="0" anchor="t">
              <a:spAutoFit/>
            </a:bodyPr>
            <a:lstStyle/>
            <a:p>
              <a:pPr>
                <a:lnSpc>
                  <a:spcPts val="12190"/>
                </a:lnSpc>
              </a:pPr>
              <a:r>
                <a:rPr lang="en-US" sz="11500" spc="-195">
                  <a:solidFill>
                    <a:srgbClr val="01A0C4"/>
                  </a:solidFill>
                  <a:latin typeface="Maven Pro Bold"/>
                </a:rPr>
                <a:t>COVID-19</a:t>
              </a:r>
            </a:p>
          </p:txBody>
        </p:sp>
        <p:sp>
          <p:nvSpPr>
            <p:cNvPr id="5" name="TextBox 5"/>
            <p:cNvSpPr txBox="1"/>
            <p:nvPr/>
          </p:nvSpPr>
          <p:spPr>
            <a:xfrm>
              <a:off x="0" y="2387177"/>
              <a:ext cx="10020768" cy="950383"/>
            </a:xfrm>
            <a:prstGeom prst="rect">
              <a:avLst/>
            </a:prstGeom>
          </p:spPr>
          <p:txBody>
            <a:bodyPr lIns="0" tIns="0" rIns="0" bIns="0" rtlCol="0" anchor="t">
              <a:spAutoFit/>
            </a:bodyPr>
            <a:lstStyle/>
            <a:p>
              <a:pPr>
                <a:lnSpc>
                  <a:spcPts val="5300"/>
                </a:lnSpc>
              </a:pPr>
              <a:r>
                <a:rPr lang="en-US" sz="5000" spc="-85">
                  <a:solidFill>
                    <a:srgbClr val="13538A"/>
                  </a:solidFill>
                  <a:latin typeface="Maven Pro Bold"/>
                </a:rPr>
                <a:t>Data Analysis</a:t>
              </a:r>
            </a:p>
          </p:txBody>
        </p:sp>
      </p:grpSp>
      <p:sp>
        <p:nvSpPr>
          <p:cNvPr id="6" name="AutoShape 6"/>
          <p:cNvSpPr/>
          <p:nvPr/>
        </p:nvSpPr>
        <p:spPr>
          <a:xfrm>
            <a:off x="12828542" y="6174964"/>
            <a:ext cx="4214952" cy="3385896"/>
          </a:xfrm>
          <a:prstGeom prst="rect">
            <a:avLst/>
          </a:prstGeom>
          <a:solidFill>
            <a:srgbClr val="191919">
              <a:alpha val="3922"/>
            </a:srgbClr>
          </a:solidFill>
        </p:spPr>
      </p:sp>
      <p:grpSp>
        <p:nvGrpSpPr>
          <p:cNvPr id="7" name="Group 7"/>
          <p:cNvGrpSpPr/>
          <p:nvPr/>
        </p:nvGrpSpPr>
        <p:grpSpPr>
          <a:xfrm>
            <a:off x="13734267" y="6639441"/>
            <a:ext cx="2885924" cy="2456942"/>
            <a:chOff x="0" y="0"/>
            <a:chExt cx="3847898" cy="3275923"/>
          </a:xfrm>
        </p:grpSpPr>
        <p:sp>
          <p:nvSpPr>
            <p:cNvPr id="8" name="TextBox 8"/>
            <p:cNvSpPr txBox="1"/>
            <p:nvPr/>
          </p:nvSpPr>
          <p:spPr>
            <a:xfrm>
              <a:off x="0" y="-85725"/>
              <a:ext cx="3847898" cy="529886"/>
            </a:xfrm>
            <a:prstGeom prst="rect">
              <a:avLst/>
            </a:prstGeom>
          </p:spPr>
          <p:txBody>
            <a:bodyPr lIns="0" tIns="0" rIns="0" bIns="0" rtlCol="0" anchor="t">
              <a:spAutoFit/>
            </a:bodyPr>
            <a:lstStyle/>
            <a:p>
              <a:pPr algn="just">
                <a:lnSpc>
                  <a:spcPts val="3542"/>
                </a:lnSpc>
              </a:pPr>
              <a:r>
                <a:rPr lang="en-US" sz="2200" spc="138">
                  <a:solidFill>
                    <a:srgbClr val="191919"/>
                  </a:solidFill>
                  <a:latin typeface="Aileron Regular"/>
                </a:rPr>
                <a:t>TEAM MEMBERS</a:t>
              </a:r>
            </a:p>
          </p:txBody>
        </p:sp>
        <p:sp>
          <p:nvSpPr>
            <p:cNvPr id="9" name="TextBox 9"/>
            <p:cNvSpPr txBox="1"/>
            <p:nvPr/>
          </p:nvSpPr>
          <p:spPr>
            <a:xfrm>
              <a:off x="0" y="358436"/>
              <a:ext cx="3847898" cy="2917486"/>
            </a:xfrm>
            <a:prstGeom prst="rect">
              <a:avLst/>
            </a:prstGeom>
          </p:spPr>
          <p:txBody>
            <a:bodyPr lIns="0" tIns="0" rIns="0" bIns="0" rtlCol="0" anchor="t">
              <a:spAutoFit/>
            </a:bodyPr>
            <a:lstStyle/>
            <a:p>
              <a:pPr algn="just">
                <a:lnSpc>
                  <a:spcPts val="3541"/>
                </a:lnSpc>
              </a:pPr>
              <a:endParaRPr/>
            </a:p>
            <a:p>
              <a:pPr algn="just">
                <a:lnSpc>
                  <a:spcPts val="3541"/>
                </a:lnSpc>
              </a:pPr>
              <a:r>
                <a:rPr lang="en-US" sz="2199" spc="138">
                  <a:solidFill>
                    <a:srgbClr val="191919"/>
                  </a:solidFill>
                  <a:latin typeface="Aileron Regular"/>
                </a:rPr>
                <a:t>Ankit Patel</a:t>
              </a:r>
            </a:p>
            <a:p>
              <a:pPr algn="just">
                <a:lnSpc>
                  <a:spcPts val="3541"/>
                </a:lnSpc>
              </a:pPr>
              <a:r>
                <a:rPr lang="en-US" sz="2199" spc="138">
                  <a:solidFill>
                    <a:srgbClr val="191919"/>
                  </a:solidFill>
                  <a:latin typeface="Aileron Regular"/>
                </a:rPr>
                <a:t>Kashyap Dev Nath</a:t>
              </a:r>
            </a:p>
            <a:p>
              <a:pPr algn="just">
                <a:lnSpc>
                  <a:spcPts val="3541"/>
                </a:lnSpc>
              </a:pPr>
              <a:r>
                <a:rPr lang="en-US" sz="2199" spc="138">
                  <a:solidFill>
                    <a:srgbClr val="191919"/>
                  </a:solidFill>
                  <a:latin typeface="Aileron Regular"/>
                </a:rPr>
                <a:t>Keerthana</a:t>
              </a:r>
            </a:p>
            <a:p>
              <a:pPr algn="just">
                <a:lnSpc>
                  <a:spcPts val="3542"/>
                </a:lnSpc>
              </a:pPr>
              <a:r>
                <a:rPr lang="en-US" sz="2200" spc="138">
                  <a:solidFill>
                    <a:srgbClr val="191919"/>
                  </a:solidFill>
                  <a:latin typeface="Aileron Regular"/>
                </a:rPr>
                <a:t>Pratik Patel</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97092" y="1022800"/>
            <a:ext cx="8347940" cy="1356360"/>
          </a:xfrm>
          <a:prstGeom prst="rect">
            <a:avLst/>
          </a:prstGeom>
        </p:spPr>
        <p:txBody>
          <a:bodyPr lIns="0" tIns="0" rIns="0" bIns="0" rtlCol="0" anchor="t">
            <a:spAutoFit/>
          </a:bodyPr>
          <a:lstStyle/>
          <a:p>
            <a:pPr>
              <a:lnSpc>
                <a:spcPts val="3600"/>
              </a:lnSpc>
            </a:pPr>
            <a:r>
              <a:rPr lang="en-US" sz="2400" spc="48">
                <a:solidFill>
                  <a:srgbClr val="000000"/>
                </a:solidFill>
                <a:latin typeface="Aileron Regular"/>
              </a:rPr>
              <a:t>However, in states such as </a:t>
            </a:r>
            <a:r>
              <a:rPr lang="en-US" sz="2400" spc="48">
                <a:solidFill>
                  <a:srgbClr val="E96479"/>
                </a:solidFill>
                <a:latin typeface="Aileron Regular"/>
              </a:rPr>
              <a:t>Nagaland</a:t>
            </a:r>
            <a:r>
              <a:rPr lang="en-US" sz="2400" spc="48">
                <a:solidFill>
                  <a:srgbClr val="000000"/>
                </a:solidFill>
                <a:latin typeface="Aileron Regular"/>
              </a:rPr>
              <a:t>, </a:t>
            </a:r>
            <a:r>
              <a:rPr lang="en-US" sz="2400" spc="48">
                <a:solidFill>
                  <a:srgbClr val="E96479"/>
                </a:solidFill>
                <a:latin typeface="Aileron Regular"/>
              </a:rPr>
              <a:t>Meghalaya</a:t>
            </a:r>
            <a:r>
              <a:rPr lang="en-US" sz="2400" spc="48">
                <a:solidFill>
                  <a:srgbClr val="000000"/>
                </a:solidFill>
                <a:latin typeface="Aileron Regular"/>
              </a:rPr>
              <a:t>, </a:t>
            </a:r>
            <a:r>
              <a:rPr lang="en-US" sz="2400" spc="48">
                <a:solidFill>
                  <a:srgbClr val="E96479"/>
                </a:solidFill>
                <a:latin typeface="Aileron Regular"/>
              </a:rPr>
              <a:t>Manipur</a:t>
            </a:r>
            <a:r>
              <a:rPr lang="en-US" sz="2400" spc="48">
                <a:solidFill>
                  <a:srgbClr val="000000"/>
                </a:solidFill>
                <a:latin typeface="Aileron Regular"/>
              </a:rPr>
              <a:t>, </a:t>
            </a:r>
            <a:r>
              <a:rPr lang="en-US" sz="2400" spc="48">
                <a:solidFill>
                  <a:srgbClr val="E96479"/>
                </a:solidFill>
                <a:latin typeface="Aileron Regular"/>
              </a:rPr>
              <a:t>Jharkhand</a:t>
            </a:r>
            <a:r>
              <a:rPr lang="en-US" sz="2400" spc="48">
                <a:solidFill>
                  <a:srgbClr val="000000"/>
                </a:solidFill>
                <a:latin typeface="Aileron Regular"/>
              </a:rPr>
              <a:t>, and </a:t>
            </a:r>
            <a:r>
              <a:rPr lang="en-US" sz="2400" spc="48">
                <a:solidFill>
                  <a:srgbClr val="E96479"/>
                </a:solidFill>
                <a:latin typeface="Aileron Regular"/>
              </a:rPr>
              <a:t>Bihar</a:t>
            </a:r>
            <a:r>
              <a:rPr lang="en-US" sz="2400" spc="48">
                <a:solidFill>
                  <a:srgbClr val="000000"/>
                </a:solidFill>
                <a:latin typeface="Aileron Regular"/>
              </a:rPr>
              <a:t>, less than </a:t>
            </a:r>
            <a:r>
              <a:rPr lang="en-US" sz="2400" spc="48">
                <a:solidFill>
                  <a:srgbClr val="E96479"/>
                </a:solidFill>
                <a:latin typeface="Aileron Regular"/>
              </a:rPr>
              <a:t>50%</a:t>
            </a:r>
            <a:r>
              <a:rPr lang="en-US" sz="2400" spc="48">
                <a:solidFill>
                  <a:srgbClr val="000000"/>
                </a:solidFill>
                <a:latin typeface="Aileron Regular"/>
              </a:rPr>
              <a:t> of the population have received </a:t>
            </a:r>
            <a:r>
              <a:rPr lang="en-US" sz="2400" spc="48">
                <a:solidFill>
                  <a:srgbClr val="E96479"/>
                </a:solidFill>
                <a:latin typeface="Aileron Regular"/>
              </a:rPr>
              <a:t>at least one dose</a:t>
            </a:r>
            <a:r>
              <a:rPr lang="en-US" sz="2400" spc="48">
                <a:solidFill>
                  <a:srgbClr val="000000"/>
                </a:solidFill>
                <a:latin typeface="Aileron Regular"/>
              </a:rPr>
              <a:t> of the COVID-19 vaccine.</a:t>
            </a:r>
          </a:p>
        </p:txBody>
      </p:sp>
      <p:sp>
        <p:nvSpPr>
          <p:cNvPr id="3" name="TextBox 3"/>
          <p:cNvSpPr txBox="1"/>
          <p:nvPr/>
        </p:nvSpPr>
        <p:spPr>
          <a:xfrm>
            <a:off x="8097092" y="3321521"/>
            <a:ext cx="8347940" cy="1356360"/>
          </a:xfrm>
          <a:prstGeom prst="rect">
            <a:avLst/>
          </a:prstGeom>
        </p:spPr>
        <p:txBody>
          <a:bodyPr lIns="0" tIns="0" rIns="0" bIns="0" rtlCol="0" anchor="t">
            <a:spAutoFit/>
          </a:bodyPr>
          <a:lstStyle/>
          <a:p>
            <a:pPr>
              <a:lnSpc>
                <a:spcPts val="3600"/>
              </a:lnSpc>
            </a:pPr>
            <a:r>
              <a:rPr lang="en-US" sz="2400" spc="48">
                <a:solidFill>
                  <a:srgbClr val="000000"/>
                </a:solidFill>
                <a:latin typeface="Aileron Regular"/>
              </a:rPr>
              <a:t>Based on the data, it appears that a </a:t>
            </a:r>
            <a:r>
              <a:rPr lang="en-US" sz="2400" spc="48">
                <a:solidFill>
                  <a:srgbClr val="E96479"/>
                </a:solidFill>
                <a:latin typeface="Aileron Regular"/>
              </a:rPr>
              <a:t>higher testing ratio</a:t>
            </a:r>
            <a:r>
              <a:rPr lang="en-US" sz="2400" spc="48">
                <a:solidFill>
                  <a:srgbClr val="000000"/>
                </a:solidFill>
                <a:latin typeface="Aileron Regular"/>
              </a:rPr>
              <a:t> is associated with a </a:t>
            </a:r>
            <a:r>
              <a:rPr lang="en-US" sz="2400" spc="48">
                <a:solidFill>
                  <a:srgbClr val="E96479"/>
                </a:solidFill>
                <a:latin typeface="Aileron Regular"/>
              </a:rPr>
              <a:t>lower number of deaths</a:t>
            </a:r>
            <a:r>
              <a:rPr lang="en-US" sz="2400" spc="48">
                <a:solidFill>
                  <a:srgbClr val="000000"/>
                </a:solidFill>
                <a:latin typeface="Aileron Regular"/>
              </a:rPr>
              <a:t> from COVID-19 in different categories.</a:t>
            </a:r>
          </a:p>
        </p:txBody>
      </p:sp>
      <p:sp>
        <p:nvSpPr>
          <p:cNvPr id="4" name="TextBox 4"/>
          <p:cNvSpPr txBox="1"/>
          <p:nvPr/>
        </p:nvSpPr>
        <p:spPr>
          <a:xfrm>
            <a:off x="8097092" y="5487610"/>
            <a:ext cx="8347940" cy="1356360"/>
          </a:xfrm>
          <a:prstGeom prst="rect">
            <a:avLst/>
          </a:prstGeom>
        </p:spPr>
        <p:txBody>
          <a:bodyPr lIns="0" tIns="0" rIns="0" bIns="0" rtlCol="0" anchor="t">
            <a:spAutoFit/>
          </a:bodyPr>
          <a:lstStyle/>
          <a:p>
            <a:pPr>
              <a:lnSpc>
                <a:spcPts val="3600"/>
              </a:lnSpc>
            </a:pPr>
            <a:r>
              <a:rPr lang="en-US" sz="2400" spc="48">
                <a:solidFill>
                  <a:srgbClr val="000000"/>
                </a:solidFill>
                <a:latin typeface="Aileron Regular"/>
              </a:rPr>
              <a:t>Districts in </a:t>
            </a:r>
            <a:r>
              <a:rPr lang="en-US" sz="2400" spc="48">
                <a:solidFill>
                  <a:srgbClr val="E96479"/>
                </a:solidFill>
                <a:latin typeface="Aileron Regular"/>
              </a:rPr>
              <a:t>category B</a:t>
            </a:r>
            <a:r>
              <a:rPr lang="en-US" sz="2400" spc="48">
                <a:solidFill>
                  <a:srgbClr val="000000"/>
                </a:solidFill>
                <a:latin typeface="Aileron Regular"/>
              </a:rPr>
              <a:t> have a significantly higher COVID-19 death rate (</a:t>
            </a:r>
            <a:r>
              <a:rPr lang="en-US" sz="2400" spc="48">
                <a:solidFill>
                  <a:srgbClr val="E96479"/>
                </a:solidFill>
                <a:latin typeface="Aileron Regular"/>
              </a:rPr>
              <a:t>51.38%</a:t>
            </a:r>
            <a:r>
              <a:rPr lang="en-US" sz="2400" spc="48">
                <a:solidFill>
                  <a:srgbClr val="000000"/>
                </a:solidFill>
                <a:latin typeface="Aileron Regular"/>
              </a:rPr>
              <a:t>) compared to those in </a:t>
            </a:r>
            <a:r>
              <a:rPr lang="en-US" sz="2400" spc="48">
                <a:solidFill>
                  <a:srgbClr val="E96479"/>
                </a:solidFill>
                <a:latin typeface="Aileron Regular"/>
              </a:rPr>
              <a:t>category D</a:t>
            </a:r>
            <a:r>
              <a:rPr lang="en-US" sz="2400" spc="48">
                <a:solidFill>
                  <a:srgbClr val="000000"/>
                </a:solidFill>
                <a:latin typeface="Aileron Regular"/>
              </a:rPr>
              <a:t>, which have the lowest rate (</a:t>
            </a:r>
            <a:r>
              <a:rPr lang="en-US" sz="2400" spc="48">
                <a:solidFill>
                  <a:srgbClr val="E96479"/>
                </a:solidFill>
                <a:latin typeface="Aileron Regular"/>
              </a:rPr>
              <a:t>7.59%</a:t>
            </a:r>
            <a:r>
              <a:rPr lang="en-US" sz="2400" spc="48">
                <a:solidFill>
                  <a:srgbClr val="000000"/>
                </a:solidFill>
                <a:latin typeface="Aileron Regular"/>
              </a:rPr>
              <a:t>).</a:t>
            </a:r>
          </a:p>
        </p:txBody>
      </p:sp>
      <p:sp>
        <p:nvSpPr>
          <p:cNvPr id="5" name="TextBox 5"/>
          <p:cNvSpPr txBox="1"/>
          <p:nvPr/>
        </p:nvSpPr>
        <p:spPr>
          <a:xfrm>
            <a:off x="8097092" y="7864641"/>
            <a:ext cx="8347940" cy="1356360"/>
          </a:xfrm>
          <a:prstGeom prst="rect">
            <a:avLst/>
          </a:prstGeom>
        </p:spPr>
        <p:txBody>
          <a:bodyPr lIns="0" tIns="0" rIns="0" bIns="0" rtlCol="0" anchor="t">
            <a:spAutoFit/>
          </a:bodyPr>
          <a:lstStyle/>
          <a:p>
            <a:pPr>
              <a:lnSpc>
                <a:spcPts val="3600"/>
              </a:lnSpc>
            </a:pPr>
            <a:r>
              <a:rPr lang="en-US" sz="2400" spc="48">
                <a:solidFill>
                  <a:srgbClr val="E96479"/>
                </a:solidFill>
                <a:latin typeface="Aileron Regular"/>
              </a:rPr>
              <a:t>Mumbai</a:t>
            </a:r>
            <a:r>
              <a:rPr lang="en-US" sz="2400" spc="48">
                <a:solidFill>
                  <a:srgbClr val="000000"/>
                </a:solidFill>
                <a:latin typeface="Aileron Regular"/>
              </a:rPr>
              <a:t>, </a:t>
            </a:r>
            <a:r>
              <a:rPr lang="en-US" sz="2400" spc="48">
                <a:solidFill>
                  <a:srgbClr val="E96479"/>
                </a:solidFill>
                <a:latin typeface="Aileron Regular"/>
              </a:rPr>
              <a:t>Thane</a:t>
            </a:r>
            <a:r>
              <a:rPr lang="en-US" sz="2400" spc="48">
                <a:solidFill>
                  <a:srgbClr val="000000"/>
                </a:solidFill>
                <a:latin typeface="Aileron Regular"/>
              </a:rPr>
              <a:t>, </a:t>
            </a:r>
            <a:r>
              <a:rPr lang="en-US" sz="2400" spc="48">
                <a:solidFill>
                  <a:srgbClr val="E96479"/>
                </a:solidFill>
                <a:latin typeface="Aileron Regular"/>
              </a:rPr>
              <a:t>Bengaluru urban</a:t>
            </a:r>
            <a:r>
              <a:rPr lang="en-US" sz="2400" spc="48">
                <a:solidFill>
                  <a:srgbClr val="000000"/>
                </a:solidFill>
                <a:latin typeface="Aileron Regular"/>
              </a:rPr>
              <a:t>, </a:t>
            </a:r>
            <a:r>
              <a:rPr lang="en-US" sz="2400" spc="48">
                <a:solidFill>
                  <a:srgbClr val="E96479"/>
                </a:solidFill>
                <a:latin typeface="Aileron Regular"/>
              </a:rPr>
              <a:t>Chennai</a:t>
            </a:r>
            <a:r>
              <a:rPr lang="en-US" sz="2400" spc="48">
                <a:solidFill>
                  <a:srgbClr val="000000"/>
                </a:solidFill>
                <a:latin typeface="Aileron Regular"/>
              </a:rPr>
              <a:t>, and </a:t>
            </a:r>
            <a:r>
              <a:rPr lang="en-US" sz="2400" spc="48">
                <a:solidFill>
                  <a:srgbClr val="E96479"/>
                </a:solidFill>
                <a:latin typeface="Aileron Regular"/>
              </a:rPr>
              <a:t>Malappuram</a:t>
            </a:r>
            <a:r>
              <a:rPr lang="en-US" sz="2400" spc="48">
                <a:solidFill>
                  <a:srgbClr val="000000"/>
                </a:solidFill>
                <a:latin typeface="Aileron Regular"/>
              </a:rPr>
              <a:t> were among the districts most severely affected by the COVID-19 pandemic in India.</a:t>
            </a:r>
          </a:p>
        </p:txBody>
      </p:sp>
      <p:sp>
        <p:nvSpPr>
          <p:cNvPr id="6" name="TextBox 6"/>
          <p:cNvSpPr txBox="1"/>
          <p:nvPr/>
        </p:nvSpPr>
        <p:spPr>
          <a:xfrm>
            <a:off x="1684036" y="5879896"/>
            <a:ext cx="6069298" cy="985266"/>
          </a:xfrm>
          <a:prstGeom prst="rect">
            <a:avLst/>
          </a:prstGeom>
        </p:spPr>
        <p:txBody>
          <a:bodyPr lIns="0" tIns="0" rIns="0" bIns="0" rtlCol="0" anchor="t">
            <a:spAutoFit/>
          </a:bodyPr>
          <a:lstStyle/>
          <a:p>
            <a:pPr>
              <a:lnSpc>
                <a:spcPts val="7872"/>
              </a:lnSpc>
            </a:pPr>
            <a:r>
              <a:rPr lang="en-US" sz="6400">
                <a:solidFill>
                  <a:srgbClr val="3EDAD8"/>
                </a:solidFill>
                <a:latin typeface="Aileron Heavy"/>
              </a:rPr>
              <a:t>Insights </a:t>
            </a:r>
          </a:p>
        </p:txBody>
      </p:sp>
      <p:sp>
        <p:nvSpPr>
          <p:cNvPr id="7" name="TextBox 7"/>
          <p:cNvSpPr txBox="1"/>
          <p:nvPr/>
        </p:nvSpPr>
        <p:spPr>
          <a:xfrm rot="5400000">
            <a:off x="14684875" y="4960620"/>
            <a:ext cx="6178916" cy="365760"/>
          </a:xfrm>
          <a:prstGeom prst="rect">
            <a:avLst/>
          </a:prstGeom>
        </p:spPr>
        <p:txBody>
          <a:bodyPr lIns="0" tIns="0" rIns="0" bIns="0" rtlCol="0" anchor="t">
            <a:spAutoFit/>
          </a:bodyPr>
          <a:lstStyle/>
          <a:p>
            <a:pPr algn="ctr">
              <a:lnSpc>
                <a:spcPts val="2940"/>
              </a:lnSpc>
            </a:pPr>
            <a:r>
              <a:rPr lang="en-US" sz="2100">
                <a:solidFill>
                  <a:srgbClr val="FFFFFF"/>
                </a:solidFill>
                <a:latin typeface="Aileron Regular"/>
              </a:rPr>
              <a:t>Covid-19 Data Analysis</a:t>
            </a:r>
          </a:p>
        </p:txBody>
      </p:sp>
      <p:grpSp>
        <p:nvGrpSpPr>
          <p:cNvPr id="8" name="Group 8"/>
          <p:cNvGrpSpPr/>
          <p:nvPr/>
        </p:nvGrpSpPr>
        <p:grpSpPr>
          <a:xfrm>
            <a:off x="6705584" y="1341428"/>
            <a:ext cx="795302" cy="795302"/>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6EAE9"/>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359"/>
                </a:lnSpc>
              </a:pPr>
              <a:r>
                <a:rPr lang="en-US" sz="2400">
                  <a:solidFill>
                    <a:srgbClr val="FFFFFF"/>
                  </a:solidFill>
                  <a:latin typeface="Aileron Heavy"/>
                </a:rPr>
                <a:t>5</a:t>
              </a:r>
            </a:p>
          </p:txBody>
        </p:sp>
      </p:grpSp>
      <p:grpSp>
        <p:nvGrpSpPr>
          <p:cNvPr id="11" name="Group 11"/>
          <p:cNvGrpSpPr/>
          <p:nvPr/>
        </p:nvGrpSpPr>
        <p:grpSpPr>
          <a:xfrm>
            <a:off x="6705584" y="3640150"/>
            <a:ext cx="795302" cy="795302"/>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EDAD8"/>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359"/>
                </a:lnSpc>
              </a:pPr>
              <a:r>
                <a:rPr lang="en-US" sz="2400">
                  <a:solidFill>
                    <a:srgbClr val="FFFFFF"/>
                  </a:solidFill>
                  <a:latin typeface="Aileron Heavy Bold"/>
                </a:rPr>
                <a:t>6</a:t>
              </a:r>
            </a:p>
          </p:txBody>
        </p:sp>
      </p:grpSp>
      <p:grpSp>
        <p:nvGrpSpPr>
          <p:cNvPr id="14" name="Group 14"/>
          <p:cNvGrpSpPr/>
          <p:nvPr/>
        </p:nvGrpSpPr>
        <p:grpSpPr>
          <a:xfrm>
            <a:off x="6705584" y="5806239"/>
            <a:ext cx="795302" cy="795302"/>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7C9EF"/>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3359"/>
                </a:lnSpc>
              </a:pPr>
              <a:r>
                <a:rPr lang="en-US" sz="2400">
                  <a:solidFill>
                    <a:srgbClr val="FFFFFF"/>
                  </a:solidFill>
                  <a:latin typeface="Aileron Heavy"/>
                </a:rPr>
                <a:t>7</a:t>
              </a:r>
            </a:p>
          </p:txBody>
        </p:sp>
      </p:grpSp>
      <p:grpSp>
        <p:nvGrpSpPr>
          <p:cNvPr id="17" name="Group 17"/>
          <p:cNvGrpSpPr/>
          <p:nvPr/>
        </p:nvGrpSpPr>
        <p:grpSpPr>
          <a:xfrm>
            <a:off x="6705584" y="8183270"/>
            <a:ext cx="795302" cy="795302"/>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C92D5"/>
            </a:solidFill>
          </p:spPr>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3359"/>
                </a:lnSpc>
              </a:pPr>
              <a:r>
                <a:rPr lang="en-US" sz="2400">
                  <a:solidFill>
                    <a:srgbClr val="FFFFFF"/>
                  </a:solidFill>
                  <a:latin typeface="Aileron Heavy"/>
                </a:rPr>
                <a:t>8</a:t>
              </a:r>
            </a:p>
          </p:txBody>
        </p:sp>
      </p:grpSp>
      <p:sp>
        <p:nvSpPr>
          <p:cNvPr id="20" name="AutoShape 20"/>
          <p:cNvSpPr/>
          <p:nvPr/>
        </p:nvSpPr>
        <p:spPr>
          <a:xfrm>
            <a:off x="0" y="6430091"/>
            <a:ext cx="1028700" cy="0"/>
          </a:xfrm>
          <a:prstGeom prst="line">
            <a:avLst/>
          </a:prstGeom>
          <a:ln w="28575" cap="flat">
            <a:solidFill>
              <a:srgbClr val="D9D9D9"/>
            </a:solidFill>
            <a:prstDash val="solid"/>
            <a:headEnd type="none" w="sm" len="sm"/>
            <a:tailEnd type="none" w="sm" len="sm"/>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95123" y="3677626"/>
            <a:ext cx="9885843" cy="923330"/>
          </a:xfrm>
          <a:prstGeom prst="rect">
            <a:avLst/>
          </a:prstGeom>
        </p:spPr>
        <p:txBody>
          <a:bodyPr lIns="0" tIns="0" rIns="0" bIns="0" rtlCol="0" anchor="t">
            <a:spAutoFit/>
          </a:bodyPr>
          <a:lstStyle/>
          <a:p>
            <a:pPr>
              <a:lnSpc>
                <a:spcPts val="2400"/>
              </a:lnSpc>
            </a:pPr>
            <a:r>
              <a:rPr lang="en-US" sz="2000" spc="32" dirty="0">
                <a:solidFill>
                  <a:srgbClr val="000000"/>
                </a:solidFill>
                <a:latin typeface="Aileron Regular"/>
              </a:rPr>
              <a:t>Due to different team members having varying time availability, we faced challenges in managing our project timeline effectively. To overcome this, we created a flowchart of work and allocated tasks accordingly.</a:t>
            </a:r>
          </a:p>
        </p:txBody>
      </p:sp>
      <p:sp>
        <p:nvSpPr>
          <p:cNvPr id="3" name="TextBox 3"/>
          <p:cNvSpPr txBox="1"/>
          <p:nvPr/>
        </p:nvSpPr>
        <p:spPr>
          <a:xfrm>
            <a:off x="7595123" y="5537070"/>
            <a:ext cx="9885843" cy="615553"/>
          </a:xfrm>
          <a:prstGeom prst="rect">
            <a:avLst/>
          </a:prstGeom>
        </p:spPr>
        <p:txBody>
          <a:bodyPr lIns="0" tIns="0" rIns="0" bIns="0" rtlCol="0" anchor="t">
            <a:spAutoFit/>
          </a:bodyPr>
          <a:lstStyle/>
          <a:p>
            <a:pPr>
              <a:lnSpc>
                <a:spcPts val="2400"/>
              </a:lnSpc>
            </a:pPr>
            <a:r>
              <a:rPr lang="en-US" sz="2000" spc="32" dirty="0">
                <a:solidFill>
                  <a:srgbClr val="000000"/>
                </a:solidFill>
                <a:latin typeface="Aileron Regular"/>
              </a:rPr>
              <a:t>We faced difficulty in extracting data from the JSON file and overcame it by referring to relevant articles and successfully extracting the required data.</a:t>
            </a:r>
          </a:p>
        </p:txBody>
      </p:sp>
      <p:grpSp>
        <p:nvGrpSpPr>
          <p:cNvPr id="4" name="Group 4"/>
          <p:cNvGrpSpPr/>
          <p:nvPr/>
        </p:nvGrpSpPr>
        <p:grpSpPr>
          <a:xfrm>
            <a:off x="1780570" y="3710702"/>
            <a:ext cx="5222888" cy="901588"/>
            <a:chOff x="0" y="0"/>
            <a:chExt cx="6291478" cy="1112520"/>
          </a:xfrm>
        </p:grpSpPr>
        <p:sp>
          <p:nvSpPr>
            <p:cNvPr id="5" name="Freeform 5"/>
            <p:cNvSpPr/>
            <p:nvPr/>
          </p:nvSpPr>
          <p:spPr>
            <a:xfrm>
              <a:off x="0" y="0"/>
              <a:ext cx="6291478" cy="1113790"/>
            </a:xfrm>
            <a:custGeom>
              <a:avLst/>
              <a:gdLst/>
              <a:ahLst/>
              <a:cxnLst/>
              <a:rect l="l" t="t" r="r" b="b"/>
              <a:pathLst>
                <a:path w="6291478" h="1113790">
                  <a:moveTo>
                    <a:pt x="5739028" y="0"/>
                  </a:moveTo>
                  <a:lnTo>
                    <a:pt x="553720" y="0"/>
                  </a:lnTo>
                  <a:cubicBezTo>
                    <a:pt x="247650" y="0"/>
                    <a:pt x="0" y="247650"/>
                    <a:pt x="0" y="553720"/>
                  </a:cubicBezTo>
                  <a:cubicBezTo>
                    <a:pt x="0" y="859790"/>
                    <a:pt x="247650" y="1107440"/>
                    <a:pt x="553720" y="1107440"/>
                  </a:cubicBezTo>
                  <a:lnTo>
                    <a:pt x="5739028" y="1113790"/>
                  </a:lnTo>
                  <a:lnTo>
                    <a:pt x="6291478" y="558800"/>
                  </a:lnTo>
                  <a:lnTo>
                    <a:pt x="5739028" y="0"/>
                  </a:lnTo>
                  <a:close/>
                </a:path>
              </a:pathLst>
            </a:custGeom>
            <a:solidFill>
              <a:srgbClr val="86EAE9"/>
            </a:solidFill>
          </p:spPr>
        </p:sp>
        <p:sp>
          <p:nvSpPr>
            <p:cNvPr id="6" name="Freeform 6"/>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id="7" name="TextBox 7"/>
          <p:cNvSpPr txBox="1"/>
          <p:nvPr/>
        </p:nvSpPr>
        <p:spPr>
          <a:xfrm>
            <a:off x="2722697" y="3960899"/>
            <a:ext cx="3322324" cy="382143"/>
          </a:xfrm>
          <a:prstGeom prst="rect">
            <a:avLst/>
          </a:prstGeom>
        </p:spPr>
        <p:txBody>
          <a:bodyPr lIns="0" tIns="0" rIns="0" bIns="0" rtlCol="0" anchor="t">
            <a:spAutoFit/>
          </a:bodyPr>
          <a:lstStyle/>
          <a:p>
            <a:pPr marL="0" lvl="0" indent="0" algn="ctr">
              <a:lnSpc>
                <a:spcPts val="3095"/>
              </a:lnSpc>
              <a:spcBef>
                <a:spcPct val="0"/>
              </a:spcBef>
            </a:pPr>
            <a:r>
              <a:rPr lang="en-US" sz="2399" spc="93">
                <a:solidFill>
                  <a:srgbClr val="FFFFFF"/>
                </a:solidFill>
                <a:latin typeface="Aileron Regular Bold"/>
              </a:rPr>
              <a:t>Time Management</a:t>
            </a:r>
          </a:p>
        </p:txBody>
      </p:sp>
      <p:grpSp>
        <p:nvGrpSpPr>
          <p:cNvPr id="8" name="Group 8"/>
          <p:cNvGrpSpPr/>
          <p:nvPr/>
        </p:nvGrpSpPr>
        <p:grpSpPr>
          <a:xfrm>
            <a:off x="1780570" y="5405899"/>
            <a:ext cx="5222888" cy="901588"/>
            <a:chOff x="0" y="0"/>
            <a:chExt cx="6291478" cy="1112520"/>
          </a:xfrm>
        </p:grpSpPr>
        <p:sp>
          <p:nvSpPr>
            <p:cNvPr id="9" name="Freeform 9"/>
            <p:cNvSpPr/>
            <p:nvPr/>
          </p:nvSpPr>
          <p:spPr>
            <a:xfrm>
              <a:off x="0" y="0"/>
              <a:ext cx="6291478" cy="1113790"/>
            </a:xfrm>
            <a:custGeom>
              <a:avLst/>
              <a:gdLst/>
              <a:ahLst/>
              <a:cxnLst/>
              <a:rect l="l" t="t" r="r" b="b"/>
              <a:pathLst>
                <a:path w="6291478" h="1113790">
                  <a:moveTo>
                    <a:pt x="5739028" y="0"/>
                  </a:moveTo>
                  <a:lnTo>
                    <a:pt x="553720" y="0"/>
                  </a:lnTo>
                  <a:cubicBezTo>
                    <a:pt x="247650" y="0"/>
                    <a:pt x="0" y="247650"/>
                    <a:pt x="0" y="553720"/>
                  </a:cubicBezTo>
                  <a:cubicBezTo>
                    <a:pt x="0" y="859790"/>
                    <a:pt x="247650" y="1107440"/>
                    <a:pt x="553720" y="1107440"/>
                  </a:cubicBezTo>
                  <a:lnTo>
                    <a:pt x="5739028" y="1113790"/>
                  </a:lnTo>
                  <a:lnTo>
                    <a:pt x="6291478" y="558800"/>
                  </a:lnTo>
                  <a:lnTo>
                    <a:pt x="5739028" y="0"/>
                  </a:lnTo>
                  <a:close/>
                </a:path>
              </a:pathLst>
            </a:custGeom>
            <a:solidFill>
              <a:srgbClr val="3EDAD8"/>
            </a:solidFill>
          </p:spPr>
        </p:sp>
        <p:sp>
          <p:nvSpPr>
            <p:cNvPr id="10" name="Freeform 10"/>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id="11" name="TextBox 11"/>
          <p:cNvSpPr txBox="1"/>
          <p:nvPr/>
        </p:nvSpPr>
        <p:spPr>
          <a:xfrm>
            <a:off x="2924752" y="5656097"/>
            <a:ext cx="3267218" cy="382143"/>
          </a:xfrm>
          <a:prstGeom prst="rect">
            <a:avLst/>
          </a:prstGeom>
        </p:spPr>
        <p:txBody>
          <a:bodyPr lIns="0" tIns="0" rIns="0" bIns="0" rtlCol="0" anchor="t">
            <a:spAutoFit/>
          </a:bodyPr>
          <a:lstStyle/>
          <a:p>
            <a:pPr marL="0" lvl="0" indent="0">
              <a:lnSpc>
                <a:spcPts val="3095"/>
              </a:lnSpc>
              <a:spcBef>
                <a:spcPct val="0"/>
              </a:spcBef>
            </a:pPr>
            <a:r>
              <a:rPr lang="en-US" sz="2399" spc="93">
                <a:solidFill>
                  <a:srgbClr val="FFFFFF"/>
                </a:solidFill>
                <a:latin typeface="Aileron Regular Bold"/>
              </a:rPr>
              <a:t>Technical Challenge</a:t>
            </a:r>
          </a:p>
        </p:txBody>
      </p:sp>
      <p:sp>
        <p:nvSpPr>
          <p:cNvPr id="12" name="TextBox 12"/>
          <p:cNvSpPr txBox="1"/>
          <p:nvPr/>
        </p:nvSpPr>
        <p:spPr>
          <a:xfrm>
            <a:off x="1955170" y="3892256"/>
            <a:ext cx="598466" cy="481330"/>
          </a:xfrm>
          <a:prstGeom prst="rect">
            <a:avLst/>
          </a:prstGeom>
        </p:spPr>
        <p:txBody>
          <a:bodyPr lIns="0" tIns="0" rIns="0" bIns="0" rtlCol="0" anchor="t">
            <a:spAutoFit/>
          </a:bodyPr>
          <a:lstStyle/>
          <a:p>
            <a:pPr algn="ctr">
              <a:lnSpc>
                <a:spcPts val="3919"/>
              </a:lnSpc>
              <a:spcBef>
                <a:spcPct val="0"/>
              </a:spcBef>
            </a:pPr>
            <a:r>
              <a:rPr lang="en-US" sz="2800">
                <a:solidFill>
                  <a:srgbClr val="86EAE9"/>
                </a:solidFill>
                <a:latin typeface="Aileron Heavy Bold"/>
              </a:rPr>
              <a:t>1</a:t>
            </a:r>
          </a:p>
        </p:txBody>
      </p:sp>
      <p:sp>
        <p:nvSpPr>
          <p:cNvPr id="13" name="TextBox 13"/>
          <p:cNvSpPr txBox="1"/>
          <p:nvPr/>
        </p:nvSpPr>
        <p:spPr>
          <a:xfrm>
            <a:off x="1955170" y="5587453"/>
            <a:ext cx="598466" cy="481330"/>
          </a:xfrm>
          <a:prstGeom prst="rect">
            <a:avLst/>
          </a:prstGeom>
        </p:spPr>
        <p:txBody>
          <a:bodyPr lIns="0" tIns="0" rIns="0" bIns="0" rtlCol="0" anchor="t">
            <a:spAutoFit/>
          </a:bodyPr>
          <a:lstStyle/>
          <a:p>
            <a:pPr algn="ctr">
              <a:lnSpc>
                <a:spcPts val="3919"/>
              </a:lnSpc>
              <a:spcBef>
                <a:spcPct val="0"/>
              </a:spcBef>
            </a:pPr>
            <a:r>
              <a:rPr lang="en-US" sz="2800">
                <a:solidFill>
                  <a:srgbClr val="3EDAD8"/>
                </a:solidFill>
                <a:latin typeface="Aileron Heavy Bold"/>
              </a:rPr>
              <a:t>2</a:t>
            </a:r>
          </a:p>
        </p:txBody>
      </p:sp>
      <p:sp>
        <p:nvSpPr>
          <p:cNvPr id="14" name="AutoShape 14"/>
          <p:cNvSpPr/>
          <p:nvPr/>
        </p:nvSpPr>
        <p:spPr>
          <a:xfrm>
            <a:off x="1780570" y="4999649"/>
            <a:ext cx="14726860" cy="0"/>
          </a:xfrm>
          <a:prstGeom prst="line">
            <a:avLst/>
          </a:prstGeom>
          <a:ln w="28575" cap="flat">
            <a:solidFill>
              <a:srgbClr val="D9D9D9"/>
            </a:solidFill>
            <a:prstDash val="solid"/>
            <a:headEnd type="none" w="sm" len="sm"/>
            <a:tailEnd type="none" w="sm" len="sm"/>
          </a:ln>
        </p:spPr>
      </p:sp>
      <p:sp>
        <p:nvSpPr>
          <p:cNvPr id="15" name="AutoShape 15"/>
          <p:cNvSpPr/>
          <p:nvPr/>
        </p:nvSpPr>
        <p:spPr>
          <a:xfrm>
            <a:off x="1780570" y="6676049"/>
            <a:ext cx="14726860" cy="0"/>
          </a:xfrm>
          <a:prstGeom prst="line">
            <a:avLst/>
          </a:prstGeom>
          <a:ln w="28575" cap="flat">
            <a:solidFill>
              <a:srgbClr val="D9D9D9"/>
            </a:solidFill>
            <a:prstDash val="solid"/>
            <a:headEnd type="none" w="sm" len="sm"/>
            <a:tailEnd type="none" w="sm" len="sm"/>
          </a:ln>
        </p:spPr>
      </p:sp>
      <p:sp>
        <p:nvSpPr>
          <p:cNvPr id="16" name="TextBox 16"/>
          <p:cNvSpPr txBox="1"/>
          <p:nvPr/>
        </p:nvSpPr>
        <p:spPr>
          <a:xfrm>
            <a:off x="3565483" y="963782"/>
            <a:ext cx="11157034" cy="648970"/>
          </a:xfrm>
          <a:prstGeom prst="rect">
            <a:avLst/>
          </a:prstGeom>
        </p:spPr>
        <p:txBody>
          <a:bodyPr lIns="0" tIns="0" rIns="0" bIns="0" rtlCol="0" anchor="t">
            <a:spAutoFit/>
          </a:bodyPr>
          <a:lstStyle/>
          <a:p>
            <a:pPr marL="0" lvl="0" indent="0" algn="ctr">
              <a:lnSpc>
                <a:spcPts val="5239"/>
              </a:lnSpc>
              <a:spcBef>
                <a:spcPct val="0"/>
              </a:spcBef>
            </a:pPr>
            <a:r>
              <a:rPr lang="en-US" sz="3999" spc="119">
                <a:solidFill>
                  <a:srgbClr val="000000"/>
                </a:solidFill>
                <a:latin typeface="Aileron Heavy"/>
              </a:rPr>
              <a:t>CHALLENGES FACED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39161" y="1028700"/>
            <a:ext cx="16009677" cy="79502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699" y="1028700"/>
            <a:ext cx="8646970" cy="8229600"/>
          </a:xfrm>
          <a:prstGeom prst="rect">
            <a:avLst/>
          </a:prstGeom>
          <a:solidFill>
            <a:srgbClr val="191919">
              <a:alpha val="3922"/>
            </a:srgbClr>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396119" y="4000500"/>
            <a:ext cx="2596065" cy="4114800"/>
          </a:xfrm>
          <a:prstGeom prst="rect">
            <a:avLst/>
          </a:prstGeom>
        </p:spPr>
      </p:pic>
      <p:sp>
        <p:nvSpPr>
          <p:cNvPr id="4" name="TextBox 4"/>
          <p:cNvSpPr txBox="1"/>
          <p:nvPr/>
        </p:nvSpPr>
        <p:spPr>
          <a:xfrm>
            <a:off x="1803562" y="7791190"/>
            <a:ext cx="7097245" cy="946150"/>
          </a:xfrm>
          <a:prstGeom prst="rect">
            <a:avLst/>
          </a:prstGeom>
        </p:spPr>
        <p:txBody>
          <a:bodyPr lIns="0" tIns="0" rIns="0" bIns="0" rtlCol="0" anchor="t">
            <a:spAutoFit/>
          </a:bodyPr>
          <a:lstStyle/>
          <a:p>
            <a:pPr>
              <a:lnSpc>
                <a:spcPts val="7700"/>
              </a:lnSpc>
            </a:pPr>
            <a:r>
              <a:rPr lang="en-US" sz="5500" dirty="0">
                <a:solidFill>
                  <a:srgbClr val="191919"/>
                </a:solidFill>
                <a:latin typeface="Maven Pro Regular Bold"/>
              </a:rPr>
              <a:t>Thank You</a:t>
            </a:r>
          </a:p>
        </p:txBody>
      </p:sp>
      <p:sp>
        <p:nvSpPr>
          <p:cNvPr id="5" name="TextBox 5"/>
          <p:cNvSpPr txBox="1"/>
          <p:nvPr/>
        </p:nvSpPr>
        <p:spPr>
          <a:xfrm>
            <a:off x="11510546" y="2040640"/>
            <a:ext cx="4367212" cy="1744067"/>
          </a:xfrm>
          <a:prstGeom prst="rect">
            <a:avLst/>
          </a:prstGeom>
        </p:spPr>
        <p:txBody>
          <a:bodyPr lIns="0" tIns="0" rIns="0" bIns="0" rtlCol="0" anchor="t">
            <a:spAutoFit/>
          </a:bodyPr>
          <a:lstStyle/>
          <a:p>
            <a:pPr algn="ctr">
              <a:lnSpc>
                <a:spcPts val="6830"/>
              </a:lnSpc>
            </a:pPr>
            <a:r>
              <a:rPr lang="en-US" sz="6000" dirty="0">
                <a:solidFill>
                  <a:srgbClr val="13538A"/>
                </a:solidFill>
                <a:latin typeface="Comic Sans Bold"/>
              </a:rPr>
              <a:t>Any questions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88922" y="207786"/>
            <a:ext cx="10770378" cy="3129436"/>
            <a:chOff x="0" y="-201280"/>
            <a:chExt cx="2836643" cy="824213"/>
          </a:xfrm>
        </p:grpSpPr>
        <p:sp>
          <p:nvSpPr>
            <p:cNvPr id="3" name="Freeform 3"/>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78DDE4"/>
            </a:solidFill>
          </p:spPr>
        </p:sp>
        <p:sp>
          <p:nvSpPr>
            <p:cNvPr id="4" name="TextBox 4"/>
            <p:cNvSpPr txBox="1"/>
            <p:nvPr/>
          </p:nvSpPr>
          <p:spPr>
            <a:xfrm>
              <a:off x="487423" y="-201280"/>
              <a:ext cx="1722806" cy="824213"/>
            </a:xfrm>
            <a:prstGeom prst="rect">
              <a:avLst/>
            </a:prstGeom>
          </p:spPr>
          <p:txBody>
            <a:bodyPr lIns="254000" tIns="254000" rIns="254000" bIns="254000" rtlCol="0" anchor="ctr"/>
            <a:lstStyle/>
            <a:p>
              <a:pPr algn="ctr">
                <a:lnSpc>
                  <a:spcPts val="3120"/>
                </a:lnSpc>
              </a:pPr>
              <a:r>
                <a:rPr lang="en-US" sz="2600" dirty="0">
                  <a:solidFill>
                    <a:srgbClr val="FFFFFF"/>
                  </a:solidFill>
                  <a:latin typeface="Aileron Regular Bold"/>
                </a:rPr>
                <a:t>                    PROBLEM </a:t>
              </a:r>
            </a:p>
          </p:txBody>
        </p:sp>
      </p:grpSp>
      <p:grpSp>
        <p:nvGrpSpPr>
          <p:cNvPr id="5" name="Group 5"/>
          <p:cNvGrpSpPr/>
          <p:nvPr/>
        </p:nvGrpSpPr>
        <p:grpSpPr>
          <a:xfrm>
            <a:off x="7138499" y="1482025"/>
            <a:ext cx="624897" cy="624897"/>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7" name="TextBox 7"/>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78DDE4"/>
                  </a:solidFill>
                  <a:latin typeface="Aileron Regular Bold"/>
                </a:rPr>
                <a:t>1</a:t>
              </a:r>
            </a:p>
          </p:txBody>
        </p:sp>
      </p:grpSp>
      <p:grpSp>
        <p:nvGrpSpPr>
          <p:cNvPr id="8" name="Group 8"/>
          <p:cNvGrpSpPr/>
          <p:nvPr/>
        </p:nvGrpSpPr>
        <p:grpSpPr>
          <a:xfrm>
            <a:off x="1028700" y="4563341"/>
            <a:ext cx="4554551" cy="1160318"/>
            <a:chOff x="0" y="0"/>
            <a:chExt cx="6072735" cy="1547090"/>
          </a:xfrm>
        </p:grpSpPr>
        <p:sp>
          <p:nvSpPr>
            <p:cNvPr id="9" name="TextBox 9"/>
            <p:cNvSpPr txBox="1"/>
            <p:nvPr/>
          </p:nvSpPr>
          <p:spPr>
            <a:xfrm>
              <a:off x="0" y="-38100"/>
              <a:ext cx="6072735" cy="764540"/>
            </a:xfrm>
            <a:prstGeom prst="rect">
              <a:avLst/>
            </a:prstGeom>
          </p:spPr>
          <p:txBody>
            <a:bodyPr lIns="0" tIns="0" rIns="0" bIns="0" rtlCol="0" anchor="t">
              <a:spAutoFit/>
            </a:bodyPr>
            <a:lstStyle/>
            <a:p>
              <a:pPr marL="0" lvl="0" indent="0">
                <a:lnSpc>
                  <a:spcPts val="4680"/>
                </a:lnSpc>
              </a:pPr>
              <a:r>
                <a:rPr lang="en-US" sz="3600" dirty="0">
                  <a:solidFill>
                    <a:srgbClr val="000000"/>
                  </a:solidFill>
                  <a:latin typeface="Aileron Regular"/>
                </a:rPr>
                <a:t>AGENDA</a:t>
              </a:r>
            </a:p>
          </p:txBody>
        </p:sp>
        <p:sp>
          <p:nvSpPr>
            <p:cNvPr id="10" name="TextBox 10"/>
            <p:cNvSpPr txBox="1"/>
            <p:nvPr/>
          </p:nvSpPr>
          <p:spPr>
            <a:xfrm>
              <a:off x="0" y="968393"/>
              <a:ext cx="6072735" cy="578697"/>
            </a:xfrm>
            <a:prstGeom prst="rect">
              <a:avLst/>
            </a:prstGeom>
          </p:spPr>
          <p:txBody>
            <a:bodyPr lIns="0" tIns="0" rIns="0" bIns="0" rtlCol="0" anchor="t">
              <a:spAutoFit/>
            </a:bodyPr>
            <a:lstStyle/>
            <a:p>
              <a:pPr marL="0" lvl="0" indent="0">
                <a:lnSpc>
                  <a:spcPts val="3640"/>
                </a:lnSpc>
              </a:pPr>
              <a:endParaRPr/>
            </a:p>
          </p:txBody>
        </p:sp>
      </p:grpSp>
      <p:grpSp>
        <p:nvGrpSpPr>
          <p:cNvPr id="11" name="Group 11"/>
          <p:cNvGrpSpPr/>
          <p:nvPr/>
        </p:nvGrpSpPr>
        <p:grpSpPr>
          <a:xfrm>
            <a:off x="6488922" y="1884612"/>
            <a:ext cx="10770378" cy="3122267"/>
            <a:chOff x="0" y="-200336"/>
            <a:chExt cx="2836643" cy="822325"/>
          </a:xfrm>
        </p:grpSpPr>
        <p:sp>
          <p:nvSpPr>
            <p:cNvPr id="12" name="Freeform 12"/>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36D1D6"/>
            </a:solidFill>
          </p:spPr>
        </p:sp>
        <p:sp>
          <p:nvSpPr>
            <p:cNvPr id="13" name="TextBox 13"/>
            <p:cNvSpPr txBox="1"/>
            <p:nvPr/>
          </p:nvSpPr>
          <p:spPr>
            <a:xfrm>
              <a:off x="942426" y="-200336"/>
              <a:ext cx="812800" cy="822325"/>
            </a:xfrm>
            <a:prstGeom prst="rect">
              <a:avLst/>
            </a:prstGeom>
          </p:spPr>
          <p:txBody>
            <a:bodyPr lIns="254000" tIns="254000" rIns="254000" bIns="254000" rtlCol="0" anchor="ctr"/>
            <a:lstStyle/>
            <a:p>
              <a:pPr algn="ctr">
                <a:lnSpc>
                  <a:spcPts val="3120"/>
                </a:lnSpc>
              </a:pPr>
              <a:r>
                <a:rPr lang="en-US" sz="2600" dirty="0">
                  <a:solidFill>
                    <a:srgbClr val="FFFFFF"/>
                  </a:solidFill>
                  <a:latin typeface="Aileron Regular Bold"/>
                </a:rPr>
                <a:t>                    PHASES</a:t>
              </a:r>
            </a:p>
          </p:txBody>
        </p:sp>
      </p:grpSp>
      <p:grpSp>
        <p:nvGrpSpPr>
          <p:cNvPr id="14" name="Group 14"/>
          <p:cNvGrpSpPr/>
          <p:nvPr/>
        </p:nvGrpSpPr>
        <p:grpSpPr>
          <a:xfrm>
            <a:off x="7138499" y="3155266"/>
            <a:ext cx="624897" cy="624897"/>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16" name="TextBox 16"/>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36D1D6"/>
                  </a:solidFill>
                  <a:latin typeface="Aileron Regular Bold"/>
                </a:rPr>
                <a:t>2</a:t>
              </a:r>
            </a:p>
          </p:txBody>
        </p:sp>
      </p:grpSp>
      <p:grpSp>
        <p:nvGrpSpPr>
          <p:cNvPr id="17" name="Group 17"/>
          <p:cNvGrpSpPr/>
          <p:nvPr/>
        </p:nvGrpSpPr>
        <p:grpSpPr>
          <a:xfrm>
            <a:off x="6488922" y="3582367"/>
            <a:ext cx="10770378" cy="3122267"/>
            <a:chOff x="0" y="-194550"/>
            <a:chExt cx="2836643" cy="822325"/>
          </a:xfrm>
        </p:grpSpPr>
        <p:sp>
          <p:nvSpPr>
            <p:cNvPr id="18" name="Freeform 18"/>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37C9EF"/>
            </a:solidFill>
          </p:spPr>
        </p:sp>
        <p:sp>
          <p:nvSpPr>
            <p:cNvPr id="19" name="TextBox 19"/>
            <p:cNvSpPr txBox="1"/>
            <p:nvPr/>
          </p:nvSpPr>
          <p:spPr>
            <a:xfrm>
              <a:off x="699280" y="-194550"/>
              <a:ext cx="1350904" cy="822325"/>
            </a:xfrm>
            <a:prstGeom prst="rect">
              <a:avLst/>
            </a:prstGeom>
          </p:spPr>
          <p:txBody>
            <a:bodyPr lIns="254000" tIns="254000" rIns="254000" bIns="254000" rtlCol="0" anchor="ctr"/>
            <a:lstStyle/>
            <a:p>
              <a:pPr algn="ctr">
                <a:lnSpc>
                  <a:spcPts val="3120"/>
                </a:lnSpc>
              </a:pPr>
              <a:r>
                <a:rPr lang="en-US" sz="2600" dirty="0">
                  <a:solidFill>
                    <a:srgbClr val="FFFFFF"/>
                  </a:solidFill>
                  <a:latin typeface="Aileron Regular Bold"/>
                </a:rPr>
                <a:t>                    DATA ANALYSIS</a:t>
              </a:r>
            </a:p>
          </p:txBody>
        </p:sp>
      </p:grpSp>
      <p:grpSp>
        <p:nvGrpSpPr>
          <p:cNvPr id="20" name="Group 20"/>
          <p:cNvGrpSpPr/>
          <p:nvPr/>
        </p:nvGrpSpPr>
        <p:grpSpPr>
          <a:xfrm>
            <a:off x="7138499" y="4833091"/>
            <a:ext cx="624897" cy="624897"/>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22" name="TextBox 22"/>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37C9EF"/>
                  </a:solidFill>
                  <a:latin typeface="Aileron Regular Bold"/>
                </a:rPr>
                <a:t>3</a:t>
              </a:r>
            </a:p>
          </p:txBody>
        </p:sp>
      </p:grpSp>
      <p:grpSp>
        <p:nvGrpSpPr>
          <p:cNvPr id="23" name="Group 23"/>
          <p:cNvGrpSpPr/>
          <p:nvPr/>
        </p:nvGrpSpPr>
        <p:grpSpPr>
          <a:xfrm>
            <a:off x="6488922" y="5074733"/>
            <a:ext cx="10770378" cy="3122267"/>
            <a:chOff x="0" y="-242250"/>
            <a:chExt cx="2836643" cy="822325"/>
          </a:xfrm>
        </p:grpSpPr>
        <p:sp>
          <p:nvSpPr>
            <p:cNvPr id="24" name="Freeform 24"/>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2C92D5"/>
            </a:solidFill>
          </p:spPr>
        </p:sp>
        <p:sp>
          <p:nvSpPr>
            <p:cNvPr id="25" name="TextBox 25"/>
            <p:cNvSpPr txBox="1"/>
            <p:nvPr/>
          </p:nvSpPr>
          <p:spPr>
            <a:xfrm>
              <a:off x="1105680" y="-242250"/>
              <a:ext cx="812800" cy="822325"/>
            </a:xfrm>
            <a:prstGeom prst="rect">
              <a:avLst/>
            </a:prstGeom>
          </p:spPr>
          <p:txBody>
            <a:bodyPr lIns="254000" tIns="254000" rIns="254000" bIns="254000" rtlCol="0" anchor="ctr"/>
            <a:lstStyle/>
            <a:p>
              <a:pPr algn="ctr">
                <a:lnSpc>
                  <a:spcPts val="3120"/>
                </a:lnSpc>
              </a:pPr>
              <a:r>
                <a:rPr lang="en-US" sz="2600" dirty="0">
                  <a:solidFill>
                    <a:srgbClr val="FFFFFF"/>
                  </a:solidFill>
                  <a:latin typeface="Aileron Regular Bold"/>
                </a:rPr>
                <a:t>                    INSIGHTS</a:t>
              </a:r>
            </a:p>
          </p:txBody>
        </p:sp>
      </p:grpSp>
      <p:grpSp>
        <p:nvGrpSpPr>
          <p:cNvPr id="26" name="Group 26"/>
          <p:cNvGrpSpPr/>
          <p:nvPr/>
        </p:nvGrpSpPr>
        <p:grpSpPr>
          <a:xfrm>
            <a:off x="7138499" y="6508876"/>
            <a:ext cx="624897" cy="624897"/>
            <a:chOff x="0" y="0"/>
            <a:chExt cx="812800" cy="812800"/>
          </a:xfrm>
        </p:grpSpPr>
        <p:sp>
          <p:nvSpPr>
            <p:cNvPr id="27" name="Freeform 2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28" name="TextBox 28"/>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2C92D5"/>
                  </a:solidFill>
                  <a:latin typeface="Aileron Regular Bold"/>
                </a:rPr>
                <a:t>4</a:t>
              </a:r>
            </a:p>
          </p:txBody>
        </p:sp>
      </p:grpSp>
      <p:grpSp>
        <p:nvGrpSpPr>
          <p:cNvPr id="29" name="Group 29"/>
          <p:cNvGrpSpPr/>
          <p:nvPr/>
        </p:nvGrpSpPr>
        <p:grpSpPr>
          <a:xfrm>
            <a:off x="6488922" y="6911699"/>
            <a:ext cx="10770378" cy="3122267"/>
            <a:chOff x="0" y="-199191"/>
            <a:chExt cx="2836643" cy="822325"/>
          </a:xfrm>
        </p:grpSpPr>
        <p:sp>
          <p:nvSpPr>
            <p:cNvPr id="30" name="Freeform 30"/>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13538A"/>
            </a:solidFill>
          </p:spPr>
        </p:sp>
        <p:sp>
          <p:nvSpPr>
            <p:cNvPr id="31" name="TextBox 31"/>
            <p:cNvSpPr txBox="1"/>
            <p:nvPr/>
          </p:nvSpPr>
          <p:spPr>
            <a:xfrm>
              <a:off x="558796" y="-199191"/>
              <a:ext cx="1605531" cy="822325"/>
            </a:xfrm>
            <a:prstGeom prst="rect">
              <a:avLst/>
            </a:prstGeom>
          </p:spPr>
          <p:txBody>
            <a:bodyPr lIns="254000" tIns="254000" rIns="254000" bIns="254000" rtlCol="0" anchor="ctr"/>
            <a:lstStyle/>
            <a:p>
              <a:pPr algn="ctr">
                <a:lnSpc>
                  <a:spcPts val="3120"/>
                </a:lnSpc>
              </a:pPr>
              <a:r>
                <a:rPr lang="en-US" sz="2600" dirty="0">
                  <a:solidFill>
                    <a:srgbClr val="FFFFFF"/>
                  </a:solidFill>
                  <a:latin typeface="Aileron Regular Bold"/>
                </a:rPr>
                <a:t>                    CHALLENGES FACED</a:t>
              </a:r>
            </a:p>
          </p:txBody>
        </p:sp>
      </p:grpSp>
      <p:grpSp>
        <p:nvGrpSpPr>
          <p:cNvPr id="32" name="Group 32"/>
          <p:cNvGrpSpPr/>
          <p:nvPr/>
        </p:nvGrpSpPr>
        <p:grpSpPr>
          <a:xfrm>
            <a:off x="7138499" y="8182353"/>
            <a:ext cx="624897" cy="624897"/>
            <a:chOff x="0" y="0"/>
            <a:chExt cx="812800" cy="812800"/>
          </a:xfrm>
        </p:grpSpPr>
        <p:sp>
          <p:nvSpPr>
            <p:cNvPr id="33" name="Freeform 3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4" name="TextBox 34"/>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13538A"/>
                  </a:solidFill>
                  <a:latin typeface="Aileron Regular Bold"/>
                </a:rPr>
                <a:t>5</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0456" y="1028700"/>
            <a:ext cx="15502884" cy="8229600"/>
          </a:xfrm>
          <a:prstGeom prst="rect">
            <a:avLst/>
          </a:prstGeom>
          <a:solidFill>
            <a:srgbClr val="191919">
              <a:alpha val="2745"/>
            </a:srgbClr>
          </a:solidFill>
        </p:spPr>
      </p:sp>
      <p:grpSp>
        <p:nvGrpSpPr>
          <p:cNvPr id="3" name="Group 3"/>
          <p:cNvGrpSpPr/>
          <p:nvPr/>
        </p:nvGrpSpPr>
        <p:grpSpPr>
          <a:xfrm>
            <a:off x="2682600" y="2858657"/>
            <a:ext cx="13051450" cy="5567949"/>
            <a:chOff x="0" y="0"/>
            <a:chExt cx="17401933" cy="7423932"/>
          </a:xfrm>
        </p:grpSpPr>
        <p:sp>
          <p:nvSpPr>
            <p:cNvPr id="4" name="TextBox 4"/>
            <p:cNvSpPr txBox="1"/>
            <p:nvPr/>
          </p:nvSpPr>
          <p:spPr>
            <a:xfrm>
              <a:off x="0" y="-19050"/>
              <a:ext cx="17401933" cy="1307338"/>
            </a:xfrm>
            <a:prstGeom prst="rect">
              <a:avLst/>
            </a:prstGeom>
          </p:spPr>
          <p:txBody>
            <a:bodyPr lIns="0" tIns="0" rIns="0" bIns="0" rtlCol="0" anchor="t">
              <a:spAutoFit/>
            </a:bodyPr>
            <a:lstStyle/>
            <a:p>
              <a:pPr>
                <a:lnSpc>
                  <a:spcPts val="7872"/>
                </a:lnSpc>
              </a:pPr>
              <a:r>
                <a:rPr lang="en-US" sz="6400" dirty="0">
                  <a:solidFill>
                    <a:srgbClr val="3EDAD8"/>
                  </a:solidFill>
                  <a:latin typeface="Aileron Heavy"/>
                </a:rPr>
                <a:t>Problem Statement</a:t>
              </a:r>
            </a:p>
          </p:txBody>
        </p:sp>
        <p:sp>
          <p:nvSpPr>
            <p:cNvPr id="5" name="TextBox 5"/>
            <p:cNvSpPr txBox="1"/>
            <p:nvPr/>
          </p:nvSpPr>
          <p:spPr>
            <a:xfrm>
              <a:off x="0" y="1889271"/>
              <a:ext cx="15253546" cy="5534660"/>
            </a:xfrm>
            <a:prstGeom prst="rect">
              <a:avLst/>
            </a:prstGeom>
          </p:spPr>
          <p:txBody>
            <a:bodyPr lIns="0" tIns="0" rIns="0" bIns="0" rtlCol="0" anchor="t">
              <a:spAutoFit/>
            </a:bodyPr>
            <a:lstStyle/>
            <a:p>
              <a:pPr>
                <a:lnSpc>
                  <a:spcPts val="4199"/>
                </a:lnSpc>
              </a:pPr>
              <a:r>
                <a:rPr lang="en-US" sz="2799" spc="55" dirty="0">
                  <a:solidFill>
                    <a:srgbClr val="191919"/>
                  </a:solidFill>
                  <a:latin typeface="Aileron Regular"/>
                </a:rPr>
                <a:t>Covid-19 second wave was much more devastating for India than the first wave, with shortages of hospital beds, vaccines, oxygen cylinders, and other medical supplies. Analyzing the Covid19 data will help better prepare to deal with future threats.</a:t>
              </a:r>
            </a:p>
            <a:p>
              <a:pPr>
                <a:lnSpc>
                  <a:spcPts val="4199"/>
                </a:lnSpc>
              </a:pPr>
              <a:endParaRPr lang="en-US" sz="2799" spc="55" dirty="0">
                <a:solidFill>
                  <a:srgbClr val="191919"/>
                </a:solidFill>
                <a:latin typeface="Aileron Regular"/>
              </a:endParaRPr>
            </a:p>
            <a:p>
              <a:pPr>
                <a:lnSpc>
                  <a:spcPts val="4199"/>
                </a:lnSpc>
              </a:pPr>
              <a:endParaRPr lang="en-US" sz="2799" spc="55" dirty="0">
                <a:solidFill>
                  <a:srgbClr val="191919"/>
                </a:solidFill>
                <a:latin typeface="Aileron Regular"/>
              </a:endParaRPr>
            </a:p>
            <a:p>
              <a:pPr>
                <a:lnSpc>
                  <a:spcPts val="4199"/>
                </a:lnSpc>
              </a:pPr>
              <a:endParaRPr lang="en-US" sz="2799" spc="55" dirty="0">
                <a:solidFill>
                  <a:srgbClr val="191919"/>
                </a:solidFill>
                <a:latin typeface="Aileron Regular"/>
              </a:endParaRPr>
            </a:p>
            <a:p>
              <a:pPr>
                <a:lnSpc>
                  <a:spcPts val="4200"/>
                </a:lnSpc>
              </a:pPr>
              <a:endParaRPr lang="en-US" sz="2799" spc="55" dirty="0">
                <a:solidFill>
                  <a:srgbClr val="191919"/>
                </a:solidFill>
                <a:latin typeface="Aileron Regular"/>
              </a:endParaRPr>
            </a:p>
          </p:txBody>
        </p:sp>
      </p:grpSp>
      <p:sp>
        <p:nvSpPr>
          <p:cNvPr id="6" name="AutoShape 6"/>
          <p:cNvSpPr/>
          <p:nvPr/>
        </p:nvSpPr>
        <p:spPr>
          <a:xfrm>
            <a:off x="0" y="5111094"/>
            <a:ext cx="2123868" cy="64812"/>
          </a:xfrm>
          <a:prstGeom prst="rect">
            <a:avLst/>
          </a:prstGeom>
          <a:solidFill>
            <a:srgbClr val="191919"/>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91327229"/>
              </p:ext>
            </p:extLst>
          </p:nvPr>
        </p:nvGraphicFramePr>
        <p:xfrm>
          <a:off x="1028700" y="2229498"/>
          <a:ext cx="16192500" cy="5828005"/>
        </p:xfrm>
        <a:graphic>
          <a:graphicData uri="http://schemas.openxmlformats.org/drawingml/2006/table">
            <a:tbl>
              <a:tblPr/>
              <a:tblGrid>
                <a:gridCol w="4048125">
                  <a:extLst>
                    <a:ext uri="{9D8B030D-6E8A-4147-A177-3AD203B41FA5}">
                      <a16:colId xmlns:a16="http://schemas.microsoft.com/office/drawing/2014/main" val="20000"/>
                    </a:ext>
                  </a:extLst>
                </a:gridCol>
                <a:gridCol w="4048125">
                  <a:extLst>
                    <a:ext uri="{9D8B030D-6E8A-4147-A177-3AD203B41FA5}">
                      <a16:colId xmlns:a16="http://schemas.microsoft.com/office/drawing/2014/main" val="20001"/>
                    </a:ext>
                  </a:extLst>
                </a:gridCol>
                <a:gridCol w="4048125">
                  <a:extLst>
                    <a:ext uri="{9D8B030D-6E8A-4147-A177-3AD203B41FA5}">
                      <a16:colId xmlns:a16="http://schemas.microsoft.com/office/drawing/2014/main" val="20002"/>
                    </a:ext>
                  </a:extLst>
                </a:gridCol>
                <a:gridCol w="4048125">
                  <a:extLst>
                    <a:ext uri="{9D8B030D-6E8A-4147-A177-3AD203B41FA5}">
                      <a16:colId xmlns:a16="http://schemas.microsoft.com/office/drawing/2014/main" val="20003"/>
                    </a:ext>
                  </a:extLst>
                </a:gridCol>
              </a:tblGrid>
              <a:tr h="1732255">
                <a:tc>
                  <a:txBody>
                    <a:bodyPr/>
                    <a:lstStyle/>
                    <a:p>
                      <a:pPr algn="ctr">
                        <a:lnSpc>
                          <a:spcPts val="3380"/>
                        </a:lnSpc>
                        <a:defRPr/>
                      </a:pPr>
                      <a:r>
                        <a:rPr lang="en-US" sz="2600">
                          <a:solidFill>
                            <a:srgbClr val="FFFFFF"/>
                          </a:solidFill>
                          <a:latin typeface="Aileron Regular"/>
                        </a:rPr>
                        <a:t>DATA PARSING</a:t>
                      </a:r>
                      <a:endParaRPr lang="en-US" sz="1100"/>
                    </a:p>
                  </a:txBody>
                  <a:tcPr marL="190500" marR="190500" marT="190500" marB="190500" anchor="ctr">
                    <a:lnL w="0" cap="flat" cmpd="sng" algn="ctr">
                      <a:solidFill>
                        <a:srgbClr val="000000"/>
                      </a:solidFill>
                      <a:prstDash val="solid"/>
                      <a:round/>
                      <a:headEnd type="none" w="med" len="med"/>
                      <a:tailEnd type="none" w="med" len="med"/>
                    </a:lnL>
                    <a:lnR w="66675" cap="flat" cmpd="sng" algn="ctr">
                      <a:solidFill>
                        <a:srgbClr val="FFFFFF"/>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78DDE4"/>
                    </a:solidFill>
                  </a:tcPr>
                </a:tc>
                <a:tc>
                  <a:txBody>
                    <a:bodyPr/>
                    <a:lstStyle/>
                    <a:p>
                      <a:pPr algn="ctr">
                        <a:lnSpc>
                          <a:spcPts val="3380"/>
                        </a:lnSpc>
                        <a:defRPr/>
                      </a:pPr>
                      <a:r>
                        <a:rPr lang="en-US" sz="2600">
                          <a:solidFill>
                            <a:srgbClr val="FFFFFF"/>
                          </a:solidFill>
                          <a:latin typeface="Aileron Regular Bold"/>
                        </a:rPr>
                        <a:t>DATA CLEANING</a:t>
                      </a:r>
                      <a:endParaRPr lang="en-US" sz="1100"/>
                    </a:p>
                  </a:txBody>
                  <a:tcPr marL="190500" marR="190500" marT="190500" marB="190500" anchor="ctr">
                    <a:lnL w="66675" cap="flat" cmpd="sng" algn="ctr">
                      <a:solidFill>
                        <a:srgbClr val="FFFFFF"/>
                      </a:solidFill>
                      <a:prstDash val="solid"/>
                      <a:round/>
                      <a:headEnd type="none" w="med" len="med"/>
                      <a:tailEnd type="none" w="med" len="med"/>
                    </a:lnL>
                    <a:lnR w="66675" cap="flat" cmpd="sng" algn="ctr">
                      <a:solidFill>
                        <a:srgbClr val="FFFFFF"/>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36D1D6"/>
                    </a:solidFill>
                  </a:tcPr>
                </a:tc>
                <a:tc>
                  <a:txBody>
                    <a:bodyPr/>
                    <a:lstStyle/>
                    <a:p>
                      <a:pPr algn="ctr">
                        <a:lnSpc>
                          <a:spcPts val="3380"/>
                        </a:lnSpc>
                        <a:defRPr/>
                      </a:pPr>
                      <a:r>
                        <a:rPr lang="en-US" sz="2600">
                          <a:solidFill>
                            <a:srgbClr val="FFFFFF"/>
                          </a:solidFill>
                          <a:latin typeface="Aileron Regular"/>
                        </a:rPr>
                        <a:t>DATA ANALYSIS</a:t>
                      </a:r>
                      <a:endParaRPr lang="en-US" sz="1100"/>
                    </a:p>
                  </a:txBody>
                  <a:tcPr marL="190500" marR="190500" marT="190500" marB="190500" anchor="ctr">
                    <a:lnL w="66675" cap="flat" cmpd="sng" algn="ctr">
                      <a:solidFill>
                        <a:srgbClr val="FFFFFF"/>
                      </a:solidFill>
                      <a:prstDash val="solid"/>
                      <a:round/>
                      <a:headEnd type="none" w="med" len="med"/>
                      <a:tailEnd type="none" w="med" len="med"/>
                    </a:lnL>
                    <a:lnR w="66675" cap="flat" cmpd="sng" algn="ctr">
                      <a:solidFill>
                        <a:srgbClr val="FFFFFF"/>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37C9EF"/>
                    </a:solidFill>
                  </a:tcPr>
                </a:tc>
                <a:tc>
                  <a:txBody>
                    <a:bodyPr/>
                    <a:lstStyle/>
                    <a:p>
                      <a:pPr algn="ctr">
                        <a:lnSpc>
                          <a:spcPts val="3380"/>
                        </a:lnSpc>
                        <a:defRPr/>
                      </a:pPr>
                      <a:r>
                        <a:rPr lang="en-US" sz="2600" dirty="0">
                          <a:solidFill>
                            <a:srgbClr val="FFFFFF"/>
                          </a:solidFill>
                          <a:latin typeface="Aileron Regular"/>
                        </a:rPr>
                        <a:t>DATA VISUALIZATION</a:t>
                      </a:r>
                      <a:endParaRPr lang="en-US" sz="1100" dirty="0"/>
                    </a:p>
                  </a:txBody>
                  <a:tcPr marL="190500" marR="190500" marT="190500" marB="190500" anchor="ctr">
                    <a:lnL w="66675" cap="flat" cmpd="sng" algn="ctr">
                      <a:solidFill>
                        <a:srgbClr val="FFFFFF"/>
                      </a:solidFill>
                      <a:prstDash val="solid"/>
                      <a:round/>
                      <a:headEnd type="none" w="med" len="med"/>
                      <a:tailEnd type="none" w="med" len="med"/>
                    </a:lnL>
                    <a:lnR w="66675" cap="flat" cmpd="sng" algn="ctr">
                      <a:solidFill>
                        <a:srgbClr val="FFFFFF"/>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2C92D5"/>
                    </a:solidFill>
                  </a:tcPr>
                </a:tc>
                <a:extLst>
                  <a:ext uri="{0D108BD9-81ED-4DB2-BD59-A6C34878D82A}">
                    <a16:rowId xmlns:a16="http://schemas.microsoft.com/office/drawing/2014/main" val="10000"/>
                  </a:ext>
                </a:extLst>
              </a:tr>
              <a:tr h="4095750">
                <a:tc>
                  <a:txBody>
                    <a:bodyPr/>
                    <a:lstStyle/>
                    <a:p>
                      <a:pPr algn="ctr">
                        <a:lnSpc>
                          <a:spcPts val="3079"/>
                        </a:lnSpc>
                        <a:defRPr/>
                      </a:pPr>
                      <a:r>
                        <a:rPr lang="en-US" sz="2199" spc="32" dirty="0">
                          <a:solidFill>
                            <a:srgbClr val="000000"/>
                          </a:solidFill>
                          <a:latin typeface="Aileron Regular"/>
                        </a:rPr>
                        <a:t> Retrieving data from the JSON files using the </a:t>
                      </a:r>
                      <a:endParaRPr lang="en-US" sz="1100" dirty="0"/>
                    </a:p>
                    <a:p>
                      <a:pPr algn="ctr">
                        <a:lnSpc>
                          <a:spcPts val="3079"/>
                        </a:lnSpc>
                      </a:pPr>
                      <a:r>
                        <a:rPr lang="en-US" sz="2199" spc="32" dirty="0">
                          <a:solidFill>
                            <a:srgbClr val="000000"/>
                          </a:solidFill>
                          <a:latin typeface="Aileron Regular"/>
                        </a:rPr>
                        <a:t>request module.</a:t>
                      </a:r>
                    </a:p>
                  </a:txBody>
                  <a:tcPr marL="190500" marR="190500" marT="190500" marB="190500" anchor="ctr">
                    <a:lnL w="0" cap="flat" cmpd="sng" algn="ctr">
                      <a:solidFill>
                        <a:srgbClr val="000000"/>
                      </a:solidFill>
                      <a:prstDash val="solid"/>
                      <a:round/>
                      <a:headEnd type="none" w="med" len="med"/>
                      <a:tailEnd type="none" w="med" len="med"/>
                    </a:lnL>
                    <a:lnR w="66675" cap="flat" cmpd="sng" algn="ctr">
                      <a:solidFill>
                        <a:srgbClr val="FFFFFF"/>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EDF0F2"/>
                    </a:solidFill>
                  </a:tcPr>
                </a:tc>
                <a:tc>
                  <a:txBody>
                    <a:bodyPr/>
                    <a:lstStyle/>
                    <a:p>
                      <a:pPr algn="ctr">
                        <a:lnSpc>
                          <a:spcPts val="3079"/>
                        </a:lnSpc>
                        <a:defRPr/>
                      </a:pPr>
                      <a:r>
                        <a:rPr lang="en-US" sz="2199" spc="32" dirty="0">
                          <a:solidFill>
                            <a:srgbClr val="000000"/>
                          </a:solidFill>
                          <a:latin typeface="Aileron Regular"/>
                        </a:rPr>
                        <a:t>Cleaning and manipulating the data using pandas.</a:t>
                      </a:r>
                      <a:endParaRPr lang="en-US" sz="1100" dirty="0"/>
                    </a:p>
                  </a:txBody>
                  <a:tcPr marL="190500" marR="190500" marT="190500" marB="190500" anchor="ctr">
                    <a:lnL w="66675" cap="flat" cmpd="sng" algn="ctr">
                      <a:solidFill>
                        <a:srgbClr val="FFFFFF"/>
                      </a:solidFill>
                      <a:prstDash val="solid"/>
                      <a:round/>
                      <a:headEnd type="none" w="med" len="med"/>
                      <a:tailEnd type="none" w="med" len="med"/>
                    </a:lnL>
                    <a:lnR w="66675" cap="flat" cmpd="sng" algn="ctr">
                      <a:solidFill>
                        <a:srgbClr val="FFFFFF"/>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EDF0F2"/>
                    </a:solidFill>
                  </a:tcPr>
                </a:tc>
                <a:tc>
                  <a:txBody>
                    <a:bodyPr/>
                    <a:lstStyle/>
                    <a:p>
                      <a:pPr algn="ctr">
                        <a:lnSpc>
                          <a:spcPts val="3079"/>
                        </a:lnSpc>
                        <a:defRPr/>
                      </a:pPr>
                      <a:r>
                        <a:rPr lang="en-US" sz="2199" spc="32" dirty="0">
                          <a:solidFill>
                            <a:srgbClr val="000000"/>
                          </a:solidFill>
                          <a:latin typeface="Aileron Regular"/>
                        </a:rPr>
                        <a:t>Analyzing the data using SQL.</a:t>
                      </a:r>
                      <a:endParaRPr lang="en-US" sz="1100" dirty="0"/>
                    </a:p>
                  </a:txBody>
                  <a:tcPr marL="190500" marR="190500" marT="190500" marB="190500" anchor="ctr">
                    <a:lnL w="66675" cap="flat" cmpd="sng" algn="ctr">
                      <a:solidFill>
                        <a:srgbClr val="FFFFFF"/>
                      </a:solidFill>
                      <a:prstDash val="solid"/>
                      <a:round/>
                      <a:headEnd type="none" w="med" len="med"/>
                      <a:tailEnd type="none" w="med" len="med"/>
                    </a:lnL>
                    <a:lnR w="66675" cap="flat" cmpd="sng" algn="ctr">
                      <a:solidFill>
                        <a:srgbClr val="FFFFFF"/>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EDF0F2"/>
                    </a:solidFill>
                  </a:tcPr>
                </a:tc>
                <a:tc>
                  <a:txBody>
                    <a:bodyPr/>
                    <a:lstStyle/>
                    <a:p>
                      <a:pPr algn="ctr">
                        <a:lnSpc>
                          <a:spcPts val="3079"/>
                        </a:lnSpc>
                        <a:defRPr/>
                      </a:pPr>
                      <a:r>
                        <a:rPr lang="en-US" sz="2199" spc="32" dirty="0">
                          <a:solidFill>
                            <a:srgbClr val="000000"/>
                          </a:solidFill>
                          <a:latin typeface="Aileron Regular"/>
                        </a:rPr>
                        <a:t> Visualizing the data using Excel.</a:t>
                      </a:r>
                      <a:endParaRPr lang="en-US" sz="1100" dirty="0"/>
                    </a:p>
                  </a:txBody>
                  <a:tcPr marL="190500" marR="190500" marT="190500" marB="190500" anchor="ctr">
                    <a:lnL w="66675" cap="flat" cmpd="sng" algn="ctr">
                      <a:solidFill>
                        <a:srgbClr val="FFFFFF"/>
                      </a:solidFill>
                      <a:prstDash val="solid"/>
                      <a:round/>
                      <a:headEnd type="none" w="med" len="med"/>
                      <a:tailEnd type="none" w="med" len="med"/>
                    </a:lnL>
                    <a:lnR w="66675" cap="flat" cmpd="sng" algn="ctr">
                      <a:solidFill>
                        <a:srgbClr val="FFFFFF"/>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EDF0F2"/>
                    </a:solidFill>
                  </a:tcPr>
                </a:tc>
                <a:extLst>
                  <a:ext uri="{0D108BD9-81ED-4DB2-BD59-A6C34878D82A}">
                    <a16:rowId xmlns:a16="http://schemas.microsoft.com/office/drawing/2014/main" val="10001"/>
                  </a:ext>
                </a:extLst>
              </a:tr>
            </a:tbl>
          </a:graphicData>
        </a:graphic>
      </p:graphicFrame>
      <p:grpSp>
        <p:nvGrpSpPr>
          <p:cNvPr id="3" name="Group 3"/>
          <p:cNvGrpSpPr/>
          <p:nvPr/>
        </p:nvGrpSpPr>
        <p:grpSpPr>
          <a:xfrm rot="-10800000">
            <a:off x="2809674" y="3951463"/>
            <a:ext cx="782604" cy="372887"/>
            <a:chOff x="0" y="0"/>
            <a:chExt cx="609111" cy="290223"/>
          </a:xfrm>
        </p:grpSpPr>
        <p:sp>
          <p:nvSpPr>
            <p:cNvPr id="4" name="Freeform 4"/>
            <p:cNvSpPr/>
            <p:nvPr/>
          </p:nvSpPr>
          <p:spPr>
            <a:xfrm>
              <a:off x="0" y="0"/>
              <a:ext cx="609110" cy="290223"/>
            </a:xfrm>
            <a:custGeom>
              <a:avLst/>
              <a:gdLst/>
              <a:ahLst/>
              <a:cxnLst/>
              <a:rect l="l" t="t" r="r" b="b"/>
              <a:pathLst>
                <a:path w="609110" h="290223">
                  <a:moveTo>
                    <a:pt x="304555" y="0"/>
                  </a:moveTo>
                  <a:lnTo>
                    <a:pt x="609110" y="290223"/>
                  </a:lnTo>
                  <a:lnTo>
                    <a:pt x="0" y="290223"/>
                  </a:lnTo>
                  <a:lnTo>
                    <a:pt x="304555" y="0"/>
                  </a:lnTo>
                  <a:close/>
                </a:path>
              </a:pathLst>
            </a:custGeom>
            <a:solidFill>
              <a:srgbClr val="78DDE4"/>
            </a:solidFill>
          </p:spPr>
        </p:sp>
        <p:sp>
          <p:nvSpPr>
            <p:cNvPr id="5" name="TextBox 5"/>
            <p:cNvSpPr txBox="1"/>
            <p:nvPr/>
          </p:nvSpPr>
          <p:spPr>
            <a:xfrm>
              <a:off x="127000" y="292100"/>
              <a:ext cx="558800" cy="368300"/>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rot="-10800000">
            <a:off x="6661510" y="3941938"/>
            <a:ext cx="782604" cy="372887"/>
            <a:chOff x="0" y="0"/>
            <a:chExt cx="609111" cy="290223"/>
          </a:xfrm>
        </p:grpSpPr>
        <p:sp>
          <p:nvSpPr>
            <p:cNvPr id="7" name="Freeform 7"/>
            <p:cNvSpPr/>
            <p:nvPr/>
          </p:nvSpPr>
          <p:spPr>
            <a:xfrm>
              <a:off x="0" y="0"/>
              <a:ext cx="609110" cy="290223"/>
            </a:xfrm>
            <a:custGeom>
              <a:avLst/>
              <a:gdLst/>
              <a:ahLst/>
              <a:cxnLst/>
              <a:rect l="l" t="t" r="r" b="b"/>
              <a:pathLst>
                <a:path w="609110" h="290223">
                  <a:moveTo>
                    <a:pt x="304555" y="0"/>
                  </a:moveTo>
                  <a:lnTo>
                    <a:pt x="609110" y="290223"/>
                  </a:lnTo>
                  <a:lnTo>
                    <a:pt x="0" y="290223"/>
                  </a:lnTo>
                  <a:lnTo>
                    <a:pt x="304555" y="0"/>
                  </a:lnTo>
                  <a:close/>
                </a:path>
              </a:pathLst>
            </a:custGeom>
            <a:solidFill>
              <a:srgbClr val="36D1D6"/>
            </a:solidFill>
          </p:spPr>
        </p:sp>
        <p:sp>
          <p:nvSpPr>
            <p:cNvPr id="8" name="TextBox 8"/>
            <p:cNvSpPr txBox="1"/>
            <p:nvPr/>
          </p:nvSpPr>
          <p:spPr>
            <a:xfrm>
              <a:off x="127000" y="292100"/>
              <a:ext cx="558800" cy="368300"/>
            </a:xfrm>
            <a:prstGeom prst="rect">
              <a:avLst/>
            </a:prstGeom>
          </p:spPr>
          <p:txBody>
            <a:bodyPr lIns="50800" tIns="50800" rIns="50800" bIns="50800" rtlCol="0" anchor="ctr"/>
            <a:lstStyle/>
            <a:p>
              <a:pPr algn="ctr">
                <a:lnSpc>
                  <a:spcPts val="2100"/>
                </a:lnSpc>
              </a:pPr>
              <a:endParaRPr/>
            </a:p>
          </p:txBody>
        </p:sp>
      </p:grpSp>
      <p:grpSp>
        <p:nvGrpSpPr>
          <p:cNvPr id="9" name="Group 9"/>
          <p:cNvGrpSpPr/>
          <p:nvPr/>
        </p:nvGrpSpPr>
        <p:grpSpPr>
          <a:xfrm rot="-10800000">
            <a:off x="10661153" y="3941938"/>
            <a:ext cx="782604" cy="372887"/>
            <a:chOff x="0" y="0"/>
            <a:chExt cx="609111" cy="290223"/>
          </a:xfrm>
        </p:grpSpPr>
        <p:sp>
          <p:nvSpPr>
            <p:cNvPr id="10" name="Freeform 10"/>
            <p:cNvSpPr/>
            <p:nvPr/>
          </p:nvSpPr>
          <p:spPr>
            <a:xfrm>
              <a:off x="0" y="0"/>
              <a:ext cx="609110" cy="290223"/>
            </a:xfrm>
            <a:custGeom>
              <a:avLst/>
              <a:gdLst/>
              <a:ahLst/>
              <a:cxnLst/>
              <a:rect l="l" t="t" r="r" b="b"/>
              <a:pathLst>
                <a:path w="609110" h="290223">
                  <a:moveTo>
                    <a:pt x="304555" y="0"/>
                  </a:moveTo>
                  <a:lnTo>
                    <a:pt x="609110" y="290223"/>
                  </a:lnTo>
                  <a:lnTo>
                    <a:pt x="0" y="290223"/>
                  </a:lnTo>
                  <a:lnTo>
                    <a:pt x="304555" y="0"/>
                  </a:lnTo>
                  <a:close/>
                </a:path>
              </a:pathLst>
            </a:custGeom>
            <a:solidFill>
              <a:srgbClr val="37C9EF"/>
            </a:solidFill>
          </p:spPr>
        </p:sp>
        <p:sp>
          <p:nvSpPr>
            <p:cNvPr id="11" name="TextBox 11"/>
            <p:cNvSpPr txBox="1"/>
            <p:nvPr/>
          </p:nvSpPr>
          <p:spPr>
            <a:xfrm>
              <a:off x="127000" y="292100"/>
              <a:ext cx="558800" cy="368300"/>
            </a:xfrm>
            <a:prstGeom prst="rect">
              <a:avLst/>
            </a:prstGeom>
          </p:spPr>
          <p:txBody>
            <a:bodyPr lIns="50800" tIns="50800" rIns="50800" bIns="50800" rtlCol="0" anchor="ctr"/>
            <a:lstStyle/>
            <a:p>
              <a:pPr algn="ctr">
                <a:lnSpc>
                  <a:spcPts val="2100"/>
                </a:lnSpc>
              </a:pPr>
              <a:endParaRPr/>
            </a:p>
          </p:txBody>
        </p:sp>
      </p:grpSp>
      <p:grpSp>
        <p:nvGrpSpPr>
          <p:cNvPr id="12" name="Group 12"/>
          <p:cNvGrpSpPr/>
          <p:nvPr/>
        </p:nvGrpSpPr>
        <p:grpSpPr>
          <a:xfrm rot="-10800000">
            <a:off x="14695722" y="3951463"/>
            <a:ext cx="782604" cy="372887"/>
            <a:chOff x="0" y="0"/>
            <a:chExt cx="609111" cy="290223"/>
          </a:xfrm>
        </p:grpSpPr>
        <p:sp>
          <p:nvSpPr>
            <p:cNvPr id="13" name="Freeform 13"/>
            <p:cNvSpPr/>
            <p:nvPr/>
          </p:nvSpPr>
          <p:spPr>
            <a:xfrm>
              <a:off x="0" y="0"/>
              <a:ext cx="609110" cy="290223"/>
            </a:xfrm>
            <a:custGeom>
              <a:avLst/>
              <a:gdLst/>
              <a:ahLst/>
              <a:cxnLst/>
              <a:rect l="l" t="t" r="r" b="b"/>
              <a:pathLst>
                <a:path w="609110" h="290223">
                  <a:moveTo>
                    <a:pt x="304555" y="0"/>
                  </a:moveTo>
                  <a:lnTo>
                    <a:pt x="609110" y="290223"/>
                  </a:lnTo>
                  <a:lnTo>
                    <a:pt x="0" y="290223"/>
                  </a:lnTo>
                  <a:lnTo>
                    <a:pt x="304555" y="0"/>
                  </a:lnTo>
                  <a:close/>
                </a:path>
              </a:pathLst>
            </a:custGeom>
            <a:solidFill>
              <a:srgbClr val="2C92D5"/>
            </a:solidFill>
          </p:spPr>
        </p:sp>
        <p:sp>
          <p:nvSpPr>
            <p:cNvPr id="14" name="TextBox 14"/>
            <p:cNvSpPr txBox="1"/>
            <p:nvPr/>
          </p:nvSpPr>
          <p:spPr>
            <a:xfrm>
              <a:off x="127000" y="292100"/>
              <a:ext cx="558800" cy="368300"/>
            </a:xfrm>
            <a:prstGeom prst="rect">
              <a:avLst/>
            </a:prstGeom>
          </p:spPr>
          <p:txBody>
            <a:bodyPr lIns="50800" tIns="50800" rIns="50800" bIns="50800" rtlCol="0" anchor="ctr"/>
            <a:lstStyle/>
            <a:p>
              <a:pPr algn="ctr">
                <a:lnSpc>
                  <a:spcPts val="2100"/>
                </a:lnSpc>
              </a:pPr>
              <a:endParaRPr/>
            </a:p>
          </p:txBody>
        </p:sp>
      </p:grpSp>
      <p:sp>
        <p:nvSpPr>
          <p:cNvPr id="15" name="TextBox 15"/>
          <p:cNvSpPr txBox="1"/>
          <p:nvPr/>
        </p:nvSpPr>
        <p:spPr>
          <a:xfrm>
            <a:off x="3200976" y="990600"/>
            <a:ext cx="11886048" cy="558230"/>
          </a:xfrm>
          <a:prstGeom prst="rect">
            <a:avLst/>
          </a:prstGeom>
        </p:spPr>
        <p:txBody>
          <a:bodyPr wrap="square" lIns="0" tIns="0" rIns="0" bIns="0" rtlCol="0" anchor="t">
            <a:spAutoFit/>
          </a:bodyPr>
          <a:lstStyle/>
          <a:p>
            <a:pPr marL="0" lvl="0" indent="0" algn="ctr">
              <a:lnSpc>
                <a:spcPts val="4680"/>
              </a:lnSpc>
            </a:pPr>
            <a:r>
              <a:rPr lang="en-US" sz="3600" dirty="0">
                <a:solidFill>
                  <a:srgbClr val="000000"/>
                </a:solidFill>
                <a:latin typeface="Aileron Regular Bold"/>
              </a:rPr>
              <a:t>PHASES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081444" y="5991520"/>
            <a:ext cx="12125112" cy="3266780"/>
          </a:xfrm>
          <a:prstGeom prst="rect">
            <a:avLst/>
          </a:prstGeom>
          <a:solidFill>
            <a:srgbClr val="191919">
              <a:alpha val="3529"/>
            </a:srgbClr>
          </a:solidFill>
        </p:spPr>
      </p:sp>
      <p:sp>
        <p:nvSpPr>
          <p:cNvPr id="3" name="AutoShape 3"/>
          <p:cNvSpPr/>
          <p:nvPr/>
        </p:nvSpPr>
        <p:spPr>
          <a:xfrm>
            <a:off x="5039992" y="2344431"/>
            <a:ext cx="10166564" cy="3266780"/>
          </a:xfrm>
          <a:prstGeom prst="rect">
            <a:avLst/>
          </a:prstGeom>
          <a:solidFill>
            <a:srgbClr val="191919">
              <a:alpha val="3529"/>
            </a:srgbClr>
          </a:solidFill>
        </p:spPr>
      </p:sp>
      <p:sp>
        <p:nvSpPr>
          <p:cNvPr id="4" name="AutoShape 4"/>
          <p:cNvSpPr/>
          <p:nvPr/>
        </p:nvSpPr>
        <p:spPr>
          <a:xfrm>
            <a:off x="3081444" y="5991520"/>
            <a:ext cx="1958548" cy="3266780"/>
          </a:xfrm>
          <a:prstGeom prst="rect">
            <a:avLst/>
          </a:prstGeom>
          <a:solidFill>
            <a:srgbClr val="13538A"/>
          </a:solidFill>
        </p:spPr>
      </p:sp>
      <p:sp>
        <p:nvSpPr>
          <p:cNvPr id="5" name="AutoShape 5"/>
          <p:cNvSpPr/>
          <p:nvPr/>
        </p:nvSpPr>
        <p:spPr>
          <a:xfrm>
            <a:off x="3081444" y="2352916"/>
            <a:ext cx="1958548" cy="3266780"/>
          </a:xfrm>
          <a:prstGeom prst="rect">
            <a:avLst/>
          </a:prstGeom>
          <a:solidFill>
            <a:srgbClr val="01A0C4"/>
          </a:solidFill>
        </p:spPr>
      </p:sp>
      <p:pic>
        <p:nvPicPr>
          <p:cNvPr id="6" name="Picture 6"/>
          <p:cNvPicPr>
            <a:picLocks noChangeAspect="1"/>
          </p:cNvPicPr>
          <p:nvPr/>
        </p:nvPicPr>
        <p:blipFill>
          <a:blip r:embed="rId2"/>
          <a:srcRect/>
          <a:stretch>
            <a:fillRect/>
          </a:stretch>
        </p:blipFill>
        <p:spPr>
          <a:xfrm>
            <a:off x="5573796" y="2552700"/>
            <a:ext cx="9098956" cy="2813626"/>
          </a:xfrm>
          <a:prstGeom prst="rect">
            <a:avLst/>
          </a:prstGeom>
        </p:spPr>
      </p:pic>
      <p:pic>
        <p:nvPicPr>
          <p:cNvPr id="7" name="Picture 7"/>
          <p:cNvPicPr>
            <a:picLocks noChangeAspect="1"/>
          </p:cNvPicPr>
          <p:nvPr/>
        </p:nvPicPr>
        <p:blipFill>
          <a:blip r:embed="rId3"/>
          <a:srcRect/>
          <a:stretch>
            <a:fillRect/>
          </a:stretch>
        </p:blipFill>
        <p:spPr>
          <a:xfrm>
            <a:off x="5573796" y="6222238"/>
            <a:ext cx="9098956" cy="2805344"/>
          </a:xfrm>
          <a:prstGeom prst="rect">
            <a:avLst/>
          </a:prstGeom>
        </p:spPr>
      </p:pic>
      <p:sp>
        <p:nvSpPr>
          <p:cNvPr id="8" name="TextBox 8"/>
          <p:cNvSpPr txBox="1"/>
          <p:nvPr/>
        </p:nvSpPr>
        <p:spPr>
          <a:xfrm>
            <a:off x="5086350" y="842370"/>
            <a:ext cx="8115300" cy="572262"/>
          </a:xfrm>
          <a:prstGeom prst="rect">
            <a:avLst/>
          </a:prstGeom>
        </p:spPr>
        <p:txBody>
          <a:bodyPr lIns="0" tIns="0" rIns="0" bIns="0" rtlCol="0" anchor="t">
            <a:spAutoFit/>
          </a:bodyPr>
          <a:lstStyle/>
          <a:p>
            <a:pPr algn="ctr">
              <a:lnSpc>
                <a:spcPts val="4464"/>
              </a:lnSpc>
            </a:pPr>
            <a:r>
              <a:rPr lang="en-US" sz="3600" b="1" spc="21" dirty="0">
                <a:solidFill>
                  <a:srgbClr val="191919"/>
                </a:solidFill>
                <a:latin typeface="Maven Pro Bold Italics"/>
              </a:rPr>
              <a:t>DATA ANALYSIS</a:t>
            </a:r>
          </a:p>
        </p:txBody>
      </p:sp>
      <p:sp>
        <p:nvSpPr>
          <p:cNvPr id="9" name="TextBox 9"/>
          <p:cNvSpPr txBox="1"/>
          <p:nvPr/>
        </p:nvSpPr>
        <p:spPr>
          <a:xfrm>
            <a:off x="3382307" y="3801609"/>
            <a:ext cx="1356822" cy="342900"/>
          </a:xfrm>
          <a:prstGeom prst="rect">
            <a:avLst/>
          </a:prstGeom>
        </p:spPr>
        <p:txBody>
          <a:bodyPr lIns="0" tIns="0" rIns="0" bIns="0" rtlCol="0" anchor="t">
            <a:spAutoFit/>
          </a:bodyPr>
          <a:lstStyle/>
          <a:p>
            <a:pPr algn="ctr">
              <a:lnSpc>
                <a:spcPts val="2640"/>
              </a:lnSpc>
            </a:pPr>
            <a:r>
              <a:rPr lang="en-US" sz="2200">
                <a:solidFill>
                  <a:srgbClr val="F6F6F6"/>
                </a:solidFill>
                <a:latin typeface="Maven Pro Bold"/>
              </a:rPr>
              <a:t>2020</a:t>
            </a:r>
          </a:p>
        </p:txBody>
      </p:sp>
      <p:sp>
        <p:nvSpPr>
          <p:cNvPr id="10" name="TextBox 10"/>
          <p:cNvSpPr txBox="1"/>
          <p:nvPr/>
        </p:nvSpPr>
        <p:spPr>
          <a:xfrm>
            <a:off x="3382307" y="7448697"/>
            <a:ext cx="1356822" cy="342900"/>
          </a:xfrm>
          <a:prstGeom prst="rect">
            <a:avLst/>
          </a:prstGeom>
        </p:spPr>
        <p:txBody>
          <a:bodyPr lIns="0" tIns="0" rIns="0" bIns="0" rtlCol="0" anchor="t">
            <a:spAutoFit/>
          </a:bodyPr>
          <a:lstStyle/>
          <a:p>
            <a:pPr algn="ctr">
              <a:lnSpc>
                <a:spcPts val="2640"/>
              </a:lnSpc>
            </a:pPr>
            <a:r>
              <a:rPr lang="en-US" sz="2200">
                <a:solidFill>
                  <a:srgbClr val="F6F6F6"/>
                </a:solidFill>
                <a:latin typeface="Maven Pro Bold"/>
              </a:rPr>
              <a:t>2021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4970069"/>
            <a:ext cx="8955777" cy="5316931"/>
          </a:xfrm>
          <a:prstGeom prst="rect">
            <a:avLst/>
          </a:prstGeom>
          <a:solidFill>
            <a:srgbClr val="191919">
              <a:alpha val="3529"/>
            </a:srgbClr>
          </a:solidFill>
        </p:spPr>
      </p:sp>
      <p:sp>
        <p:nvSpPr>
          <p:cNvPr id="3" name="AutoShape 3"/>
          <p:cNvSpPr/>
          <p:nvPr/>
        </p:nvSpPr>
        <p:spPr>
          <a:xfrm>
            <a:off x="9332223" y="4970069"/>
            <a:ext cx="8955777" cy="5316931"/>
          </a:xfrm>
          <a:prstGeom prst="rect">
            <a:avLst/>
          </a:prstGeom>
          <a:solidFill>
            <a:srgbClr val="191919">
              <a:alpha val="3529"/>
            </a:srgbClr>
          </a:solidFill>
        </p:spPr>
      </p:sp>
      <p:sp>
        <p:nvSpPr>
          <p:cNvPr id="4" name="AutoShape 4"/>
          <p:cNvSpPr/>
          <p:nvPr/>
        </p:nvSpPr>
        <p:spPr>
          <a:xfrm>
            <a:off x="1" y="2250124"/>
            <a:ext cx="18288000" cy="2343053"/>
          </a:xfrm>
          <a:prstGeom prst="rect">
            <a:avLst/>
          </a:prstGeom>
          <a:solidFill>
            <a:srgbClr val="191919">
              <a:alpha val="3529"/>
            </a:srgbClr>
          </a:solidFill>
        </p:spPr>
      </p:sp>
      <p:grpSp>
        <p:nvGrpSpPr>
          <p:cNvPr id="5" name="Group 5"/>
          <p:cNvGrpSpPr>
            <a:grpSpLocks noChangeAspect="1"/>
          </p:cNvGrpSpPr>
          <p:nvPr/>
        </p:nvGrpSpPr>
        <p:grpSpPr>
          <a:xfrm rot="-2700000">
            <a:off x="1032367" y="2666748"/>
            <a:ext cx="1454501" cy="1454501"/>
            <a:chOff x="0" y="0"/>
            <a:chExt cx="14400530" cy="14400530"/>
          </a:xfrm>
        </p:grpSpPr>
        <p:sp>
          <p:nvSpPr>
            <p:cNvPr id="6" name="Freeform 6"/>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86EAE9"/>
            </a:solidFill>
          </p:spPr>
        </p:sp>
      </p:grpSp>
      <p:grpSp>
        <p:nvGrpSpPr>
          <p:cNvPr id="7" name="Group 7"/>
          <p:cNvGrpSpPr>
            <a:grpSpLocks noChangeAspect="1"/>
          </p:cNvGrpSpPr>
          <p:nvPr/>
        </p:nvGrpSpPr>
        <p:grpSpPr>
          <a:xfrm rot="-2700000">
            <a:off x="6635392" y="2703926"/>
            <a:ext cx="1454501" cy="1454501"/>
            <a:chOff x="0" y="0"/>
            <a:chExt cx="14400530" cy="14400530"/>
          </a:xfrm>
        </p:grpSpPr>
        <p:sp>
          <p:nvSpPr>
            <p:cNvPr id="8" name="Freeform 8"/>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EDAD8"/>
            </a:solidFill>
          </p:spPr>
        </p:sp>
      </p:grpSp>
      <p:grpSp>
        <p:nvGrpSpPr>
          <p:cNvPr id="9" name="Group 9"/>
          <p:cNvGrpSpPr>
            <a:grpSpLocks noChangeAspect="1"/>
          </p:cNvGrpSpPr>
          <p:nvPr/>
        </p:nvGrpSpPr>
        <p:grpSpPr>
          <a:xfrm rot="-2700000">
            <a:off x="12223723" y="2703926"/>
            <a:ext cx="1454501" cy="1454501"/>
            <a:chOff x="0" y="0"/>
            <a:chExt cx="14400530" cy="14400530"/>
          </a:xfrm>
        </p:grpSpPr>
        <p:sp>
          <p:nvSpPr>
            <p:cNvPr id="10" name="Freeform 10"/>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1A0C4"/>
            </a:solidFill>
          </p:spPr>
        </p:sp>
      </p:grpSp>
      <p:pic>
        <p:nvPicPr>
          <p:cNvPr id="11" name="Picture 11"/>
          <p:cNvPicPr>
            <a:picLocks noChangeAspect="1"/>
          </p:cNvPicPr>
          <p:nvPr/>
        </p:nvPicPr>
        <p:blipFill>
          <a:blip r:embed="rId2"/>
          <a:srcRect/>
          <a:stretch>
            <a:fillRect/>
          </a:stretch>
        </p:blipFill>
        <p:spPr>
          <a:xfrm>
            <a:off x="612768" y="5469119"/>
            <a:ext cx="7730239" cy="4400589"/>
          </a:xfrm>
          <a:prstGeom prst="rect">
            <a:avLst/>
          </a:prstGeom>
        </p:spPr>
      </p:pic>
      <p:pic>
        <p:nvPicPr>
          <p:cNvPr id="12" name="Picture 12"/>
          <p:cNvPicPr>
            <a:picLocks noChangeAspect="1"/>
          </p:cNvPicPr>
          <p:nvPr/>
        </p:nvPicPr>
        <p:blipFill>
          <a:blip r:embed="rId3"/>
          <a:srcRect/>
          <a:stretch>
            <a:fillRect/>
          </a:stretch>
        </p:blipFill>
        <p:spPr>
          <a:xfrm>
            <a:off x="10072747" y="5450873"/>
            <a:ext cx="7512830" cy="4329588"/>
          </a:xfrm>
          <a:prstGeom prst="rect">
            <a:avLst/>
          </a:prstGeom>
        </p:spPr>
      </p:pic>
      <p:sp>
        <p:nvSpPr>
          <p:cNvPr id="13" name="TextBox 13"/>
          <p:cNvSpPr txBox="1"/>
          <p:nvPr/>
        </p:nvSpPr>
        <p:spPr>
          <a:xfrm>
            <a:off x="3108364" y="3161970"/>
            <a:ext cx="2864506" cy="349070"/>
          </a:xfrm>
          <a:prstGeom prst="rect">
            <a:avLst/>
          </a:prstGeom>
        </p:spPr>
        <p:txBody>
          <a:bodyPr lIns="0" tIns="0" rIns="0" bIns="0" rtlCol="0" anchor="t">
            <a:spAutoFit/>
          </a:bodyPr>
          <a:lstStyle/>
          <a:p>
            <a:pPr algn="just">
              <a:lnSpc>
                <a:spcPts val="3006"/>
              </a:lnSpc>
            </a:pPr>
            <a:r>
              <a:rPr lang="en-US" sz="2200" dirty="0">
                <a:solidFill>
                  <a:srgbClr val="191919"/>
                </a:solidFill>
                <a:latin typeface="Maven Pro Regular"/>
              </a:rPr>
              <a:t>Case Fatality Rate</a:t>
            </a:r>
          </a:p>
        </p:txBody>
      </p:sp>
      <p:sp>
        <p:nvSpPr>
          <p:cNvPr id="14" name="TextBox 14"/>
          <p:cNvSpPr txBox="1"/>
          <p:nvPr/>
        </p:nvSpPr>
        <p:spPr>
          <a:xfrm>
            <a:off x="1334412" y="3146349"/>
            <a:ext cx="850409" cy="476250"/>
          </a:xfrm>
          <a:prstGeom prst="rect">
            <a:avLst/>
          </a:prstGeom>
        </p:spPr>
        <p:txBody>
          <a:bodyPr lIns="0" tIns="0" rIns="0" bIns="0" rtlCol="0" anchor="t">
            <a:spAutoFit/>
          </a:bodyPr>
          <a:lstStyle/>
          <a:p>
            <a:pPr algn="ctr">
              <a:lnSpc>
                <a:spcPts val="3600"/>
              </a:lnSpc>
            </a:pPr>
            <a:r>
              <a:rPr lang="en-US" sz="3000">
                <a:solidFill>
                  <a:srgbClr val="F6F6F6"/>
                </a:solidFill>
                <a:latin typeface="Maven Pro Bold"/>
              </a:rPr>
              <a:t>1%</a:t>
            </a:r>
          </a:p>
        </p:txBody>
      </p:sp>
      <p:sp>
        <p:nvSpPr>
          <p:cNvPr id="15" name="TextBox 15"/>
          <p:cNvSpPr txBox="1"/>
          <p:nvPr/>
        </p:nvSpPr>
        <p:spPr>
          <a:xfrm>
            <a:off x="5086350" y="842370"/>
            <a:ext cx="8115300" cy="531812"/>
          </a:xfrm>
          <a:prstGeom prst="rect">
            <a:avLst/>
          </a:prstGeom>
        </p:spPr>
        <p:txBody>
          <a:bodyPr lIns="0" tIns="0" rIns="0" bIns="0" rtlCol="0" anchor="t">
            <a:spAutoFit/>
          </a:bodyPr>
          <a:lstStyle/>
          <a:p>
            <a:pPr algn="ctr">
              <a:lnSpc>
                <a:spcPts val="4464"/>
              </a:lnSpc>
            </a:pPr>
            <a:r>
              <a:rPr lang="en-US" sz="3600" spc="21" dirty="0">
                <a:solidFill>
                  <a:srgbClr val="191919"/>
                </a:solidFill>
                <a:latin typeface="Maven Pro Bold"/>
              </a:rPr>
              <a:t>DATA ANALYSIS</a:t>
            </a:r>
          </a:p>
        </p:txBody>
      </p:sp>
      <p:sp>
        <p:nvSpPr>
          <p:cNvPr id="16" name="TextBox 16"/>
          <p:cNvSpPr txBox="1"/>
          <p:nvPr/>
        </p:nvSpPr>
        <p:spPr>
          <a:xfrm>
            <a:off x="8711389" y="3199147"/>
            <a:ext cx="2864506" cy="349070"/>
          </a:xfrm>
          <a:prstGeom prst="rect">
            <a:avLst/>
          </a:prstGeom>
        </p:spPr>
        <p:txBody>
          <a:bodyPr lIns="0" tIns="0" rIns="0" bIns="0" rtlCol="0" anchor="t">
            <a:spAutoFit/>
          </a:bodyPr>
          <a:lstStyle/>
          <a:p>
            <a:pPr>
              <a:lnSpc>
                <a:spcPts val="3006"/>
              </a:lnSpc>
            </a:pPr>
            <a:r>
              <a:rPr lang="en-US" sz="2200" dirty="0">
                <a:solidFill>
                  <a:srgbClr val="191919"/>
                </a:solidFill>
                <a:latin typeface="Maven Pro Regular"/>
              </a:rPr>
              <a:t>Total Positive Rate</a:t>
            </a:r>
          </a:p>
        </p:txBody>
      </p:sp>
      <p:sp>
        <p:nvSpPr>
          <p:cNvPr id="17" name="TextBox 17"/>
          <p:cNvSpPr txBox="1"/>
          <p:nvPr/>
        </p:nvSpPr>
        <p:spPr>
          <a:xfrm>
            <a:off x="6937438" y="3183526"/>
            <a:ext cx="850409" cy="476250"/>
          </a:xfrm>
          <a:prstGeom prst="rect">
            <a:avLst/>
          </a:prstGeom>
        </p:spPr>
        <p:txBody>
          <a:bodyPr lIns="0" tIns="0" rIns="0" bIns="0" rtlCol="0" anchor="t">
            <a:spAutoFit/>
          </a:bodyPr>
          <a:lstStyle/>
          <a:p>
            <a:pPr algn="ctr">
              <a:lnSpc>
                <a:spcPts val="3600"/>
              </a:lnSpc>
            </a:pPr>
            <a:r>
              <a:rPr lang="en-US" sz="3000">
                <a:solidFill>
                  <a:srgbClr val="F6F6F6"/>
                </a:solidFill>
                <a:latin typeface="Maven Pro Bold"/>
              </a:rPr>
              <a:t>5%</a:t>
            </a:r>
          </a:p>
        </p:txBody>
      </p:sp>
      <p:sp>
        <p:nvSpPr>
          <p:cNvPr id="18" name="TextBox 18"/>
          <p:cNvSpPr txBox="1"/>
          <p:nvPr/>
        </p:nvSpPr>
        <p:spPr>
          <a:xfrm>
            <a:off x="14299720" y="3199147"/>
            <a:ext cx="2864506" cy="349070"/>
          </a:xfrm>
          <a:prstGeom prst="rect">
            <a:avLst/>
          </a:prstGeom>
        </p:spPr>
        <p:txBody>
          <a:bodyPr lIns="0" tIns="0" rIns="0" bIns="0" rtlCol="0" anchor="t">
            <a:spAutoFit/>
          </a:bodyPr>
          <a:lstStyle/>
          <a:p>
            <a:pPr algn="just">
              <a:lnSpc>
                <a:spcPts val="3006"/>
              </a:lnSpc>
            </a:pPr>
            <a:r>
              <a:rPr lang="en-US" sz="2200" dirty="0">
                <a:solidFill>
                  <a:srgbClr val="191919"/>
                </a:solidFill>
                <a:latin typeface="Maven Pro Regular"/>
              </a:rPr>
              <a:t>Recovery Rate</a:t>
            </a:r>
          </a:p>
        </p:txBody>
      </p:sp>
      <p:sp>
        <p:nvSpPr>
          <p:cNvPr id="19" name="TextBox 19"/>
          <p:cNvSpPr txBox="1"/>
          <p:nvPr/>
        </p:nvSpPr>
        <p:spPr>
          <a:xfrm>
            <a:off x="12525769" y="3183526"/>
            <a:ext cx="850409" cy="476250"/>
          </a:xfrm>
          <a:prstGeom prst="rect">
            <a:avLst/>
          </a:prstGeom>
        </p:spPr>
        <p:txBody>
          <a:bodyPr lIns="0" tIns="0" rIns="0" bIns="0" rtlCol="0" anchor="t">
            <a:spAutoFit/>
          </a:bodyPr>
          <a:lstStyle/>
          <a:p>
            <a:pPr algn="ctr">
              <a:lnSpc>
                <a:spcPts val="3600"/>
              </a:lnSpc>
            </a:pPr>
            <a:r>
              <a:rPr lang="en-US" sz="3000">
                <a:solidFill>
                  <a:srgbClr val="F6F6F6"/>
                </a:solidFill>
                <a:latin typeface="Maven Pro Bold"/>
              </a:rPr>
              <a:t>99%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967702" y="538421"/>
            <a:ext cx="13908578" cy="9098120"/>
          </a:xfrm>
          <a:prstGeom prst="rect">
            <a:avLst/>
          </a:prstGeom>
          <a:solidFill>
            <a:srgbClr val="191919">
              <a:alpha val="3529"/>
            </a:srgbClr>
          </a:solidFill>
        </p:spPr>
      </p:sp>
      <p:sp>
        <p:nvSpPr>
          <p:cNvPr id="3" name="AutoShape 3"/>
          <p:cNvSpPr/>
          <p:nvPr/>
        </p:nvSpPr>
        <p:spPr>
          <a:xfrm>
            <a:off x="1967702" y="5062312"/>
            <a:ext cx="13908578" cy="76807"/>
          </a:xfrm>
          <a:prstGeom prst="rect">
            <a:avLst/>
          </a:prstGeom>
          <a:solidFill>
            <a:srgbClr val="191919">
              <a:alpha val="6667"/>
            </a:srgbClr>
          </a:solidFill>
        </p:spPr>
      </p:sp>
      <p:sp>
        <p:nvSpPr>
          <p:cNvPr id="4" name="AutoShape 4"/>
          <p:cNvSpPr/>
          <p:nvPr/>
        </p:nvSpPr>
        <p:spPr>
          <a:xfrm>
            <a:off x="1715440" y="5087481"/>
            <a:ext cx="2833550" cy="4549060"/>
          </a:xfrm>
          <a:prstGeom prst="rect">
            <a:avLst/>
          </a:prstGeom>
          <a:solidFill>
            <a:srgbClr val="13538A"/>
          </a:solidFill>
        </p:spPr>
      </p:sp>
      <p:sp>
        <p:nvSpPr>
          <p:cNvPr id="5" name="AutoShape 5"/>
          <p:cNvSpPr/>
          <p:nvPr/>
        </p:nvSpPr>
        <p:spPr>
          <a:xfrm>
            <a:off x="1715440" y="538421"/>
            <a:ext cx="2833550" cy="4549060"/>
          </a:xfrm>
          <a:prstGeom prst="rect">
            <a:avLst/>
          </a:prstGeom>
          <a:solidFill>
            <a:srgbClr val="01A0C4"/>
          </a:solidFill>
        </p:spPr>
      </p:sp>
      <p:pic>
        <p:nvPicPr>
          <p:cNvPr id="6" name="Picture 6"/>
          <p:cNvPicPr>
            <a:picLocks noChangeAspect="1"/>
          </p:cNvPicPr>
          <p:nvPr/>
        </p:nvPicPr>
        <p:blipFill>
          <a:blip r:embed="rId2"/>
          <a:srcRect/>
          <a:stretch>
            <a:fillRect/>
          </a:stretch>
        </p:blipFill>
        <p:spPr>
          <a:xfrm>
            <a:off x="5167158" y="805978"/>
            <a:ext cx="10046846" cy="3942295"/>
          </a:xfrm>
          <a:prstGeom prst="rect">
            <a:avLst/>
          </a:prstGeom>
        </p:spPr>
      </p:pic>
      <p:pic>
        <p:nvPicPr>
          <p:cNvPr id="7" name="Picture 7"/>
          <p:cNvPicPr>
            <a:picLocks noChangeAspect="1"/>
          </p:cNvPicPr>
          <p:nvPr/>
        </p:nvPicPr>
        <p:blipFill>
          <a:blip r:embed="rId3"/>
          <a:srcRect/>
          <a:stretch>
            <a:fillRect/>
          </a:stretch>
        </p:blipFill>
        <p:spPr>
          <a:xfrm>
            <a:off x="5167158" y="5378937"/>
            <a:ext cx="10046846" cy="3966149"/>
          </a:xfrm>
          <a:prstGeom prst="rect">
            <a:avLst/>
          </a:prstGeom>
        </p:spPr>
      </p:pic>
      <p:grpSp>
        <p:nvGrpSpPr>
          <p:cNvPr id="8" name="Group 8"/>
          <p:cNvGrpSpPr/>
          <p:nvPr/>
        </p:nvGrpSpPr>
        <p:grpSpPr>
          <a:xfrm>
            <a:off x="2156115" y="6487923"/>
            <a:ext cx="1952201" cy="1765921"/>
            <a:chOff x="0" y="-9525"/>
            <a:chExt cx="2602934" cy="2354562"/>
          </a:xfrm>
        </p:grpSpPr>
        <p:sp>
          <p:nvSpPr>
            <p:cNvPr id="9" name="TextBox 9"/>
            <p:cNvSpPr txBox="1"/>
            <p:nvPr/>
          </p:nvSpPr>
          <p:spPr>
            <a:xfrm>
              <a:off x="0" y="1463770"/>
              <a:ext cx="2602934" cy="881267"/>
            </a:xfrm>
            <a:prstGeom prst="rect">
              <a:avLst/>
            </a:prstGeom>
          </p:spPr>
          <p:txBody>
            <a:bodyPr lIns="0" tIns="0" rIns="0" bIns="0" rtlCol="0" anchor="t">
              <a:spAutoFit/>
            </a:bodyPr>
            <a:lstStyle/>
            <a:p>
              <a:pPr>
                <a:lnSpc>
                  <a:spcPts val="2658"/>
                </a:lnSpc>
              </a:pPr>
              <a:r>
                <a:rPr lang="en-US" sz="2000" dirty="0">
                  <a:solidFill>
                    <a:srgbClr val="F6F6F6"/>
                  </a:solidFill>
                  <a:latin typeface="Maven Pro Regular"/>
                </a:rPr>
                <a:t>A look at bottom 5 states</a:t>
              </a:r>
            </a:p>
          </p:txBody>
        </p:sp>
        <p:sp>
          <p:nvSpPr>
            <p:cNvPr id="10" name="TextBox 10"/>
            <p:cNvSpPr txBox="1"/>
            <p:nvPr/>
          </p:nvSpPr>
          <p:spPr>
            <a:xfrm>
              <a:off x="0" y="-9525"/>
              <a:ext cx="2602934" cy="1174700"/>
            </a:xfrm>
            <a:prstGeom prst="rect">
              <a:avLst/>
            </a:prstGeom>
          </p:spPr>
          <p:txBody>
            <a:bodyPr lIns="0" tIns="0" rIns="0" bIns="0" rtlCol="0" anchor="t">
              <a:spAutoFit/>
            </a:bodyPr>
            <a:lstStyle/>
            <a:p>
              <a:pPr>
                <a:lnSpc>
                  <a:spcPts val="2334"/>
                </a:lnSpc>
              </a:pPr>
              <a:r>
                <a:rPr lang="en-US" sz="1945">
                  <a:solidFill>
                    <a:srgbClr val="F6F6F6"/>
                  </a:solidFill>
                  <a:latin typeface="Maven Pro Bold"/>
                </a:rPr>
                <a:t>LEAST VACCINATION COVERAGE</a:t>
              </a:r>
            </a:p>
          </p:txBody>
        </p:sp>
      </p:grpSp>
      <p:grpSp>
        <p:nvGrpSpPr>
          <p:cNvPr id="11" name="Group 11"/>
          <p:cNvGrpSpPr/>
          <p:nvPr/>
        </p:nvGrpSpPr>
        <p:grpSpPr>
          <a:xfrm>
            <a:off x="2156115" y="1938863"/>
            <a:ext cx="1952201" cy="1771435"/>
            <a:chOff x="0" y="-9525"/>
            <a:chExt cx="2602934" cy="2361914"/>
          </a:xfrm>
        </p:grpSpPr>
        <p:sp>
          <p:nvSpPr>
            <p:cNvPr id="12" name="TextBox 12"/>
            <p:cNvSpPr txBox="1"/>
            <p:nvPr/>
          </p:nvSpPr>
          <p:spPr>
            <a:xfrm>
              <a:off x="0" y="1463770"/>
              <a:ext cx="2602934" cy="888619"/>
            </a:xfrm>
            <a:prstGeom prst="rect">
              <a:avLst/>
            </a:prstGeom>
          </p:spPr>
          <p:txBody>
            <a:bodyPr lIns="0" tIns="0" rIns="0" bIns="0" rtlCol="0" anchor="t">
              <a:spAutoFit/>
            </a:bodyPr>
            <a:lstStyle/>
            <a:p>
              <a:pPr>
                <a:lnSpc>
                  <a:spcPts val="2658"/>
                </a:lnSpc>
              </a:pPr>
              <a:r>
                <a:rPr lang="en-US" sz="2000" dirty="0">
                  <a:solidFill>
                    <a:srgbClr val="F6F6F6"/>
                  </a:solidFill>
                  <a:latin typeface="Maven Pro Regular"/>
                </a:rPr>
                <a:t>A look at top 5 states</a:t>
              </a:r>
            </a:p>
          </p:txBody>
        </p:sp>
        <p:sp>
          <p:nvSpPr>
            <p:cNvPr id="13" name="TextBox 13"/>
            <p:cNvSpPr txBox="1"/>
            <p:nvPr/>
          </p:nvSpPr>
          <p:spPr>
            <a:xfrm>
              <a:off x="0" y="-9525"/>
              <a:ext cx="2602934" cy="1174700"/>
            </a:xfrm>
            <a:prstGeom prst="rect">
              <a:avLst/>
            </a:prstGeom>
          </p:spPr>
          <p:txBody>
            <a:bodyPr lIns="0" tIns="0" rIns="0" bIns="0" rtlCol="0" anchor="t">
              <a:spAutoFit/>
            </a:bodyPr>
            <a:lstStyle/>
            <a:p>
              <a:pPr>
                <a:lnSpc>
                  <a:spcPts val="2334"/>
                </a:lnSpc>
              </a:pPr>
              <a:r>
                <a:rPr lang="en-US" sz="1945">
                  <a:solidFill>
                    <a:srgbClr val="F6F6F6"/>
                  </a:solidFill>
                  <a:latin typeface="Maven Pro Bold"/>
                </a:rPr>
                <a:t>HIGHEST VACCINATION COVERAGE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4388" y="4772280"/>
            <a:ext cx="6042664" cy="2388048"/>
            <a:chOff x="0" y="0"/>
            <a:chExt cx="8056885" cy="3184064"/>
          </a:xfrm>
        </p:grpSpPr>
        <p:grpSp>
          <p:nvGrpSpPr>
            <p:cNvPr id="3" name="Group 3"/>
            <p:cNvGrpSpPr/>
            <p:nvPr/>
          </p:nvGrpSpPr>
          <p:grpSpPr>
            <a:xfrm>
              <a:off x="0" y="0"/>
              <a:ext cx="8056885" cy="54087"/>
              <a:chOff x="0" y="0"/>
              <a:chExt cx="91673926" cy="635000"/>
            </a:xfrm>
          </p:grpSpPr>
          <p:sp>
            <p:nvSpPr>
              <p:cNvPr id="4" name="Freeform 4"/>
              <p:cNvSpPr/>
              <p:nvPr/>
            </p:nvSpPr>
            <p:spPr>
              <a:xfrm>
                <a:off x="-16002" y="212852"/>
                <a:ext cx="91705928" cy="209296"/>
              </a:xfrm>
              <a:custGeom>
                <a:avLst/>
                <a:gdLst/>
                <a:ahLst/>
                <a:cxnLst/>
                <a:rect l="l" t="t" r="r" b="b"/>
                <a:pathLst>
                  <a:path w="91705928" h="209296">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nvGrpSpPr>
            <p:cNvPr id="5" name="Group 5"/>
            <p:cNvGrpSpPr/>
            <p:nvPr/>
          </p:nvGrpSpPr>
          <p:grpSpPr>
            <a:xfrm>
              <a:off x="0" y="1043326"/>
              <a:ext cx="8056885" cy="54087"/>
              <a:chOff x="0" y="0"/>
              <a:chExt cx="91673926" cy="635000"/>
            </a:xfrm>
          </p:grpSpPr>
          <p:sp>
            <p:nvSpPr>
              <p:cNvPr id="6" name="Freeform 6"/>
              <p:cNvSpPr/>
              <p:nvPr/>
            </p:nvSpPr>
            <p:spPr>
              <a:xfrm>
                <a:off x="-16002" y="212852"/>
                <a:ext cx="91705928" cy="209296"/>
              </a:xfrm>
              <a:custGeom>
                <a:avLst/>
                <a:gdLst/>
                <a:ahLst/>
                <a:cxnLst/>
                <a:rect l="l" t="t" r="r" b="b"/>
                <a:pathLst>
                  <a:path w="91705928" h="209296">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nvGrpSpPr>
            <p:cNvPr id="7" name="Group 7"/>
            <p:cNvGrpSpPr/>
            <p:nvPr/>
          </p:nvGrpSpPr>
          <p:grpSpPr>
            <a:xfrm>
              <a:off x="0" y="2086651"/>
              <a:ext cx="8056885" cy="54087"/>
              <a:chOff x="0" y="0"/>
              <a:chExt cx="91673926" cy="635000"/>
            </a:xfrm>
          </p:grpSpPr>
          <p:sp>
            <p:nvSpPr>
              <p:cNvPr id="8" name="Freeform 8"/>
              <p:cNvSpPr/>
              <p:nvPr/>
            </p:nvSpPr>
            <p:spPr>
              <a:xfrm>
                <a:off x="-16002" y="212852"/>
                <a:ext cx="91705928" cy="209296"/>
              </a:xfrm>
              <a:custGeom>
                <a:avLst/>
                <a:gdLst/>
                <a:ahLst/>
                <a:cxnLst/>
                <a:rect l="l" t="t" r="r" b="b"/>
                <a:pathLst>
                  <a:path w="91705928" h="209296">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nvGrpSpPr>
            <p:cNvPr id="9" name="Group 9"/>
            <p:cNvGrpSpPr/>
            <p:nvPr/>
          </p:nvGrpSpPr>
          <p:grpSpPr>
            <a:xfrm>
              <a:off x="0" y="3129977"/>
              <a:ext cx="8056885" cy="54087"/>
              <a:chOff x="0" y="0"/>
              <a:chExt cx="91673926" cy="635000"/>
            </a:xfrm>
          </p:grpSpPr>
          <p:sp>
            <p:nvSpPr>
              <p:cNvPr id="10" name="Freeform 10"/>
              <p:cNvSpPr/>
              <p:nvPr/>
            </p:nvSpPr>
            <p:spPr>
              <a:xfrm>
                <a:off x="-16002" y="212852"/>
                <a:ext cx="91705928" cy="209296"/>
              </a:xfrm>
              <a:custGeom>
                <a:avLst/>
                <a:gdLst/>
                <a:ahLst/>
                <a:cxnLst/>
                <a:rect l="l" t="t" r="r" b="b"/>
                <a:pathLst>
                  <a:path w="91705928" h="209296">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91069" y="4395780"/>
            <a:ext cx="170248" cy="170248"/>
          </a:xfrm>
          <a:prstGeom prst="rect">
            <a:avLst/>
          </a:prstGeom>
        </p:spPr>
      </p:pic>
      <p:pic>
        <p:nvPicPr>
          <p:cNvPr id="12" name="Picture 12"/>
          <p:cNvPicPr>
            <a:picLocks noChangeAspect="1"/>
          </p:cNvPicPr>
          <p:nvPr/>
        </p:nvPicPr>
        <p:blipFill>
          <a:blip r:embed="rId4" cstate="print">
            <a:alphaModFix amt="7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91069" y="5088708"/>
            <a:ext cx="170248" cy="170248"/>
          </a:xfrm>
          <a:prstGeom prst="rect">
            <a:avLst/>
          </a:prstGeom>
        </p:spPr>
      </p:pic>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91069" y="5881434"/>
            <a:ext cx="170248" cy="170248"/>
          </a:xfrm>
          <a:prstGeom prst="rect">
            <a:avLst/>
          </a:prstGeom>
        </p:spPr>
      </p:pic>
      <p:pic>
        <p:nvPicPr>
          <p:cNvPr id="14" name="Picture 14"/>
          <p:cNvPicPr>
            <a:picLocks noChangeAspect="1"/>
          </p:cNvPicPr>
          <p:nvPr/>
        </p:nvPicPr>
        <p:blipFill>
          <a:blip r:embed="rId8" cstate="print">
            <a:alphaModFix am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91069" y="6674161"/>
            <a:ext cx="170248" cy="170248"/>
          </a:xfrm>
          <a:prstGeom prst="rect">
            <a:avLst/>
          </a:prstGeom>
        </p:spPr>
      </p:pic>
      <p:pic>
        <p:nvPicPr>
          <p:cNvPr id="15" name="Picture 15"/>
          <p:cNvPicPr>
            <a:picLocks noChangeAspect="1"/>
          </p:cNvPicPr>
          <p:nvPr/>
        </p:nvPicPr>
        <p:blipFill>
          <a:blip r:embed="rId10"/>
          <a:srcRect/>
          <a:stretch>
            <a:fillRect/>
          </a:stretch>
        </p:blipFill>
        <p:spPr>
          <a:xfrm>
            <a:off x="7531878" y="1987835"/>
            <a:ext cx="10738720" cy="6454657"/>
          </a:xfrm>
          <a:prstGeom prst="rect">
            <a:avLst/>
          </a:prstGeom>
        </p:spPr>
      </p:pic>
      <p:sp>
        <p:nvSpPr>
          <p:cNvPr id="16" name="TextBox 16"/>
          <p:cNvSpPr txBox="1"/>
          <p:nvPr/>
        </p:nvSpPr>
        <p:spPr>
          <a:xfrm>
            <a:off x="984388" y="1724178"/>
            <a:ext cx="7351536" cy="1178433"/>
          </a:xfrm>
          <a:prstGeom prst="rect">
            <a:avLst/>
          </a:prstGeom>
        </p:spPr>
        <p:txBody>
          <a:bodyPr lIns="0" tIns="0" rIns="0" bIns="0" rtlCol="0" anchor="t">
            <a:spAutoFit/>
          </a:bodyPr>
          <a:lstStyle/>
          <a:p>
            <a:pPr marL="0" lvl="0" indent="0">
              <a:lnSpc>
                <a:spcPts val="4716"/>
              </a:lnSpc>
              <a:spcBef>
                <a:spcPct val="0"/>
              </a:spcBef>
            </a:pPr>
            <a:r>
              <a:rPr lang="en-US" sz="3600" spc="107">
                <a:solidFill>
                  <a:srgbClr val="191919"/>
                </a:solidFill>
                <a:latin typeface="Aileron Heavy"/>
              </a:rPr>
              <a:t>PERCENTAGE OF DEATH BY TESTING RATIO CATEGORY </a:t>
            </a:r>
          </a:p>
        </p:txBody>
      </p:sp>
      <p:sp>
        <p:nvSpPr>
          <p:cNvPr id="17" name="TextBox 17"/>
          <p:cNvSpPr txBox="1"/>
          <p:nvPr/>
        </p:nvSpPr>
        <p:spPr>
          <a:xfrm>
            <a:off x="2269387" y="4274211"/>
            <a:ext cx="4173527" cy="365760"/>
          </a:xfrm>
          <a:prstGeom prst="rect">
            <a:avLst/>
          </a:prstGeom>
        </p:spPr>
        <p:txBody>
          <a:bodyPr lIns="0" tIns="0" rIns="0" bIns="0" rtlCol="0" anchor="t">
            <a:spAutoFit/>
          </a:bodyPr>
          <a:lstStyle/>
          <a:p>
            <a:pPr marL="0" lvl="0" indent="0">
              <a:lnSpc>
                <a:spcPts val="2940"/>
              </a:lnSpc>
            </a:pPr>
            <a:r>
              <a:rPr lang="en-US" sz="2100" spc="63">
                <a:solidFill>
                  <a:srgbClr val="191919"/>
                </a:solidFill>
                <a:latin typeface="Aileron Regular Italics"/>
              </a:rPr>
              <a:t>Category A -  &gt;=0.05 &amp; &lt;=0.1</a:t>
            </a:r>
          </a:p>
        </p:txBody>
      </p:sp>
      <p:sp>
        <p:nvSpPr>
          <p:cNvPr id="18" name="TextBox 18"/>
          <p:cNvSpPr txBox="1"/>
          <p:nvPr/>
        </p:nvSpPr>
        <p:spPr>
          <a:xfrm>
            <a:off x="2269387" y="4967140"/>
            <a:ext cx="4173527" cy="365760"/>
          </a:xfrm>
          <a:prstGeom prst="rect">
            <a:avLst/>
          </a:prstGeom>
        </p:spPr>
        <p:txBody>
          <a:bodyPr lIns="0" tIns="0" rIns="0" bIns="0" rtlCol="0" anchor="t">
            <a:spAutoFit/>
          </a:bodyPr>
          <a:lstStyle/>
          <a:p>
            <a:pPr marL="0" lvl="0" indent="0">
              <a:lnSpc>
                <a:spcPts val="2940"/>
              </a:lnSpc>
            </a:pPr>
            <a:r>
              <a:rPr lang="en-US" sz="2100" spc="63">
                <a:solidFill>
                  <a:srgbClr val="191919"/>
                </a:solidFill>
                <a:latin typeface="Aileron Regular Italics"/>
              </a:rPr>
              <a:t>Category B - &gt;0.1 &amp; &lt;=0.3</a:t>
            </a:r>
          </a:p>
        </p:txBody>
      </p:sp>
      <p:sp>
        <p:nvSpPr>
          <p:cNvPr id="19" name="TextBox 19"/>
          <p:cNvSpPr txBox="1"/>
          <p:nvPr/>
        </p:nvSpPr>
        <p:spPr>
          <a:xfrm>
            <a:off x="2269387" y="5759866"/>
            <a:ext cx="4173527" cy="365760"/>
          </a:xfrm>
          <a:prstGeom prst="rect">
            <a:avLst/>
          </a:prstGeom>
        </p:spPr>
        <p:txBody>
          <a:bodyPr lIns="0" tIns="0" rIns="0" bIns="0" rtlCol="0" anchor="t">
            <a:spAutoFit/>
          </a:bodyPr>
          <a:lstStyle/>
          <a:p>
            <a:pPr marL="0" lvl="0" indent="0">
              <a:lnSpc>
                <a:spcPts val="2940"/>
              </a:lnSpc>
            </a:pPr>
            <a:r>
              <a:rPr lang="en-US" sz="2100" spc="63">
                <a:solidFill>
                  <a:srgbClr val="191919"/>
                </a:solidFill>
                <a:latin typeface="Aileron Regular Italics"/>
              </a:rPr>
              <a:t>Category C - &gt;0.3 &amp; &lt;=0.5</a:t>
            </a:r>
          </a:p>
        </p:txBody>
      </p:sp>
      <p:sp>
        <p:nvSpPr>
          <p:cNvPr id="20" name="TextBox 20"/>
          <p:cNvSpPr txBox="1"/>
          <p:nvPr/>
        </p:nvSpPr>
        <p:spPr>
          <a:xfrm>
            <a:off x="2269387" y="6552592"/>
            <a:ext cx="4173527" cy="365760"/>
          </a:xfrm>
          <a:prstGeom prst="rect">
            <a:avLst/>
          </a:prstGeom>
        </p:spPr>
        <p:txBody>
          <a:bodyPr lIns="0" tIns="0" rIns="0" bIns="0" rtlCol="0" anchor="t">
            <a:spAutoFit/>
          </a:bodyPr>
          <a:lstStyle/>
          <a:p>
            <a:pPr marL="0" lvl="0" indent="0">
              <a:lnSpc>
                <a:spcPts val="2940"/>
              </a:lnSpc>
            </a:pPr>
            <a:r>
              <a:rPr lang="en-US" sz="2100" spc="63">
                <a:solidFill>
                  <a:srgbClr val="191919"/>
                </a:solidFill>
                <a:latin typeface="Aileron Regular Italics"/>
              </a:rPr>
              <a:t>Category D - &gt;0.5 &amp; &lt;=0.75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97092" y="1022800"/>
            <a:ext cx="8347940" cy="1356360"/>
          </a:xfrm>
          <a:prstGeom prst="rect">
            <a:avLst/>
          </a:prstGeom>
        </p:spPr>
        <p:txBody>
          <a:bodyPr lIns="0" tIns="0" rIns="0" bIns="0" rtlCol="0" anchor="t">
            <a:spAutoFit/>
          </a:bodyPr>
          <a:lstStyle/>
          <a:p>
            <a:pPr>
              <a:lnSpc>
                <a:spcPts val="3600"/>
              </a:lnSpc>
            </a:pPr>
            <a:r>
              <a:rPr lang="en-US" sz="2400" spc="48">
                <a:solidFill>
                  <a:srgbClr val="E96479"/>
                </a:solidFill>
                <a:latin typeface="Aileron Regular"/>
              </a:rPr>
              <a:t>Maharashtra</a:t>
            </a:r>
            <a:r>
              <a:rPr lang="en-US" sz="2400" spc="48">
                <a:solidFill>
                  <a:srgbClr val="000000"/>
                </a:solidFill>
                <a:latin typeface="Aileron Regular"/>
              </a:rPr>
              <a:t>,</a:t>
            </a:r>
            <a:r>
              <a:rPr lang="en-US" sz="2400" spc="48">
                <a:solidFill>
                  <a:srgbClr val="E96479"/>
                </a:solidFill>
                <a:latin typeface="Aileron Regular Bold"/>
              </a:rPr>
              <a:t> </a:t>
            </a:r>
            <a:r>
              <a:rPr lang="en-US" sz="2400" spc="48">
                <a:solidFill>
                  <a:srgbClr val="E96479"/>
                </a:solidFill>
                <a:latin typeface="Aileron Regular"/>
              </a:rPr>
              <a:t>Kerala</a:t>
            </a:r>
            <a:r>
              <a:rPr lang="en-US" sz="2400" spc="48">
                <a:solidFill>
                  <a:srgbClr val="000000"/>
                </a:solidFill>
                <a:latin typeface="Aileron Regular"/>
              </a:rPr>
              <a:t>,</a:t>
            </a:r>
            <a:r>
              <a:rPr lang="en-US" sz="2400" spc="48">
                <a:solidFill>
                  <a:srgbClr val="E96479"/>
                </a:solidFill>
                <a:latin typeface="Aileron Regular Bold"/>
              </a:rPr>
              <a:t> </a:t>
            </a:r>
            <a:r>
              <a:rPr lang="en-US" sz="2400" spc="48">
                <a:solidFill>
                  <a:srgbClr val="E96479"/>
                </a:solidFill>
                <a:latin typeface="Aileron Regular"/>
              </a:rPr>
              <a:t>Tamil</a:t>
            </a:r>
            <a:r>
              <a:rPr lang="en-US" sz="2400" spc="48">
                <a:solidFill>
                  <a:srgbClr val="E96479"/>
                </a:solidFill>
                <a:latin typeface="Aileron Regular Bold"/>
              </a:rPr>
              <a:t> </a:t>
            </a:r>
            <a:r>
              <a:rPr lang="en-US" sz="2400" spc="48">
                <a:solidFill>
                  <a:srgbClr val="E96479"/>
                </a:solidFill>
                <a:latin typeface="Aileron Regular"/>
              </a:rPr>
              <a:t>Nadu</a:t>
            </a:r>
            <a:r>
              <a:rPr lang="en-US" sz="2400" spc="48">
                <a:solidFill>
                  <a:srgbClr val="000000"/>
                </a:solidFill>
                <a:latin typeface="Aileron Regular"/>
              </a:rPr>
              <a:t>,</a:t>
            </a:r>
            <a:r>
              <a:rPr lang="en-US" sz="2400" spc="48">
                <a:solidFill>
                  <a:srgbClr val="E96479"/>
                </a:solidFill>
                <a:latin typeface="Aileron Regular Bold"/>
              </a:rPr>
              <a:t> </a:t>
            </a:r>
            <a:r>
              <a:rPr lang="en-US" sz="2400" spc="48">
                <a:solidFill>
                  <a:srgbClr val="E96479"/>
                </a:solidFill>
                <a:latin typeface="Aileron Regular"/>
              </a:rPr>
              <a:t>Karnataka</a:t>
            </a:r>
            <a:r>
              <a:rPr lang="en-US" sz="2400" spc="48">
                <a:solidFill>
                  <a:srgbClr val="000000"/>
                </a:solidFill>
                <a:latin typeface="Aileron Regular"/>
              </a:rPr>
              <a:t>, and</a:t>
            </a:r>
            <a:r>
              <a:rPr lang="en-US" sz="2400" spc="48">
                <a:solidFill>
                  <a:srgbClr val="E96479"/>
                </a:solidFill>
                <a:latin typeface="Aileron Regular Bold"/>
              </a:rPr>
              <a:t> </a:t>
            </a:r>
            <a:r>
              <a:rPr lang="en-US" sz="2400" spc="48">
                <a:solidFill>
                  <a:srgbClr val="E96479"/>
                </a:solidFill>
                <a:latin typeface="Aileron Regular"/>
              </a:rPr>
              <a:t>Uttar</a:t>
            </a:r>
            <a:r>
              <a:rPr lang="en-US" sz="2400" spc="48">
                <a:solidFill>
                  <a:srgbClr val="E96479"/>
                </a:solidFill>
                <a:latin typeface="Aileron Regular Bold"/>
              </a:rPr>
              <a:t> </a:t>
            </a:r>
            <a:r>
              <a:rPr lang="en-US" sz="2400" spc="48">
                <a:solidFill>
                  <a:srgbClr val="E96479"/>
                </a:solidFill>
                <a:latin typeface="Aileron Regular"/>
              </a:rPr>
              <a:t>Pradesh</a:t>
            </a:r>
            <a:r>
              <a:rPr lang="en-US" sz="2400" spc="48">
                <a:solidFill>
                  <a:srgbClr val="000000"/>
                </a:solidFill>
                <a:latin typeface="Aileron Regular"/>
              </a:rPr>
              <a:t> were among the states </a:t>
            </a:r>
            <a:r>
              <a:rPr lang="en-US" sz="2400" spc="48">
                <a:solidFill>
                  <a:srgbClr val="E96479"/>
                </a:solidFill>
                <a:latin typeface="Aileron Regular"/>
              </a:rPr>
              <a:t>most</a:t>
            </a:r>
            <a:r>
              <a:rPr lang="en-US" sz="2400" spc="48">
                <a:solidFill>
                  <a:srgbClr val="E96479"/>
                </a:solidFill>
                <a:latin typeface="Aileron Regular Bold"/>
              </a:rPr>
              <a:t> </a:t>
            </a:r>
            <a:r>
              <a:rPr lang="en-US" sz="2400" spc="48">
                <a:solidFill>
                  <a:srgbClr val="E96479"/>
                </a:solidFill>
                <a:latin typeface="Aileron Regular"/>
              </a:rPr>
              <a:t>severely</a:t>
            </a:r>
            <a:r>
              <a:rPr lang="en-US" sz="2400" spc="48">
                <a:solidFill>
                  <a:srgbClr val="E96479"/>
                </a:solidFill>
                <a:latin typeface="Aileron Regular Bold"/>
              </a:rPr>
              <a:t> </a:t>
            </a:r>
            <a:r>
              <a:rPr lang="en-US" sz="2400" spc="48">
                <a:solidFill>
                  <a:srgbClr val="E96479"/>
                </a:solidFill>
                <a:latin typeface="Aileron Regular"/>
              </a:rPr>
              <a:t>affected</a:t>
            </a:r>
            <a:r>
              <a:rPr lang="en-US" sz="2400" spc="48">
                <a:solidFill>
                  <a:srgbClr val="000000"/>
                </a:solidFill>
                <a:latin typeface="Aileron Regular"/>
              </a:rPr>
              <a:t> by the COVID-19 pandemic in India.</a:t>
            </a:r>
          </a:p>
        </p:txBody>
      </p:sp>
      <p:sp>
        <p:nvSpPr>
          <p:cNvPr id="3" name="TextBox 3"/>
          <p:cNvSpPr txBox="1"/>
          <p:nvPr/>
        </p:nvSpPr>
        <p:spPr>
          <a:xfrm>
            <a:off x="8097092" y="3092921"/>
            <a:ext cx="8347940" cy="1813560"/>
          </a:xfrm>
          <a:prstGeom prst="rect">
            <a:avLst/>
          </a:prstGeom>
        </p:spPr>
        <p:txBody>
          <a:bodyPr lIns="0" tIns="0" rIns="0" bIns="0" rtlCol="0" anchor="t">
            <a:spAutoFit/>
          </a:bodyPr>
          <a:lstStyle/>
          <a:p>
            <a:pPr>
              <a:lnSpc>
                <a:spcPts val="3600"/>
              </a:lnSpc>
            </a:pPr>
            <a:r>
              <a:rPr lang="en-US" sz="2400" spc="48">
                <a:solidFill>
                  <a:srgbClr val="000000"/>
                </a:solidFill>
                <a:latin typeface="Aileron Regular"/>
              </a:rPr>
              <a:t>A month-wise analysis shows that in </a:t>
            </a:r>
            <a:r>
              <a:rPr lang="en-US" sz="2400" spc="48">
                <a:solidFill>
                  <a:srgbClr val="E96479"/>
                </a:solidFill>
                <a:latin typeface="Aileron Regular"/>
              </a:rPr>
              <a:t>May</a:t>
            </a:r>
            <a:r>
              <a:rPr lang="en-US" sz="2400" spc="48">
                <a:solidFill>
                  <a:srgbClr val="E96479"/>
                </a:solidFill>
                <a:latin typeface="Aileron Regular Bold"/>
              </a:rPr>
              <a:t> </a:t>
            </a:r>
            <a:r>
              <a:rPr lang="en-US" sz="2400" spc="48">
                <a:solidFill>
                  <a:srgbClr val="E96479"/>
                </a:solidFill>
                <a:latin typeface="Aileron Regular"/>
              </a:rPr>
              <a:t>2021</a:t>
            </a:r>
            <a:r>
              <a:rPr lang="en-US" sz="2400" spc="48">
                <a:solidFill>
                  <a:srgbClr val="000000"/>
                </a:solidFill>
                <a:latin typeface="Aileron Regular"/>
              </a:rPr>
              <a:t>, there were high numbers of </a:t>
            </a:r>
            <a:r>
              <a:rPr lang="en-US" sz="2400" spc="48">
                <a:solidFill>
                  <a:srgbClr val="E96479"/>
                </a:solidFill>
                <a:latin typeface="Aileron Regular"/>
              </a:rPr>
              <a:t>confirmed</a:t>
            </a:r>
            <a:r>
              <a:rPr lang="en-US" sz="2400" spc="48">
                <a:solidFill>
                  <a:srgbClr val="E96479"/>
                </a:solidFill>
                <a:latin typeface="Aileron Regular Bold"/>
              </a:rPr>
              <a:t> </a:t>
            </a:r>
            <a:r>
              <a:rPr lang="en-US" sz="2400" spc="48">
                <a:solidFill>
                  <a:srgbClr val="E96479"/>
                </a:solidFill>
                <a:latin typeface="Aileron Regular"/>
              </a:rPr>
              <a:t>cases</a:t>
            </a:r>
            <a:r>
              <a:rPr lang="en-US" sz="2400" spc="48">
                <a:solidFill>
                  <a:srgbClr val="000000"/>
                </a:solidFill>
                <a:latin typeface="Aileron Regular"/>
              </a:rPr>
              <a:t> and </a:t>
            </a:r>
            <a:r>
              <a:rPr lang="en-US" sz="2400" spc="48">
                <a:solidFill>
                  <a:srgbClr val="E96479"/>
                </a:solidFill>
                <a:latin typeface="Aileron Regular"/>
              </a:rPr>
              <a:t>deaths</a:t>
            </a:r>
            <a:r>
              <a:rPr lang="en-US" sz="2400" spc="48">
                <a:solidFill>
                  <a:srgbClr val="000000"/>
                </a:solidFill>
                <a:latin typeface="Aileron Regular"/>
              </a:rPr>
              <a:t> due to COVID-19 in India, with approximately </a:t>
            </a:r>
            <a:r>
              <a:rPr lang="en-US" sz="2400" spc="48">
                <a:solidFill>
                  <a:srgbClr val="E96479"/>
                </a:solidFill>
                <a:latin typeface="Aileron Regular"/>
              </a:rPr>
              <a:t>75</a:t>
            </a:r>
            <a:r>
              <a:rPr lang="en-US" sz="2400" spc="48">
                <a:solidFill>
                  <a:srgbClr val="E96479"/>
                </a:solidFill>
                <a:latin typeface="Aileron Regular Bold"/>
              </a:rPr>
              <a:t> </a:t>
            </a:r>
            <a:r>
              <a:rPr lang="en-US" sz="2400" spc="48">
                <a:solidFill>
                  <a:srgbClr val="E96479"/>
                </a:solidFill>
                <a:latin typeface="Aileron Regular"/>
              </a:rPr>
              <a:t>lakh</a:t>
            </a:r>
            <a:r>
              <a:rPr lang="en-US" sz="2400" spc="48">
                <a:solidFill>
                  <a:srgbClr val="000000"/>
                </a:solidFill>
                <a:latin typeface="Aileron Regular"/>
              </a:rPr>
              <a:t> confirmed cases and </a:t>
            </a:r>
            <a:r>
              <a:rPr lang="en-US" sz="2400" spc="48">
                <a:solidFill>
                  <a:srgbClr val="E96479"/>
                </a:solidFill>
                <a:latin typeface="Aileron Regular"/>
              </a:rPr>
              <a:t>1</a:t>
            </a:r>
            <a:r>
              <a:rPr lang="en-US" sz="2400" spc="48">
                <a:solidFill>
                  <a:srgbClr val="E96479"/>
                </a:solidFill>
                <a:latin typeface="Aileron Regular Bold"/>
              </a:rPr>
              <a:t> </a:t>
            </a:r>
            <a:r>
              <a:rPr lang="en-US" sz="2400" spc="48">
                <a:solidFill>
                  <a:srgbClr val="E96479"/>
                </a:solidFill>
                <a:latin typeface="Aileron Regular"/>
              </a:rPr>
              <a:t>lakh</a:t>
            </a:r>
            <a:r>
              <a:rPr lang="en-US" sz="2400" spc="48">
                <a:solidFill>
                  <a:srgbClr val="000000"/>
                </a:solidFill>
                <a:latin typeface="Aileron Regular"/>
              </a:rPr>
              <a:t> deaths reported.</a:t>
            </a:r>
          </a:p>
        </p:txBody>
      </p:sp>
      <p:sp>
        <p:nvSpPr>
          <p:cNvPr id="4" name="TextBox 4"/>
          <p:cNvSpPr txBox="1"/>
          <p:nvPr/>
        </p:nvSpPr>
        <p:spPr>
          <a:xfrm>
            <a:off x="8097092" y="5716210"/>
            <a:ext cx="8347940" cy="899160"/>
          </a:xfrm>
          <a:prstGeom prst="rect">
            <a:avLst/>
          </a:prstGeom>
        </p:spPr>
        <p:txBody>
          <a:bodyPr lIns="0" tIns="0" rIns="0" bIns="0" rtlCol="0" anchor="t">
            <a:spAutoFit/>
          </a:bodyPr>
          <a:lstStyle/>
          <a:p>
            <a:pPr>
              <a:lnSpc>
                <a:spcPts val="3600"/>
              </a:lnSpc>
            </a:pPr>
            <a:r>
              <a:rPr lang="en-US" sz="2400" spc="48">
                <a:solidFill>
                  <a:srgbClr val="000000"/>
                </a:solidFill>
                <a:latin typeface="Aileron Regular"/>
              </a:rPr>
              <a:t>The </a:t>
            </a:r>
            <a:r>
              <a:rPr lang="en-US" sz="2400" spc="48">
                <a:solidFill>
                  <a:srgbClr val="E96479"/>
                </a:solidFill>
                <a:latin typeface="Aileron Regular"/>
              </a:rPr>
              <a:t>case fatality rate</a:t>
            </a:r>
            <a:r>
              <a:rPr lang="en-US" sz="2400" spc="48">
                <a:solidFill>
                  <a:srgbClr val="000000"/>
                </a:solidFill>
                <a:latin typeface="Aileron Regular"/>
              </a:rPr>
              <a:t> for COVID-19 in India stands at </a:t>
            </a:r>
            <a:r>
              <a:rPr lang="en-US" sz="2400" spc="48">
                <a:solidFill>
                  <a:srgbClr val="E96479"/>
                </a:solidFill>
                <a:latin typeface="Aileron Regular"/>
              </a:rPr>
              <a:t>1%</a:t>
            </a:r>
            <a:r>
              <a:rPr lang="en-US" sz="2400" spc="48">
                <a:solidFill>
                  <a:srgbClr val="000000"/>
                </a:solidFill>
                <a:latin typeface="Aileron Regular"/>
              </a:rPr>
              <a:t> and the total positive rate for COVID-19 in India is 5%.</a:t>
            </a:r>
          </a:p>
        </p:txBody>
      </p:sp>
      <p:sp>
        <p:nvSpPr>
          <p:cNvPr id="5" name="TextBox 5"/>
          <p:cNvSpPr txBox="1"/>
          <p:nvPr/>
        </p:nvSpPr>
        <p:spPr>
          <a:xfrm>
            <a:off x="8097092" y="7864641"/>
            <a:ext cx="8347940" cy="1356360"/>
          </a:xfrm>
          <a:prstGeom prst="rect">
            <a:avLst/>
          </a:prstGeom>
        </p:spPr>
        <p:txBody>
          <a:bodyPr lIns="0" tIns="0" rIns="0" bIns="0" rtlCol="0" anchor="t">
            <a:spAutoFit/>
          </a:bodyPr>
          <a:lstStyle/>
          <a:p>
            <a:pPr>
              <a:lnSpc>
                <a:spcPts val="3600"/>
              </a:lnSpc>
            </a:pPr>
            <a:r>
              <a:rPr lang="en-US" sz="2400" spc="48">
                <a:solidFill>
                  <a:srgbClr val="000000"/>
                </a:solidFill>
                <a:latin typeface="Aileron Regular"/>
              </a:rPr>
              <a:t>In states like </a:t>
            </a:r>
            <a:r>
              <a:rPr lang="en-US" sz="2400" spc="48">
                <a:solidFill>
                  <a:srgbClr val="E96479"/>
                </a:solidFill>
                <a:latin typeface="Aileron Regular"/>
              </a:rPr>
              <a:t>Goa</a:t>
            </a:r>
            <a:r>
              <a:rPr lang="en-US" sz="2400" spc="48">
                <a:solidFill>
                  <a:srgbClr val="000000"/>
                </a:solidFill>
                <a:latin typeface="Aileron Regular"/>
              </a:rPr>
              <a:t>, </a:t>
            </a:r>
            <a:r>
              <a:rPr lang="en-US" sz="2400" spc="48">
                <a:solidFill>
                  <a:srgbClr val="E96479"/>
                </a:solidFill>
                <a:latin typeface="Aileron Regular"/>
              </a:rPr>
              <a:t>Sikkim</a:t>
            </a:r>
            <a:r>
              <a:rPr lang="en-US" sz="2400" spc="48">
                <a:solidFill>
                  <a:srgbClr val="000000"/>
                </a:solidFill>
                <a:latin typeface="Aileron Regular"/>
              </a:rPr>
              <a:t>, </a:t>
            </a:r>
            <a:r>
              <a:rPr lang="en-US" sz="2400" spc="48">
                <a:solidFill>
                  <a:srgbClr val="E96479"/>
                </a:solidFill>
                <a:latin typeface="Aileron Regular"/>
              </a:rPr>
              <a:t>Himachal Pradesh</a:t>
            </a:r>
            <a:r>
              <a:rPr lang="en-US" sz="2400" spc="48">
                <a:solidFill>
                  <a:srgbClr val="000000"/>
                </a:solidFill>
                <a:latin typeface="Aileron Regular"/>
              </a:rPr>
              <a:t>, </a:t>
            </a:r>
            <a:r>
              <a:rPr lang="en-US" sz="2400" spc="48">
                <a:solidFill>
                  <a:srgbClr val="E96479"/>
                </a:solidFill>
                <a:latin typeface="Aileron Regular"/>
              </a:rPr>
              <a:t>Kerala</a:t>
            </a:r>
            <a:r>
              <a:rPr lang="en-US" sz="2400" spc="48">
                <a:solidFill>
                  <a:srgbClr val="000000"/>
                </a:solidFill>
                <a:latin typeface="Aileron Regular"/>
              </a:rPr>
              <a:t>, and </a:t>
            </a:r>
            <a:r>
              <a:rPr lang="en-US" sz="2400" spc="48">
                <a:solidFill>
                  <a:srgbClr val="E96479"/>
                </a:solidFill>
                <a:latin typeface="Aileron Regular"/>
              </a:rPr>
              <a:t>Jammu &amp; Kashmir</a:t>
            </a:r>
            <a:r>
              <a:rPr lang="en-US" sz="2400" spc="48">
                <a:solidFill>
                  <a:srgbClr val="000000"/>
                </a:solidFill>
                <a:latin typeface="Aileron Regular"/>
              </a:rPr>
              <a:t>, more than </a:t>
            </a:r>
            <a:r>
              <a:rPr lang="en-US" sz="2400" spc="48">
                <a:solidFill>
                  <a:srgbClr val="E96479"/>
                </a:solidFill>
                <a:latin typeface="Aileron Regular"/>
              </a:rPr>
              <a:t>70%</a:t>
            </a:r>
            <a:r>
              <a:rPr lang="en-US" sz="2400" spc="48">
                <a:solidFill>
                  <a:srgbClr val="000000"/>
                </a:solidFill>
                <a:latin typeface="Aileron Regular"/>
              </a:rPr>
              <a:t> of the population have received </a:t>
            </a:r>
            <a:r>
              <a:rPr lang="en-US" sz="2400" spc="48">
                <a:solidFill>
                  <a:srgbClr val="E96479"/>
                </a:solidFill>
                <a:latin typeface="Aileron Regular"/>
              </a:rPr>
              <a:t>at least one dose</a:t>
            </a:r>
            <a:r>
              <a:rPr lang="en-US" sz="2400" spc="48">
                <a:solidFill>
                  <a:srgbClr val="000000"/>
                </a:solidFill>
                <a:latin typeface="Aileron Regular"/>
              </a:rPr>
              <a:t> of the COVID-19 vaccine.</a:t>
            </a:r>
          </a:p>
        </p:txBody>
      </p:sp>
      <p:sp>
        <p:nvSpPr>
          <p:cNvPr id="6" name="TextBox 6"/>
          <p:cNvSpPr txBox="1"/>
          <p:nvPr/>
        </p:nvSpPr>
        <p:spPr>
          <a:xfrm>
            <a:off x="1684036" y="5879896"/>
            <a:ext cx="6069298" cy="985266"/>
          </a:xfrm>
          <a:prstGeom prst="rect">
            <a:avLst/>
          </a:prstGeom>
        </p:spPr>
        <p:txBody>
          <a:bodyPr lIns="0" tIns="0" rIns="0" bIns="0" rtlCol="0" anchor="t">
            <a:spAutoFit/>
          </a:bodyPr>
          <a:lstStyle/>
          <a:p>
            <a:pPr>
              <a:lnSpc>
                <a:spcPts val="7872"/>
              </a:lnSpc>
            </a:pPr>
            <a:r>
              <a:rPr lang="en-US" sz="6400">
                <a:solidFill>
                  <a:srgbClr val="3EDAD8"/>
                </a:solidFill>
                <a:latin typeface="Aileron Heavy"/>
              </a:rPr>
              <a:t>Insights </a:t>
            </a:r>
          </a:p>
        </p:txBody>
      </p:sp>
      <p:sp>
        <p:nvSpPr>
          <p:cNvPr id="7" name="TextBox 7"/>
          <p:cNvSpPr txBox="1"/>
          <p:nvPr/>
        </p:nvSpPr>
        <p:spPr>
          <a:xfrm rot="5400000">
            <a:off x="14684875" y="4960620"/>
            <a:ext cx="6178916" cy="365760"/>
          </a:xfrm>
          <a:prstGeom prst="rect">
            <a:avLst/>
          </a:prstGeom>
        </p:spPr>
        <p:txBody>
          <a:bodyPr lIns="0" tIns="0" rIns="0" bIns="0" rtlCol="0" anchor="t">
            <a:spAutoFit/>
          </a:bodyPr>
          <a:lstStyle/>
          <a:p>
            <a:pPr algn="ctr">
              <a:lnSpc>
                <a:spcPts val="2940"/>
              </a:lnSpc>
            </a:pPr>
            <a:r>
              <a:rPr lang="en-US" sz="2100">
                <a:solidFill>
                  <a:srgbClr val="FFFFFF"/>
                </a:solidFill>
                <a:latin typeface="Aileron Regular"/>
              </a:rPr>
              <a:t>Covid-19 Data Analysis</a:t>
            </a:r>
          </a:p>
        </p:txBody>
      </p:sp>
      <p:grpSp>
        <p:nvGrpSpPr>
          <p:cNvPr id="8" name="Group 8"/>
          <p:cNvGrpSpPr/>
          <p:nvPr/>
        </p:nvGrpSpPr>
        <p:grpSpPr>
          <a:xfrm>
            <a:off x="6705584" y="1341428"/>
            <a:ext cx="795302" cy="795302"/>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6EAE9"/>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359"/>
                </a:lnSpc>
              </a:pPr>
              <a:r>
                <a:rPr lang="en-US" sz="2400">
                  <a:solidFill>
                    <a:srgbClr val="FFFFFF"/>
                  </a:solidFill>
                  <a:latin typeface="Aileron Heavy Bold"/>
                </a:rPr>
                <a:t>1</a:t>
              </a:r>
            </a:p>
          </p:txBody>
        </p:sp>
      </p:grpSp>
      <p:grpSp>
        <p:nvGrpSpPr>
          <p:cNvPr id="11" name="Group 11"/>
          <p:cNvGrpSpPr/>
          <p:nvPr/>
        </p:nvGrpSpPr>
        <p:grpSpPr>
          <a:xfrm>
            <a:off x="6705584" y="3640150"/>
            <a:ext cx="795302" cy="795302"/>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EDAD8"/>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359"/>
                </a:lnSpc>
              </a:pPr>
              <a:r>
                <a:rPr lang="en-US" sz="2400">
                  <a:solidFill>
                    <a:srgbClr val="FFFFFF"/>
                  </a:solidFill>
                  <a:latin typeface="Aileron Heavy Bold"/>
                </a:rPr>
                <a:t>2</a:t>
              </a:r>
            </a:p>
          </p:txBody>
        </p:sp>
      </p:grpSp>
      <p:grpSp>
        <p:nvGrpSpPr>
          <p:cNvPr id="14" name="Group 14"/>
          <p:cNvGrpSpPr/>
          <p:nvPr/>
        </p:nvGrpSpPr>
        <p:grpSpPr>
          <a:xfrm>
            <a:off x="6705584" y="5806239"/>
            <a:ext cx="795302" cy="795302"/>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7C9EF"/>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3359"/>
                </a:lnSpc>
              </a:pPr>
              <a:r>
                <a:rPr lang="en-US" sz="2400">
                  <a:solidFill>
                    <a:srgbClr val="FFFFFF"/>
                  </a:solidFill>
                  <a:latin typeface="Aileron Heavy Bold"/>
                </a:rPr>
                <a:t>3</a:t>
              </a:r>
            </a:p>
          </p:txBody>
        </p:sp>
      </p:grpSp>
      <p:grpSp>
        <p:nvGrpSpPr>
          <p:cNvPr id="17" name="Group 17"/>
          <p:cNvGrpSpPr/>
          <p:nvPr/>
        </p:nvGrpSpPr>
        <p:grpSpPr>
          <a:xfrm>
            <a:off x="6705584" y="8183270"/>
            <a:ext cx="795302" cy="795302"/>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C92D5"/>
            </a:solidFill>
          </p:spPr>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3359"/>
                </a:lnSpc>
              </a:pPr>
              <a:r>
                <a:rPr lang="en-US" sz="2400">
                  <a:solidFill>
                    <a:srgbClr val="FFFFFF"/>
                  </a:solidFill>
                  <a:latin typeface="Aileron Heavy Bold"/>
                </a:rPr>
                <a:t>4</a:t>
              </a:r>
            </a:p>
          </p:txBody>
        </p:sp>
      </p:grpSp>
      <p:sp>
        <p:nvSpPr>
          <p:cNvPr id="20" name="AutoShape 20"/>
          <p:cNvSpPr/>
          <p:nvPr/>
        </p:nvSpPr>
        <p:spPr>
          <a:xfrm>
            <a:off x="0" y="6430091"/>
            <a:ext cx="1028700" cy="0"/>
          </a:xfrm>
          <a:prstGeom prst="line">
            <a:avLst/>
          </a:prstGeom>
          <a:ln w="28575" cap="flat">
            <a:solidFill>
              <a:srgbClr val="D9D9D9"/>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520</Words>
  <Application>Microsoft Office PowerPoint</Application>
  <PresentationFormat>Custom</PresentationFormat>
  <Paragraphs>81</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Maven Pro Bold</vt:lpstr>
      <vt:lpstr>Comic Sans Bold</vt:lpstr>
      <vt:lpstr>Maven Pro Regular Bold</vt:lpstr>
      <vt:lpstr>Aileron Regular</vt:lpstr>
      <vt:lpstr>Aileron Heavy</vt:lpstr>
      <vt:lpstr>Maven Pro Bold Italics</vt:lpstr>
      <vt:lpstr>Arial</vt:lpstr>
      <vt:lpstr>Calibri</vt:lpstr>
      <vt:lpstr>Maven Pro Regular</vt:lpstr>
      <vt:lpstr>Aileron Regular Italics</vt:lpstr>
      <vt:lpstr>Aileron Heavy Bold</vt:lpstr>
      <vt:lpstr>Aileron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cp:lastModifiedBy>keerthi ravi</cp:lastModifiedBy>
  <cp:revision>3</cp:revision>
  <dcterms:created xsi:type="dcterms:W3CDTF">2006-08-16T00:00:00Z</dcterms:created>
  <dcterms:modified xsi:type="dcterms:W3CDTF">2023-04-01T05:08:20Z</dcterms:modified>
  <dc:identifier>DAFeXu8N1ts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2023-03-29T01:45:20Z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58b70ebc-310e-4e62-b04a-fa82cbb1b433</vt:lpwstr>
  </property>
  <property fmtid="{D5CDD505-2E9C-101B-9397-08002B2CF9AE}" pid="7" name="MSIP_Label_defa4170-0d19-0005-0004-bc88714345d2_ActionId">
    <vt:lpwstr>d6fc02a1-3006-4607-9003-705cfabb01a5</vt:lpwstr>
  </property>
  <property fmtid="{D5CDD505-2E9C-101B-9397-08002B2CF9AE}" pid="8" name="MSIP_Label_defa4170-0d19-0005-0004-bc88714345d2_ContentBits">
    <vt:lpwstr>0</vt:lpwstr>
  </property>
</Properties>
</file>