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Garet ExtraBold" panose="020B0604020202020204" charset="0"/>
      <p:regular r:id="rId19"/>
    </p:embeddedFont>
    <p:embeddedFont>
      <p:font typeface="Nunito" pitchFamily="2" charset="0"/>
      <p:regular r:id="rId20"/>
    </p:embeddedFont>
    <p:embeddedFont>
      <p:font typeface="Nunito Bold" panose="020B0604020202020204" charset="0"/>
      <p:regular r:id="rId21"/>
    </p:embeddedFont>
    <p:embeddedFont>
      <p:font typeface="Open Sauce"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7" d="100"/>
          <a:sy n="47" d="100"/>
        </p:scale>
        <p:origin x="1133"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AE5"/>
        </a:solidFill>
        <a:effectLst/>
      </p:bgPr>
    </p:bg>
    <p:spTree>
      <p:nvGrpSpPr>
        <p:cNvPr id="1" name=""/>
        <p:cNvGrpSpPr/>
        <p:nvPr/>
      </p:nvGrpSpPr>
      <p:grpSpPr>
        <a:xfrm>
          <a:off x="0" y="0"/>
          <a:ext cx="0" cy="0"/>
          <a:chOff x="0" y="0"/>
          <a:chExt cx="0" cy="0"/>
        </a:xfrm>
      </p:grpSpPr>
      <p:grpSp>
        <p:nvGrpSpPr>
          <p:cNvPr id="2" name="Group 2"/>
          <p:cNvGrpSpPr/>
          <p:nvPr/>
        </p:nvGrpSpPr>
        <p:grpSpPr>
          <a:xfrm>
            <a:off x="-1" y="-1"/>
            <a:ext cx="2590801" cy="5583049"/>
            <a:chOff x="0" y="0"/>
            <a:chExt cx="668173" cy="1543185"/>
          </a:xfrm>
        </p:grpSpPr>
        <p:sp>
          <p:nvSpPr>
            <p:cNvPr id="3" name="Freeform 3"/>
            <p:cNvSpPr/>
            <p:nvPr/>
          </p:nvSpPr>
          <p:spPr>
            <a:xfrm>
              <a:off x="0" y="0"/>
              <a:ext cx="668173" cy="1543185"/>
            </a:xfrm>
            <a:custGeom>
              <a:avLst/>
              <a:gdLst/>
              <a:ahLst/>
              <a:cxnLst/>
              <a:rect l="l" t="t" r="r" b="b"/>
              <a:pathLst>
                <a:path w="668173" h="1543185">
                  <a:moveTo>
                    <a:pt x="0" y="0"/>
                  </a:moveTo>
                  <a:lnTo>
                    <a:pt x="668173" y="0"/>
                  </a:lnTo>
                  <a:lnTo>
                    <a:pt x="668173" y="1543185"/>
                  </a:lnTo>
                  <a:lnTo>
                    <a:pt x="0" y="1543185"/>
                  </a:lnTo>
                  <a:close/>
                </a:path>
              </a:pathLst>
            </a:custGeom>
            <a:solidFill>
              <a:srgbClr val="BCCBCE">
                <a:alpha val="83922"/>
              </a:srgbClr>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grpSp>
        <p:nvGrpSpPr>
          <p:cNvPr id="5" name="Group 5"/>
          <p:cNvGrpSpPr/>
          <p:nvPr/>
        </p:nvGrpSpPr>
        <p:grpSpPr>
          <a:xfrm>
            <a:off x="990041" y="4446503"/>
            <a:ext cx="16002560" cy="5840497"/>
            <a:chOff x="0" y="0"/>
            <a:chExt cx="21485081" cy="8274815"/>
          </a:xfrm>
        </p:grpSpPr>
        <p:pic>
          <p:nvPicPr>
            <p:cNvPr id="6" name="Picture 6"/>
            <p:cNvPicPr>
              <a:picLocks noChangeAspect="1"/>
            </p:cNvPicPr>
            <p:nvPr/>
          </p:nvPicPr>
          <p:blipFill>
            <a:blip r:embed="rId2"/>
            <a:srcRect t="13493" b="13493"/>
            <a:stretch>
              <a:fillRect/>
            </a:stretch>
          </p:blipFill>
          <p:spPr>
            <a:xfrm>
              <a:off x="0" y="0"/>
              <a:ext cx="21485081" cy="8274815"/>
            </a:xfrm>
            <a:prstGeom prst="rect">
              <a:avLst/>
            </a:prstGeom>
          </p:spPr>
        </p:pic>
      </p:grpSp>
      <p:sp>
        <p:nvSpPr>
          <p:cNvPr id="7" name="TextBox 7"/>
          <p:cNvSpPr txBox="1"/>
          <p:nvPr/>
        </p:nvSpPr>
        <p:spPr>
          <a:xfrm>
            <a:off x="2793533" y="1708149"/>
            <a:ext cx="9180997" cy="2023871"/>
          </a:xfrm>
          <a:prstGeom prst="rect">
            <a:avLst/>
          </a:prstGeom>
        </p:spPr>
        <p:txBody>
          <a:bodyPr lIns="0" tIns="0" rIns="0" bIns="0" rtlCol="0" anchor="t">
            <a:spAutoFit/>
          </a:bodyPr>
          <a:lstStyle/>
          <a:p>
            <a:pPr>
              <a:lnSpc>
                <a:spcPts val="7853"/>
              </a:lnSpc>
            </a:pPr>
            <a:r>
              <a:rPr lang="en-US" sz="7699">
                <a:solidFill>
                  <a:srgbClr val="3B4A52"/>
                </a:solidFill>
                <a:latin typeface="Garet ExtraBold"/>
              </a:rPr>
              <a:t>ONLINE RETAIL SALES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CDADD"/>
        </a:solidFill>
        <a:effectLst/>
      </p:bgPr>
    </p:bg>
    <p:spTree>
      <p:nvGrpSpPr>
        <p:cNvPr id="1" name=""/>
        <p:cNvGrpSpPr/>
        <p:nvPr/>
      </p:nvGrpSpPr>
      <p:grpSpPr>
        <a:xfrm>
          <a:off x="0" y="0"/>
          <a:ext cx="0" cy="0"/>
          <a:chOff x="0" y="0"/>
          <a:chExt cx="0" cy="0"/>
        </a:xfrm>
      </p:grpSpPr>
      <p:grpSp>
        <p:nvGrpSpPr>
          <p:cNvPr id="2" name="Group 2"/>
          <p:cNvGrpSpPr/>
          <p:nvPr/>
        </p:nvGrpSpPr>
        <p:grpSpPr>
          <a:xfrm>
            <a:off x="0" y="1850572"/>
            <a:ext cx="18288000" cy="8436428"/>
            <a:chOff x="0" y="0"/>
            <a:chExt cx="5077491" cy="2247743"/>
          </a:xfrm>
        </p:grpSpPr>
        <p:sp>
          <p:nvSpPr>
            <p:cNvPr id="3" name="Freeform 3"/>
            <p:cNvSpPr/>
            <p:nvPr/>
          </p:nvSpPr>
          <p:spPr>
            <a:xfrm>
              <a:off x="0" y="0"/>
              <a:ext cx="5077491" cy="2247743"/>
            </a:xfrm>
            <a:custGeom>
              <a:avLst/>
              <a:gdLst/>
              <a:ahLst/>
              <a:cxnLst/>
              <a:rect l="l" t="t" r="r" b="b"/>
              <a:pathLst>
                <a:path w="5077491" h="2247743">
                  <a:moveTo>
                    <a:pt x="0" y="0"/>
                  </a:moveTo>
                  <a:lnTo>
                    <a:pt x="5077491" y="0"/>
                  </a:lnTo>
                  <a:lnTo>
                    <a:pt x="5077491" y="2247743"/>
                  </a:lnTo>
                  <a:lnTo>
                    <a:pt x="0" y="2247743"/>
                  </a:lnTo>
                  <a:close/>
                </a:path>
              </a:pathLst>
            </a:custGeom>
            <a:solidFill>
              <a:srgbClr val="798F9B"/>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5" name="AutoShape 5"/>
          <p:cNvSpPr/>
          <p:nvPr/>
        </p:nvSpPr>
        <p:spPr>
          <a:xfrm rot="-5413350">
            <a:off x="-2025192" y="6368106"/>
            <a:ext cx="6131597" cy="0"/>
          </a:xfrm>
          <a:prstGeom prst="line">
            <a:avLst/>
          </a:prstGeom>
          <a:ln w="47625" cap="rnd">
            <a:solidFill>
              <a:srgbClr val="DDDDDD"/>
            </a:solidFill>
            <a:prstDash val="solid"/>
            <a:headEnd type="none" w="sm" len="sm"/>
            <a:tailEnd type="none" w="sm" len="sm"/>
          </a:ln>
        </p:spPr>
      </p:sp>
      <p:pic>
        <p:nvPicPr>
          <p:cNvPr id="6" name="Picture 6"/>
          <p:cNvPicPr>
            <a:picLocks noChangeAspect="1"/>
          </p:cNvPicPr>
          <p:nvPr/>
        </p:nvPicPr>
        <p:blipFill>
          <a:blip r:embed="rId2"/>
          <a:srcRect/>
          <a:stretch>
            <a:fillRect/>
          </a:stretch>
        </p:blipFill>
        <p:spPr>
          <a:xfrm>
            <a:off x="9626599" y="3859451"/>
            <a:ext cx="7874316" cy="4586370"/>
          </a:xfrm>
          <a:prstGeom prst="rect">
            <a:avLst/>
          </a:prstGeom>
        </p:spPr>
      </p:pic>
      <p:sp>
        <p:nvSpPr>
          <p:cNvPr id="7" name="TextBox 7"/>
          <p:cNvSpPr txBox="1"/>
          <p:nvPr/>
        </p:nvSpPr>
        <p:spPr>
          <a:xfrm>
            <a:off x="1646959" y="3335576"/>
            <a:ext cx="889827" cy="523875"/>
          </a:xfrm>
          <a:prstGeom prst="rect">
            <a:avLst/>
          </a:prstGeom>
        </p:spPr>
        <p:txBody>
          <a:bodyPr lIns="0" tIns="0" rIns="0" bIns="0" rtlCol="0" anchor="t">
            <a:spAutoFit/>
          </a:bodyPr>
          <a:lstStyle/>
          <a:p>
            <a:pPr>
              <a:lnSpc>
                <a:spcPts val="4200"/>
              </a:lnSpc>
              <a:spcBef>
                <a:spcPct val="0"/>
              </a:spcBef>
            </a:pPr>
            <a:r>
              <a:rPr lang="en-US" sz="3000">
                <a:solidFill>
                  <a:srgbClr val="EDEAE5"/>
                </a:solidFill>
                <a:latin typeface="Open Sauce"/>
              </a:rPr>
              <a:t>1</a:t>
            </a:r>
          </a:p>
        </p:txBody>
      </p:sp>
      <p:sp>
        <p:nvSpPr>
          <p:cNvPr id="8" name="TextBox 8"/>
          <p:cNvSpPr txBox="1"/>
          <p:nvPr/>
        </p:nvSpPr>
        <p:spPr>
          <a:xfrm>
            <a:off x="1028700" y="2285342"/>
            <a:ext cx="7563211" cy="596900"/>
          </a:xfrm>
          <a:prstGeom prst="rect">
            <a:avLst/>
          </a:prstGeom>
        </p:spPr>
        <p:txBody>
          <a:bodyPr lIns="0" tIns="0" rIns="0" bIns="0" rtlCol="0" anchor="t">
            <a:spAutoFit/>
          </a:bodyPr>
          <a:lstStyle/>
          <a:p>
            <a:pPr>
              <a:lnSpc>
                <a:spcPts val="4900"/>
              </a:lnSpc>
              <a:spcBef>
                <a:spcPct val="0"/>
              </a:spcBef>
            </a:pPr>
            <a:r>
              <a:rPr lang="en-US" sz="3500">
                <a:solidFill>
                  <a:srgbClr val="EDEAE5"/>
                </a:solidFill>
                <a:latin typeface="Garet ExtraBold"/>
              </a:rPr>
              <a:t>RFM ANALYSIS</a:t>
            </a:r>
          </a:p>
        </p:txBody>
      </p:sp>
      <p:sp>
        <p:nvSpPr>
          <p:cNvPr id="9" name="TextBox 9"/>
          <p:cNvSpPr txBox="1"/>
          <p:nvPr/>
        </p:nvSpPr>
        <p:spPr>
          <a:xfrm>
            <a:off x="2298684" y="3354626"/>
            <a:ext cx="6479385" cy="2724785"/>
          </a:xfrm>
          <a:prstGeom prst="rect">
            <a:avLst/>
          </a:prstGeom>
        </p:spPr>
        <p:txBody>
          <a:bodyPr lIns="0" tIns="0" rIns="0" bIns="0" rtlCol="0" anchor="t">
            <a:spAutoFit/>
          </a:bodyPr>
          <a:lstStyle/>
          <a:p>
            <a:pPr>
              <a:lnSpc>
                <a:spcPts val="3639"/>
              </a:lnSpc>
            </a:pPr>
            <a:r>
              <a:rPr lang="en-US" sz="2599" dirty="0">
                <a:solidFill>
                  <a:srgbClr val="EDEAE5"/>
                </a:solidFill>
                <a:latin typeface="Nunito"/>
              </a:rPr>
              <a:t>The total customer base is 418, out of which the majority are occasional customers (139) followed by look out customers (56).</a:t>
            </a:r>
          </a:p>
          <a:p>
            <a:pPr>
              <a:lnSpc>
                <a:spcPts val="3639"/>
              </a:lnSpc>
            </a:pPr>
            <a:endParaRPr lang="en-US" sz="2599" dirty="0">
              <a:solidFill>
                <a:srgbClr val="EDEAE5"/>
              </a:solidFill>
              <a:latin typeface="Nunito"/>
            </a:endParaRPr>
          </a:p>
          <a:p>
            <a:pPr>
              <a:lnSpc>
                <a:spcPts val="3639"/>
              </a:lnSpc>
              <a:spcBef>
                <a:spcPct val="0"/>
              </a:spcBef>
            </a:pPr>
            <a:endParaRPr lang="en-US" sz="2599" dirty="0">
              <a:solidFill>
                <a:srgbClr val="EDEAE5"/>
              </a:solidFill>
              <a:latin typeface="Nunito"/>
            </a:endParaRPr>
          </a:p>
        </p:txBody>
      </p:sp>
      <p:sp>
        <p:nvSpPr>
          <p:cNvPr id="10" name="TextBox 10"/>
          <p:cNvSpPr txBox="1"/>
          <p:nvPr/>
        </p:nvSpPr>
        <p:spPr>
          <a:xfrm>
            <a:off x="1646959" y="5596264"/>
            <a:ext cx="889827" cy="523875"/>
          </a:xfrm>
          <a:prstGeom prst="rect">
            <a:avLst/>
          </a:prstGeom>
        </p:spPr>
        <p:txBody>
          <a:bodyPr lIns="0" tIns="0" rIns="0" bIns="0" rtlCol="0" anchor="t">
            <a:spAutoFit/>
          </a:bodyPr>
          <a:lstStyle/>
          <a:p>
            <a:pPr>
              <a:lnSpc>
                <a:spcPts val="4200"/>
              </a:lnSpc>
              <a:spcBef>
                <a:spcPct val="0"/>
              </a:spcBef>
            </a:pPr>
            <a:r>
              <a:rPr lang="en-US" sz="3000">
                <a:solidFill>
                  <a:srgbClr val="EDEAE5"/>
                </a:solidFill>
                <a:latin typeface="Open Sauce"/>
              </a:rPr>
              <a:t>2</a:t>
            </a:r>
          </a:p>
        </p:txBody>
      </p:sp>
      <p:sp>
        <p:nvSpPr>
          <p:cNvPr id="11" name="TextBox 11"/>
          <p:cNvSpPr txBox="1"/>
          <p:nvPr/>
        </p:nvSpPr>
        <p:spPr>
          <a:xfrm>
            <a:off x="2298684" y="5615314"/>
            <a:ext cx="6479385" cy="1810385"/>
          </a:xfrm>
          <a:prstGeom prst="rect">
            <a:avLst/>
          </a:prstGeom>
        </p:spPr>
        <p:txBody>
          <a:bodyPr lIns="0" tIns="0" rIns="0" bIns="0" rtlCol="0" anchor="t">
            <a:spAutoFit/>
          </a:bodyPr>
          <a:lstStyle/>
          <a:p>
            <a:pPr>
              <a:lnSpc>
                <a:spcPts val="3639"/>
              </a:lnSpc>
            </a:pPr>
            <a:r>
              <a:rPr lang="en-US" sz="2599">
                <a:solidFill>
                  <a:srgbClr val="EDEAE5"/>
                </a:solidFill>
                <a:latin typeface="Nunito"/>
              </a:rPr>
              <a:t>Only a small percentage of customers are classified as loyal customers (47) or big spenders (35).</a:t>
            </a:r>
          </a:p>
          <a:p>
            <a:pPr>
              <a:lnSpc>
                <a:spcPts val="3639"/>
              </a:lnSpc>
              <a:spcBef>
                <a:spcPct val="0"/>
              </a:spcBef>
            </a:pPr>
            <a:endParaRPr lang="en-US" sz="2599">
              <a:solidFill>
                <a:srgbClr val="EDEAE5"/>
              </a:solidFill>
              <a:latin typeface="Nunito"/>
            </a:endParaRPr>
          </a:p>
        </p:txBody>
      </p:sp>
      <p:sp>
        <p:nvSpPr>
          <p:cNvPr id="12" name="TextBox 12"/>
          <p:cNvSpPr txBox="1"/>
          <p:nvPr/>
        </p:nvSpPr>
        <p:spPr>
          <a:xfrm>
            <a:off x="1646959" y="7529316"/>
            <a:ext cx="889827" cy="523875"/>
          </a:xfrm>
          <a:prstGeom prst="rect">
            <a:avLst/>
          </a:prstGeom>
        </p:spPr>
        <p:txBody>
          <a:bodyPr lIns="0" tIns="0" rIns="0" bIns="0" rtlCol="0" anchor="t">
            <a:spAutoFit/>
          </a:bodyPr>
          <a:lstStyle/>
          <a:p>
            <a:pPr>
              <a:lnSpc>
                <a:spcPts val="4200"/>
              </a:lnSpc>
              <a:spcBef>
                <a:spcPct val="0"/>
              </a:spcBef>
            </a:pPr>
            <a:r>
              <a:rPr lang="en-US" sz="3000">
                <a:solidFill>
                  <a:srgbClr val="EDEAE5"/>
                </a:solidFill>
                <a:latin typeface="Open Sauce"/>
              </a:rPr>
              <a:t>3</a:t>
            </a:r>
          </a:p>
        </p:txBody>
      </p:sp>
      <p:sp>
        <p:nvSpPr>
          <p:cNvPr id="13" name="TextBox 13"/>
          <p:cNvSpPr txBox="1"/>
          <p:nvPr/>
        </p:nvSpPr>
        <p:spPr>
          <a:xfrm>
            <a:off x="2298684" y="7548366"/>
            <a:ext cx="6479385" cy="2267585"/>
          </a:xfrm>
          <a:prstGeom prst="rect">
            <a:avLst/>
          </a:prstGeom>
        </p:spPr>
        <p:txBody>
          <a:bodyPr lIns="0" tIns="0" rIns="0" bIns="0" rtlCol="0" anchor="t">
            <a:spAutoFit/>
          </a:bodyPr>
          <a:lstStyle/>
          <a:p>
            <a:pPr>
              <a:lnSpc>
                <a:spcPts val="3639"/>
              </a:lnSpc>
            </a:pPr>
            <a:r>
              <a:rPr lang="en-US" sz="2599">
                <a:solidFill>
                  <a:srgbClr val="EDEAE5"/>
                </a:solidFill>
                <a:latin typeface="Nunito"/>
              </a:rPr>
              <a:t>The best customers category includes only 34 customers, which is a relatively small number compared to the total customer base.</a:t>
            </a:r>
          </a:p>
          <a:p>
            <a:pPr>
              <a:lnSpc>
                <a:spcPts val="3639"/>
              </a:lnSpc>
              <a:spcBef>
                <a:spcPct val="0"/>
              </a:spcBef>
            </a:pPr>
            <a:endParaRPr lang="en-US" sz="2599">
              <a:solidFill>
                <a:srgbClr val="EDEAE5"/>
              </a:solidFill>
              <a:latin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AE5"/>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3657600" cy="10287000"/>
            <a:chOff x="7983091" y="1025250"/>
            <a:chExt cx="3605098" cy="13636017"/>
          </a:xfrm>
        </p:grpSpPr>
        <p:pic>
          <p:nvPicPr>
            <p:cNvPr id="3" name="Picture 3"/>
            <p:cNvPicPr>
              <a:picLocks noChangeAspect="1"/>
            </p:cNvPicPr>
            <p:nvPr/>
          </p:nvPicPr>
          <p:blipFill rotWithShape="1">
            <a:blip r:embed="rId2">
              <a:alphaModFix amt="65999"/>
            </a:blip>
            <a:srcRect l="57878" r="25818"/>
            <a:stretch/>
          </p:blipFill>
          <p:spPr>
            <a:xfrm>
              <a:off x="7983091" y="1025250"/>
              <a:ext cx="3605098" cy="13636017"/>
            </a:xfrm>
            <a:prstGeom prst="flowChartProcess">
              <a:avLst/>
            </a:prstGeom>
          </p:spPr>
        </p:pic>
      </p:grpSp>
      <p:pic>
        <p:nvPicPr>
          <p:cNvPr id="4" name="Picture 4"/>
          <p:cNvPicPr>
            <a:picLocks noChangeAspect="1"/>
          </p:cNvPicPr>
          <p:nvPr/>
        </p:nvPicPr>
        <p:blipFill>
          <a:blip r:embed="rId3"/>
          <a:srcRect t="10744" b="10744"/>
          <a:stretch>
            <a:fillRect/>
          </a:stretch>
        </p:blipFill>
        <p:spPr>
          <a:xfrm>
            <a:off x="4852271" y="5143500"/>
            <a:ext cx="12407029" cy="4619119"/>
          </a:xfrm>
          <a:prstGeom prst="rect">
            <a:avLst/>
          </a:prstGeom>
        </p:spPr>
      </p:pic>
      <p:pic>
        <p:nvPicPr>
          <p:cNvPr id="5" name="Picture 5"/>
          <p:cNvPicPr>
            <a:picLocks noChangeAspect="1"/>
          </p:cNvPicPr>
          <p:nvPr/>
        </p:nvPicPr>
        <p:blipFill>
          <a:blip r:embed="rId4"/>
          <a:srcRect/>
          <a:stretch>
            <a:fillRect/>
          </a:stretch>
        </p:blipFill>
        <p:spPr>
          <a:xfrm>
            <a:off x="4852271" y="1775058"/>
            <a:ext cx="12407029" cy="2987442"/>
          </a:xfrm>
          <a:prstGeom prst="rect">
            <a:avLst/>
          </a:prstGeom>
        </p:spPr>
      </p:pic>
      <p:sp>
        <p:nvSpPr>
          <p:cNvPr id="6" name="TextBox 6"/>
          <p:cNvSpPr txBox="1"/>
          <p:nvPr/>
        </p:nvSpPr>
        <p:spPr>
          <a:xfrm>
            <a:off x="3934059" y="803098"/>
            <a:ext cx="6426395" cy="596900"/>
          </a:xfrm>
          <a:prstGeom prst="rect">
            <a:avLst/>
          </a:prstGeom>
        </p:spPr>
        <p:txBody>
          <a:bodyPr lIns="0" tIns="0" rIns="0" bIns="0" rtlCol="0" anchor="t">
            <a:spAutoFit/>
          </a:bodyPr>
          <a:lstStyle/>
          <a:p>
            <a:pPr>
              <a:lnSpc>
                <a:spcPts val="4900"/>
              </a:lnSpc>
              <a:spcBef>
                <a:spcPct val="0"/>
              </a:spcBef>
            </a:pPr>
            <a:r>
              <a:rPr lang="en-US" sz="3500">
                <a:solidFill>
                  <a:srgbClr val="3B4A52"/>
                </a:solidFill>
                <a:latin typeface="Garet ExtraBold"/>
              </a:rPr>
              <a:t>RFM ANALYSIS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CDADD"/>
        </a:solidFill>
        <a:effectLst/>
      </p:bgPr>
    </p:bg>
    <p:spTree>
      <p:nvGrpSpPr>
        <p:cNvPr id="1" name=""/>
        <p:cNvGrpSpPr/>
        <p:nvPr/>
      </p:nvGrpSpPr>
      <p:grpSpPr>
        <a:xfrm>
          <a:off x="0" y="0"/>
          <a:ext cx="0" cy="0"/>
          <a:chOff x="0" y="0"/>
          <a:chExt cx="0" cy="0"/>
        </a:xfrm>
      </p:grpSpPr>
      <p:grpSp>
        <p:nvGrpSpPr>
          <p:cNvPr id="2" name="Group 2"/>
          <p:cNvGrpSpPr/>
          <p:nvPr/>
        </p:nvGrpSpPr>
        <p:grpSpPr>
          <a:xfrm>
            <a:off x="5255652" y="0"/>
            <a:ext cx="13032348" cy="10287000"/>
            <a:chOff x="0" y="0"/>
            <a:chExt cx="5700200" cy="2709333"/>
          </a:xfrm>
        </p:grpSpPr>
        <p:sp>
          <p:nvSpPr>
            <p:cNvPr id="3" name="Freeform 3"/>
            <p:cNvSpPr/>
            <p:nvPr/>
          </p:nvSpPr>
          <p:spPr>
            <a:xfrm>
              <a:off x="0" y="0"/>
              <a:ext cx="5700200" cy="2709333"/>
            </a:xfrm>
            <a:custGeom>
              <a:avLst/>
              <a:gdLst/>
              <a:ahLst/>
              <a:cxnLst/>
              <a:rect l="l" t="t" r="r" b="b"/>
              <a:pathLst>
                <a:path w="5700200" h="2709333">
                  <a:moveTo>
                    <a:pt x="0" y="0"/>
                  </a:moveTo>
                  <a:lnTo>
                    <a:pt x="5700200" y="0"/>
                  </a:lnTo>
                  <a:lnTo>
                    <a:pt x="5700200" y="2709333"/>
                  </a:lnTo>
                  <a:lnTo>
                    <a:pt x="0" y="2709333"/>
                  </a:lnTo>
                  <a:close/>
                </a:path>
              </a:pathLst>
            </a:custGeom>
            <a:solidFill>
              <a:srgbClr val="798F9B"/>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5" name="TextBox 5"/>
          <p:cNvSpPr txBox="1"/>
          <p:nvPr/>
        </p:nvSpPr>
        <p:spPr>
          <a:xfrm>
            <a:off x="6696540" y="1096856"/>
            <a:ext cx="889827" cy="523875"/>
          </a:xfrm>
          <a:prstGeom prst="rect">
            <a:avLst/>
          </a:prstGeom>
        </p:spPr>
        <p:txBody>
          <a:bodyPr lIns="0" tIns="0" rIns="0" bIns="0" rtlCol="0" anchor="t">
            <a:spAutoFit/>
          </a:bodyPr>
          <a:lstStyle/>
          <a:p>
            <a:pPr>
              <a:lnSpc>
                <a:spcPts val="4200"/>
              </a:lnSpc>
              <a:spcBef>
                <a:spcPct val="0"/>
              </a:spcBef>
            </a:pPr>
            <a:r>
              <a:rPr lang="en-US" sz="3000">
                <a:solidFill>
                  <a:srgbClr val="EDEAE5"/>
                </a:solidFill>
                <a:latin typeface="Open Sauce"/>
              </a:rPr>
              <a:t>1</a:t>
            </a:r>
          </a:p>
        </p:txBody>
      </p:sp>
      <p:sp>
        <p:nvSpPr>
          <p:cNvPr id="6" name="TextBox 6"/>
          <p:cNvSpPr txBox="1"/>
          <p:nvPr/>
        </p:nvSpPr>
        <p:spPr>
          <a:xfrm>
            <a:off x="994694" y="4300020"/>
            <a:ext cx="2994133" cy="745491"/>
          </a:xfrm>
          <a:prstGeom prst="rect">
            <a:avLst/>
          </a:prstGeom>
        </p:spPr>
        <p:txBody>
          <a:bodyPr lIns="0" tIns="0" rIns="0" bIns="0" rtlCol="0" anchor="t">
            <a:spAutoFit/>
          </a:bodyPr>
          <a:lstStyle/>
          <a:p>
            <a:pPr>
              <a:lnSpc>
                <a:spcPts val="6159"/>
              </a:lnSpc>
              <a:spcBef>
                <a:spcPct val="0"/>
              </a:spcBef>
            </a:pPr>
            <a:r>
              <a:rPr lang="en-US" sz="4399">
                <a:solidFill>
                  <a:srgbClr val="3B4A52"/>
                </a:solidFill>
                <a:latin typeface="Garet ExtraBold"/>
              </a:rPr>
              <a:t>INSIGHTS </a:t>
            </a:r>
          </a:p>
        </p:txBody>
      </p:sp>
      <p:sp>
        <p:nvSpPr>
          <p:cNvPr id="7" name="TextBox 7"/>
          <p:cNvSpPr txBox="1"/>
          <p:nvPr/>
        </p:nvSpPr>
        <p:spPr>
          <a:xfrm>
            <a:off x="7443492" y="1115906"/>
            <a:ext cx="9978930" cy="1353185"/>
          </a:xfrm>
          <a:prstGeom prst="rect">
            <a:avLst/>
          </a:prstGeom>
        </p:spPr>
        <p:txBody>
          <a:bodyPr lIns="0" tIns="0" rIns="0" bIns="0" rtlCol="0" anchor="t">
            <a:spAutoFit/>
          </a:bodyPr>
          <a:lstStyle/>
          <a:p>
            <a:pPr>
              <a:lnSpc>
                <a:spcPts val="3639"/>
              </a:lnSpc>
              <a:spcBef>
                <a:spcPct val="0"/>
              </a:spcBef>
            </a:pPr>
            <a:r>
              <a:rPr lang="en-US" sz="2599" dirty="0">
                <a:solidFill>
                  <a:srgbClr val="EDEAE5"/>
                </a:solidFill>
                <a:latin typeface="Nunito"/>
              </a:rPr>
              <a:t>The map illustrates that the majority of sales are concentrated in the European region, with minimal sales in the American region and even fewer sales in other regions.</a:t>
            </a:r>
          </a:p>
        </p:txBody>
      </p:sp>
      <p:sp>
        <p:nvSpPr>
          <p:cNvPr id="8" name="AutoShape 8"/>
          <p:cNvSpPr/>
          <p:nvPr/>
        </p:nvSpPr>
        <p:spPr>
          <a:xfrm rot="-5400000">
            <a:off x="1865480" y="5003506"/>
            <a:ext cx="8299114" cy="0"/>
          </a:xfrm>
          <a:prstGeom prst="line">
            <a:avLst/>
          </a:prstGeom>
          <a:ln w="47625" cap="rnd">
            <a:solidFill>
              <a:srgbClr val="DDDDDD"/>
            </a:solidFill>
            <a:prstDash val="solid"/>
            <a:headEnd type="none" w="sm" len="sm"/>
            <a:tailEnd type="none" w="sm" len="sm"/>
          </a:ln>
        </p:spPr>
      </p:sp>
      <p:sp>
        <p:nvSpPr>
          <p:cNvPr id="9" name="TextBox 9"/>
          <p:cNvSpPr txBox="1"/>
          <p:nvPr/>
        </p:nvSpPr>
        <p:spPr>
          <a:xfrm>
            <a:off x="6696540" y="2940708"/>
            <a:ext cx="889827" cy="523875"/>
          </a:xfrm>
          <a:prstGeom prst="rect">
            <a:avLst/>
          </a:prstGeom>
        </p:spPr>
        <p:txBody>
          <a:bodyPr lIns="0" tIns="0" rIns="0" bIns="0" rtlCol="0" anchor="t">
            <a:spAutoFit/>
          </a:bodyPr>
          <a:lstStyle/>
          <a:p>
            <a:pPr>
              <a:lnSpc>
                <a:spcPts val="4200"/>
              </a:lnSpc>
              <a:spcBef>
                <a:spcPct val="0"/>
              </a:spcBef>
            </a:pPr>
            <a:r>
              <a:rPr lang="en-US" sz="3000">
                <a:solidFill>
                  <a:srgbClr val="EDEAE5"/>
                </a:solidFill>
                <a:latin typeface="Open Sauce"/>
              </a:rPr>
              <a:t>2</a:t>
            </a:r>
          </a:p>
        </p:txBody>
      </p:sp>
      <p:sp>
        <p:nvSpPr>
          <p:cNvPr id="10" name="TextBox 10"/>
          <p:cNvSpPr txBox="1"/>
          <p:nvPr/>
        </p:nvSpPr>
        <p:spPr>
          <a:xfrm>
            <a:off x="7443492" y="2959758"/>
            <a:ext cx="9978930" cy="895985"/>
          </a:xfrm>
          <a:prstGeom prst="rect">
            <a:avLst/>
          </a:prstGeom>
        </p:spPr>
        <p:txBody>
          <a:bodyPr lIns="0" tIns="0" rIns="0" bIns="0" rtlCol="0" anchor="t">
            <a:spAutoFit/>
          </a:bodyPr>
          <a:lstStyle/>
          <a:p>
            <a:pPr>
              <a:lnSpc>
                <a:spcPts val="3639"/>
              </a:lnSpc>
              <a:spcBef>
                <a:spcPct val="0"/>
              </a:spcBef>
            </a:pPr>
            <a:r>
              <a:rPr lang="en-US" sz="2599" dirty="0">
                <a:solidFill>
                  <a:srgbClr val="EDEAE5"/>
                </a:solidFill>
                <a:latin typeface="Nunito"/>
              </a:rPr>
              <a:t>The countries including the Netherlands, Ireland, Germany, France and Australia are generating high revenue.</a:t>
            </a:r>
          </a:p>
        </p:txBody>
      </p:sp>
      <p:sp>
        <p:nvSpPr>
          <p:cNvPr id="11" name="TextBox 11"/>
          <p:cNvSpPr txBox="1"/>
          <p:nvPr/>
        </p:nvSpPr>
        <p:spPr>
          <a:xfrm>
            <a:off x="6696540" y="4331993"/>
            <a:ext cx="889827" cy="523875"/>
          </a:xfrm>
          <a:prstGeom prst="rect">
            <a:avLst/>
          </a:prstGeom>
        </p:spPr>
        <p:txBody>
          <a:bodyPr lIns="0" tIns="0" rIns="0" bIns="0" rtlCol="0" anchor="t">
            <a:spAutoFit/>
          </a:bodyPr>
          <a:lstStyle/>
          <a:p>
            <a:pPr>
              <a:lnSpc>
                <a:spcPts val="4200"/>
              </a:lnSpc>
              <a:spcBef>
                <a:spcPct val="0"/>
              </a:spcBef>
            </a:pPr>
            <a:r>
              <a:rPr lang="en-US" sz="3000">
                <a:solidFill>
                  <a:srgbClr val="EDEAE5"/>
                </a:solidFill>
                <a:latin typeface="Open Sauce"/>
              </a:rPr>
              <a:t>3</a:t>
            </a:r>
          </a:p>
        </p:txBody>
      </p:sp>
      <p:sp>
        <p:nvSpPr>
          <p:cNvPr id="12" name="TextBox 12"/>
          <p:cNvSpPr txBox="1"/>
          <p:nvPr/>
        </p:nvSpPr>
        <p:spPr>
          <a:xfrm>
            <a:off x="7443492" y="4351043"/>
            <a:ext cx="9978930" cy="1353185"/>
          </a:xfrm>
          <a:prstGeom prst="rect">
            <a:avLst/>
          </a:prstGeom>
        </p:spPr>
        <p:txBody>
          <a:bodyPr lIns="0" tIns="0" rIns="0" bIns="0" rtlCol="0" anchor="t">
            <a:spAutoFit/>
          </a:bodyPr>
          <a:lstStyle/>
          <a:p>
            <a:pPr>
              <a:lnSpc>
                <a:spcPts val="3639"/>
              </a:lnSpc>
              <a:spcBef>
                <a:spcPct val="0"/>
              </a:spcBef>
            </a:pPr>
            <a:r>
              <a:rPr lang="en-US" sz="2599">
                <a:solidFill>
                  <a:srgbClr val="EDEAE5"/>
                </a:solidFill>
                <a:latin typeface="Nunito"/>
              </a:rPr>
              <a:t>The months of September, October, and November experienced higher sales compared to other months, indicating the presence of seasonality in this period.</a:t>
            </a:r>
          </a:p>
        </p:txBody>
      </p:sp>
      <p:sp>
        <p:nvSpPr>
          <p:cNvPr id="13" name="TextBox 13"/>
          <p:cNvSpPr txBox="1"/>
          <p:nvPr/>
        </p:nvSpPr>
        <p:spPr>
          <a:xfrm>
            <a:off x="6696540" y="6180478"/>
            <a:ext cx="889827" cy="523875"/>
          </a:xfrm>
          <a:prstGeom prst="rect">
            <a:avLst/>
          </a:prstGeom>
        </p:spPr>
        <p:txBody>
          <a:bodyPr lIns="0" tIns="0" rIns="0" bIns="0" rtlCol="0" anchor="t">
            <a:spAutoFit/>
          </a:bodyPr>
          <a:lstStyle/>
          <a:p>
            <a:pPr>
              <a:lnSpc>
                <a:spcPts val="4200"/>
              </a:lnSpc>
              <a:spcBef>
                <a:spcPct val="0"/>
              </a:spcBef>
            </a:pPr>
            <a:r>
              <a:rPr lang="en-US" sz="3000">
                <a:solidFill>
                  <a:srgbClr val="EDEAE5"/>
                </a:solidFill>
                <a:latin typeface="Open Sauce"/>
              </a:rPr>
              <a:t>4</a:t>
            </a:r>
          </a:p>
        </p:txBody>
      </p:sp>
      <p:sp>
        <p:nvSpPr>
          <p:cNvPr id="14" name="TextBox 14"/>
          <p:cNvSpPr txBox="1"/>
          <p:nvPr/>
        </p:nvSpPr>
        <p:spPr>
          <a:xfrm>
            <a:off x="7443492" y="6199528"/>
            <a:ext cx="9978930" cy="895985"/>
          </a:xfrm>
          <a:prstGeom prst="rect">
            <a:avLst/>
          </a:prstGeom>
        </p:spPr>
        <p:txBody>
          <a:bodyPr lIns="0" tIns="0" rIns="0" bIns="0" rtlCol="0" anchor="t">
            <a:spAutoFit/>
          </a:bodyPr>
          <a:lstStyle/>
          <a:p>
            <a:pPr>
              <a:lnSpc>
                <a:spcPts val="3639"/>
              </a:lnSpc>
              <a:spcBef>
                <a:spcPct val="0"/>
              </a:spcBef>
            </a:pPr>
            <a:r>
              <a:rPr lang="en-US" sz="2599">
                <a:solidFill>
                  <a:srgbClr val="EDEAE5"/>
                </a:solidFill>
                <a:latin typeface="Nunito"/>
              </a:rPr>
              <a:t>Of the 418 customers, approximately 250 have made repeat purchases.</a:t>
            </a:r>
          </a:p>
        </p:txBody>
      </p:sp>
      <p:sp>
        <p:nvSpPr>
          <p:cNvPr id="15" name="TextBox 15"/>
          <p:cNvSpPr txBox="1"/>
          <p:nvPr/>
        </p:nvSpPr>
        <p:spPr>
          <a:xfrm>
            <a:off x="6696540" y="7571763"/>
            <a:ext cx="889827" cy="523875"/>
          </a:xfrm>
          <a:prstGeom prst="rect">
            <a:avLst/>
          </a:prstGeom>
        </p:spPr>
        <p:txBody>
          <a:bodyPr lIns="0" tIns="0" rIns="0" bIns="0" rtlCol="0" anchor="t">
            <a:spAutoFit/>
          </a:bodyPr>
          <a:lstStyle/>
          <a:p>
            <a:pPr>
              <a:lnSpc>
                <a:spcPts val="4200"/>
              </a:lnSpc>
              <a:spcBef>
                <a:spcPct val="0"/>
              </a:spcBef>
            </a:pPr>
            <a:r>
              <a:rPr lang="en-US" sz="3000">
                <a:solidFill>
                  <a:srgbClr val="EDEAE5"/>
                </a:solidFill>
                <a:latin typeface="Open Sauce"/>
              </a:rPr>
              <a:t>5</a:t>
            </a:r>
          </a:p>
        </p:txBody>
      </p:sp>
      <p:sp>
        <p:nvSpPr>
          <p:cNvPr id="16" name="TextBox 16"/>
          <p:cNvSpPr txBox="1"/>
          <p:nvPr/>
        </p:nvSpPr>
        <p:spPr>
          <a:xfrm>
            <a:off x="7443492" y="7590813"/>
            <a:ext cx="9978930" cy="1810385"/>
          </a:xfrm>
          <a:prstGeom prst="rect">
            <a:avLst/>
          </a:prstGeom>
        </p:spPr>
        <p:txBody>
          <a:bodyPr lIns="0" tIns="0" rIns="0" bIns="0" rtlCol="0" anchor="t">
            <a:spAutoFit/>
          </a:bodyPr>
          <a:lstStyle/>
          <a:p>
            <a:pPr>
              <a:lnSpc>
                <a:spcPts val="3639"/>
              </a:lnSpc>
            </a:pPr>
            <a:r>
              <a:rPr lang="en-US" sz="2599">
                <a:solidFill>
                  <a:srgbClr val="EDEAE5"/>
                </a:solidFill>
                <a:latin typeface="Nunito"/>
              </a:rPr>
              <a:t>Overall, the customer base appears to be relatively diverse in terms of purchasing behavior, with a mix of high and low-value</a:t>
            </a:r>
          </a:p>
          <a:p>
            <a:pPr>
              <a:lnSpc>
                <a:spcPts val="3639"/>
              </a:lnSpc>
            </a:pPr>
            <a:r>
              <a:rPr lang="en-US" sz="2599">
                <a:solidFill>
                  <a:srgbClr val="EDEAE5"/>
                </a:solidFill>
                <a:latin typeface="Nunito"/>
              </a:rPr>
              <a:t>customers, and both frequent and infrequent purchasers.</a:t>
            </a:r>
          </a:p>
          <a:p>
            <a:pPr>
              <a:lnSpc>
                <a:spcPts val="3639"/>
              </a:lnSpc>
              <a:spcBef>
                <a:spcPct val="0"/>
              </a:spcBef>
            </a:pPr>
            <a:endParaRPr lang="en-US" sz="2599">
              <a:solidFill>
                <a:srgbClr val="EDEAE5"/>
              </a:solidFill>
              <a:latin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CDAD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791138" y="1791138"/>
            <a:ext cx="10287000" cy="6704724"/>
            <a:chOff x="0" y="0"/>
            <a:chExt cx="2848428" cy="1820389"/>
          </a:xfrm>
        </p:grpSpPr>
        <p:sp>
          <p:nvSpPr>
            <p:cNvPr id="3" name="Freeform 3"/>
            <p:cNvSpPr/>
            <p:nvPr/>
          </p:nvSpPr>
          <p:spPr>
            <a:xfrm>
              <a:off x="0" y="0"/>
              <a:ext cx="2848428" cy="1820389"/>
            </a:xfrm>
            <a:custGeom>
              <a:avLst/>
              <a:gdLst/>
              <a:ahLst/>
              <a:cxnLst/>
              <a:rect l="l" t="t" r="r" b="b"/>
              <a:pathLst>
                <a:path w="2848428" h="1820389">
                  <a:moveTo>
                    <a:pt x="0" y="0"/>
                  </a:moveTo>
                  <a:lnTo>
                    <a:pt x="2848428" y="0"/>
                  </a:lnTo>
                  <a:lnTo>
                    <a:pt x="2848428" y="1820389"/>
                  </a:lnTo>
                  <a:lnTo>
                    <a:pt x="0" y="1820389"/>
                  </a:lnTo>
                  <a:close/>
                </a:path>
              </a:pathLst>
            </a:custGeom>
            <a:solidFill>
              <a:srgbClr val="546873">
                <a:alpha val="83922"/>
              </a:srgbClr>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10800" y="3695700"/>
            <a:ext cx="4103077" cy="4114800"/>
          </a:xfrm>
          <a:prstGeom prst="rect">
            <a:avLst/>
          </a:prstGeom>
        </p:spPr>
      </p:pic>
      <p:sp>
        <p:nvSpPr>
          <p:cNvPr id="6" name="TextBox 6"/>
          <p:cNvSpPr txBox="1"/>
          <p:nvPr/>
        </p:nvSpPr>
        <p:spPr>
          <a:xfrm>
            <a:off x="1028700" y="8720455"/>
            <a:ext cx="4719655" cy="537845"/>
          </a:xfrm>
          <a:prstGeom prst="rect">
            <a:avLst/>
          </a:prstGeom>
        </p:spPr>
        <p:txBody>
          <a:bodyPr lIns="0" tIns="0" rIns="0" bIns="0" rtlCol="0" anchor="t">
            <a:spAutoFit/>
          </a:bodyPr>
          <a:lstStyle/>
          <a:p>
            <a:pPr>
              <a:lnSpc>
                <a:spcPts val="4480"/>
              </a:lnSpc>
              <a:spcBef>
                <a:spcPct val="0"/>
              </a:spcBef>
            </a:pPr>
            <a:r>
              <a:rPr lang="en-US" sz="3200">
                <a:solidFill>
                  <a:srgbClr val="EDEAE5"/>
                </a:solidFill>
                <a:latin typeface="Nunito Bold"/>
              </a:rPr>
              <a:t>THANK YOU</a:t>
            </a:r>
          </a:p>
        </p:txBody>
      </p:sp>
      <p:sp>
        <p:nvSpPr>
          <p:cNvPr id="7" name="TextBox 7"/>
          <p:cNvSpPr txBox="1"/>
          <p:nvPr/>
        </p:nvSpPr>
        <p:spPr>
          <a:xfrm>
            <a:off x="9688864" y="2572687"/>
            <a:ext cx="5192806" cy="745491"/>
          </a:xfrm>
          <a:prstGeom prst="rect">
            <a:avLst/>
          </a:prstGeom>
        </p:spPr>
        <p:txBody>
          <a:bodyPr lIns="0" tIns="0" rIns="0" bIns="0" rtlCol="0" anchor="t">
            <a:spAutoFit/>
          </a:bodyPr>
          <a:lstStyle/>
          <a:p>
            <a:pPr algn="ctr">
              <a:lnSpc>
                <a:spcPts val="6159"/>
              </a:lnSpc>
              <a:spcBef>
                <a:spcPct val="0"/>
              </a:spcBef>
            </a:pPr>
            <a:r>
              <a:rPr lang="en-US" sz="4399" dirty="0">
                <a:solidFill>
                  <a:srgbClr val="3B4A52"/>
                </a:solidFill>
                <a:latin typeface="Garet ExtraBold"/>
              </a:rPr>
              <a:t>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AE5"/>
        </a:solidFill>
        <a:effectLst/>
      </p:bgPr>
    </p:bg>
    <p:spTree>
      <p:nvGrpSpPr>
        <p:cNvPr id="1" name=""/>
        <p:cNvGrpSpPr/>
        <p:nvPr/>
      </p:nvGrpSpPr>
      <p:grpSpPr>
        <a:xfrm>
          <a:off x="0" y="0"/>
          <a:ext cx="0" cy="0"/>
          <a:chOff x="0" y="0"/>
          <a:chExt cx="0" cy="0"/>
        </a:xfrm>
      </p:grpSpPr>
      <p:grpSp>
        <p:nvGrpSpPr>
          <p:cNvPr id="2" name="Group 2"/>
          <p:cNvGrpSpPr/>
          <p:nvPr/>
        </p:nvGrpSpPr>
        <p:grpSpPr>
          <a:xfrm>
            <a:off x="8763442" y="2225874"/>
            <a:ext cx="9524558" cy="5835251"/>
            <a:chOff x="0" y="0"/>
            <a:chExt cx="12699410" cy="7780335"/>
          </a:xfrm>
        </p:grpSpPr>
        <p:pic>
          <p:nvPicPr>
            <p:cNvPr id="3" name="Picture 3"/>
            <p:cNvPicPr>
              <a:picLocks noChangeAspect="1"/>
            </p:cNvPicPr>
            <p:nvPr/>
          </p:nvPicPr>
          <p:blipFill>
            <a:blip r:embed="rId2"/>
            <a:srcRect t="4065" b="4065"/>
            <a:stretch>
              <a:fillRect/>
            </a:stretch>
          </p:blipFill>
          <p:spPr>
            <a:xfrm>
              <a:off x="0" y="0"/>
              <a:ext cx="12699410" cy="7780335"/>
            </a:xfrm>
            <a:prstGeom prst="rect">
              <a:avLst/>
            </a:prstGeom>
          </p:spPr>
        </p:pic>
      </p:grpSp>
      <p:grpSp>
        <p:nvGrpSpPr>
          <p:cNvPr id="4" name="Group 4"/>
          <p:cNvGrpSpPr/>
          <p:nvPr/>
        </p:nvGrpSpPr>
        <p:grpSpPr>
          <a:xfrm>
            <a:off x="0" y="9619329"/>
            <a:ext cx="18288000" cy="667671"/>
            <a:chOff x="0" y="0"/>
            <a:chExt cx="4816593" cy="175847"/>
          </a:xfrm>
        </p:grpSpPr>
        <p:sp>
          <p:nvSpPr>
            <p:cNvPr id="5" name="Freeform 5"/>
            <p:cNvSpPr/>
            <p:nvPr/>
          </p:nvSpPr>
          <p:spPr>
            <a:xfrm>
              <a:off x="0" y="0"/>
              <a:ext cx="4816592" cy="175847"/>
            </a:xfrm>
            <a:custGeom>
              <a:avLst/>
              <a:gdLst/>
              <a:ahLst/>
              <a:cxnLst/>
              <a:rect l="l" t="t" r="r" b="b"/>
              <a:pathLst>
                <a:path w="4816592" h="175847">
                  <a:moveTo>
                    <a:pt x="0" y="0"/>
                  </a:moveTo>
                  <a:lnTo>
                    <a:pt x="4816592" y="0"/>
                  </a:lnTo>
                  <a:lnTo>
                    <a:pt x="4816592" y="175847"/>
                  </a:lnTo>
                  <a:lnTo>
                    <a:pt x="0" y="175847"/>
                  </a:lnTo>
                  <a:close/>
                </a:path>
              </a:pathLst>
            </a:custGeom>
            <a:solidFill>
              <a:srgbClr val="BCCBCE"/>
            </a:solidFill>
          </p:spPr>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7" name="TextBox 7"/>
          <p:cNvSpPr txBox="1"/>
          <p:nvPr/>
        </p:nvSpPr>
        <p:spPr>
          <a:xfrm>
            <a:off x="1028700" y="3712467"/>
            <a:ext cx="6385927" cy="1323975"/>
          </a:xfrm>
          <a:prstGeom prst="rect">
            <a:avLst/>
          </a:prstGeom>
        </p:spPr>
        <p:txBody>
          <a:bodyPr lIns="0" tIns="0" rIns="0" bIns="0" rtlCol="0" anchor="t">
            <a:spAutoFit/>
          </a:bodyPr>
          <a:lstStyle/>
          <a:p>
            <a:pPr>
              <a:lnSpc>
                <a:spcPts val="5280"/>
              </a:lnSpc>
            </a:pPr>
            <a:r>
              <a:rPr lang="en-US" sz="4400">
                <a:solidFill>
                  <a:srgbClr val="3B4A52"/>
                </a:solidFill>
                <a:latin typeface="Garet ExtraBold"/>
              </a:rPr>
              <a:t>PROBLEM STATEMENT</a:t>
            </a:r>
          </a:p>
        </p:txBody>
      </p:sp>
      <p:sp>
        <p:nvSpPr>
          <p:cNvPr id="8" name="TextBox 8"/>
          <p:cNvSpPr txBox="1"/>
          <p:nvPr/>
        </p:nvSpPr>
        <p:spPr>
          <a:xfrm>
            <a:off x="1028700" y="5216327"/>
            <a:ext cx="7396010" cy="2975173"/>
          </a:xfrm>
          <a:prstGeom prst="rect">
            <a:avLst/>
          </a:prstGeom>
        </p:spPr>
        <p:txBody>
          <a:bodyPr lIns="0" tIns="0" rIns="0" bIns="0" rtlCol="0" anchor="t">
            <a:spAutoFit/>
          </a:bodyPr>
          <a:lstStyle/>
          <a:p>
            <a:pPr>
              <a:lnSpc>
                <a:spcPts val="2920"/>
              </a:lnSpc>
            </a:pPr>
            <a:r>
              <a:rPr lang="en-US" sz="2400" spc="91" dirty="0">
                <a:solidFill>
                  <a:srgbClr val="546873"/>
                </a:solidFill>
                <a:latin typeface="Nunito"/>
              </a:rPr>
              <a:t>The online retail store is performing well, but the management wants to understand the major contributing factors to their revenue to plan strategically for the next year. The leadership seeks insights from both an operations and marketing perspective, and wants to focus on areas that are performing well as they plan to expand the business.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DADD"/>
        </a:solidFill>
        <a:effectLst/>
      </p:bgPr>
    </p:bg>
    <p:spTree>
      <p:nvGrpSpPr>
        <p:cNvPr id="1" name=""/>
        <p:cNvGrpSpPr/>
        <p:nvPr/>
      </p:nvGrpSpPr>
      <p:grpSpPr>
        <a:xfrm>
          <a:off x="0" y="0"/>
          <a:ext cx="0" cy="0"/>
          <a:chOff x="0" y="0"/>
          <a:chExt cx="0" cy="0"/>
        </a:xfrm>
      </p:grpSpPr>
      <p:grpSp>
        <p:nvGrpSpPr>
          <p:cNvPr id="2" name="Group 2"/>
          <p:cNvGrpSpPr>
            <a:grpSpLocks noGrp="1" noUngrp="1" noRot="1" noMove="1" noResize="1"/>
          </p:cNvGrpSpPr>
          <p:nvPr/>
        </p:nvGrpSpPr>
        <p:grpSpPr>
          <a:xfrm>
            <a:off x="7543800" y="0"/>
            <a:ext cx="10744200" cy="10287000"/>
            <a:chOff x="0" y="0"/>
            <a:chExt cx="5077491" cy="2709333"/>
          </a:xfrm>
        </p:grpSpPr>
        <p:sp>
          <p:nvSpPr>
            <p:cNvPr id="3" name="Freeform 3"/>
            <p:cNvSpPr>
              <a:spLocks noGrp="1" noRot="1" noMove="1" noResize="1" noEditPoints="1" noAdjustHandles="1" noChangeArrowheads="1" noChangeShapeType="1"/>
            </p:cNvSpPr>
            <p:nvPr/>
          </p:nvSpPr>
          <p:spPr>
            <a:xfrm>
              <a:off x="0" y="0"/>
              <a:ext cx="5077491" cy="2709333"/>
            </a:xfrm>
            <a:custGeom>
              <a:avLst/>
              <a:gdLst/>
              <a:ahLst/>
              <a:cxnLst/>
              <a:rect l="l" t="t" r="r" b="b"/>
              <a:pathLst>
                <a:path w="5077491" h="2709333">
                  <a:moveTo>
                    <a:pt x="0" y="0"/>
                  </a:moveTo>
                  <a:lnTo>
                    <a:pt x="5077491" y="0"/>
                  </a:lnTo>
                  <a:lnTo>
                    <a:pt x="5077491" y="2709333"/>
                  </a:lnTo>
                  <a:lnTo>
                    <a:pt x="0" y="2709333"/>
                  </a:lnTo>
                  <a:close/>
                </a:path>
              </a:pathLst>
            </a:custGeom>
            <a:solidFill>
              <a:srgbClr val="798F9B"/>
            </a:solidFill>
          </p:spPr>
        </p:sp>
        <p:sp>
          <p:nvSpPr>
            <p:cNvPr id="4" name="TextBox 4"/>
            <p:cNvSpPr txBox="1">
              <a:spLocks noGrp="1" noRot="1" noMove="1" noResize="1" noEditPoints="1" noAdjustHandles="1" noChangeArrowheads="1" noChangeShapeType="1"/>
            </p:cNvSpPr>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5" name="TextBox 5"/>
          <p:cNvSpPr txBox="1"/>
          <p:nvPr/>
        </p:nvSpPr>
        <p:spPr>
          <a:xfrm>
            <a:off x="11019213" y="2859346"/>
            <a:ext cx="889827" cy="1038225"/>
          </a:xfrm>
          <a:prstGeom prst="rect">
            <a:avLst/>
          </a:prstGeom>
        </p:spPr>
        <p:txBody>
          <a:bodyPr lIns="0" tIns="0" rIns="0" bIns="0" rtlCol="0" anchor="t">
            <a:spAutoFit/>
          </a:bodyPr>
          <a:lstStyle/>
          <a:p>
            <a:pPr>
              <a:lnSpc>
                <a:spcPts val="8400"/>
              </a:lnSpc>
              <a:spcBef>
                <a:spcPct val="0"/>
              </a:spcBef>
            </a:pPr>
            <a:r>
              <a:rPr lang="en-US" sz="6000" dirty="0">
                <a:solidFill>
                  <a:srgbClr val="EDEAE5"/>
                </a:solidFill>
                <a:latin typeface="Open Sauce"/>
              </a:rPr>
              <a:t>1</a:t>
            </a:r>
          </a:p>
        </p:txBody>
      </p:sp>
      <p:sp>
        <p:nvSpPr>
          <p:cNvPr id="6" name="TextBox 6"/>
          <p:cNvSpPr txBox="1"/>
          <p:nvPr/>
        </p:nvSpPr>
        <p:spPr>
          <a:xfrm>
            <a:off x="11019213" y="4130010"/>
            <a:ext cx="889827" cy="1038225"/>
          </a:xfrm>
          <a:prstGeom prst="rect">
            <a:avLst/>
          </a:prstGeom>
        </p:spPr>
        <p:txBody>
          <a:bodyPr lIns="0" tIns="0" rIns="0" bIns="0" rtlCol="0" anchor="t">
            <a:spAutoFit/>
          </a:bodyPr>
          <a:lstStyle/>
          <a:p>
            <a:pPr>
              <a:lnSpc>
                <a:spcPts val="8400"/>
              </a:lnSpc>
              <a:spcBef>
                <a:spcPct val="0"/>
              </a:spcBef>
            </a:pPr>
            <a:r>
              <a:rPr lang="en-US" sz="6000">
                <a:solidFill>
                  <a:srgbClr val="EDEAE5"/>
                </a:solidFill>
                <a:latin typeface="Open Sauce"/>
              </a:rPr>
              <a:t>2</a:t>
            </a:r>
          </a:p>
        </p:txBody>
      </p:sp>
      <p:sp>
        <p:nvSpPr>
          <p:cNvPr id="7" name="TextBox 7"/>
          <p:cNvSpPr txBox="1"/>
          <p:nvPr/>
        </p:nvSpPr>
        <p:spPr>
          <a:xfrm>
            <a:off x="11019213" y="5400675"/>
            <a:ext cx="889827" cy="1038225"/>
          </a:xfrm>
          <a:prstGeom prst="rect">
            <a:avLst/>
          </a:prstGeom>
        </p:spPr>
        <p:txBody>
          <a:bodyPr lIns="0" tIns="0" rIns="0" bIns="0" rtlCol="0" anchor="t">
            <a:spAutoFit/>
          </a:bodyPr>
          <a:lstStyle/>
          <a:p>
            <a:pPr>
              <a:lnSpc>
                <a:spcPts val="8400"/>
              </a:lnSpc>
              <a:spcBef>
                <a:spcPct val="0"/>
              </a:spcBef>
            </a:pPr>
            <a:r>
              <a:rPr lang="en-US" sz="6000">
                <a:solidFill>
                  <a:srgbClr val="EDEAE5"/>
                </a:solidFill>
                <a:latin typeface="Open Sauce"/>
              </a:rPr>
              <a:t>3</a:t>
            </a:r>
          </a:p>
        </p:txBody>
      </p:sp>
      <p:sp>
        <p:nvSpPr>
          <p:cNvPr id="8" name="TextBox 8"/>
          <p:cNvSpPr txBox="1"/>
          <p:nvPr/>
        </p:nvSpPr>
        <p:spPr>
          <a:xfrm>
            <a:off x="2261519" y="4300020"/>
            <a:ext cx="2994133" cy="745491"/>
          </a:xfrm>
          <a:prstGeom prst="rect">
            <a:avLst/>
          </a:prstGeom>
        </p:spPr>
        <p:txBody>
          <a:bodyPr lIns="0" tIns="0" rIns="0" bIns="0" rtlCol="0" anchor="t">
            <a:spAutoFit/>
          </a:bodyPr>
          <a:lstStyle/>
          <a:p>
            <a:pPr>
              <a:lnSpc>
                <a:spcPts val="6159"/>
              </a:lnSpc>
              <a:spcBef>
                <a:spcPct val="0"/>
              </a:spcBef>
            </a:pPr>
            <a:r>
              <a:rPr lang="en-US" sz="4399" dirty="0">
                <a:solidFill>
                  <a:srgbClr val="3B4A52"/>
                </a:solidFill>
                <a:latin typeface="Garet ExtraBold"/>
              </a:rPr>
              <a:t>AGENDA </a:t>
            </a:r>
          </a:p>
        </p:txBody>
      </p:sp>
      <p:sp>
        <p:nvSpPr>
          <p:cNvPr id="9" name="TextBox 9"/>
          <p:cNvSpPr txBox="1"/>
          <p:nvPr/>
        </p:nvSpPr>
        <p:spPr>
          <a:xfrm>
            <a:off x="12066523" y="3197165"/>
            <a:ext cx="3762295" cy="461665"/>
          </a:xfrm>
          <a:prstGeom prst="rect">
            <a:avLst/>
          </a:prstGeom>
        </p:spPr>
        <p:txBody>
          <a:bodyPr lIns="0" tIns="0" rIns="0" bIns="0" rtlCol="0" anchor="t">
            <a:spAutoFit/>
          </a:bodyPr>
          <a:lstStyle/>
          <a:p>
            <a:pPr>
              <a:lnSpc>
                <a:spcPts val="3639"/>
              </a:lnSpc>
              <a:spcBef>
                <a:spcPct val="0"/>
              </a:spcBef>
            </a:pPr>
            <a:r>
              <a:rPr lang="en-US" sz="3000" dirty="0">
                <a:solidFill>
                  <a:srgbClr val="EDEAE5"/>
                </a:solidFill>
                <a:latin typeface="Nunito"/>
              </a:rPr>
              <a:t>Problem Statement</a:t>
            </a:r>
          </a:p>
        </p:txBody>
      </p:sp>
      <p:sp>
        <p:nvSpPr>
          <p:cNvPr id="10" name="TextBox 10"/>
          <p:cNvSpPr txBox="1"/>
          <p:nvPr/>
        </p:nvSpPr>
        <p:spPr>
          <a:xfrm>
            <a:off x="12066523" y="4467830"/>
            <a:ext cx="3935477" cy="461665"/>
          </a:xfrm>
          <a:prstGeom prst="rect">
            <a:avLst/>
          </a:prstGeom>
        </p:spPr>
        <p:txBody>
          <a:bodyPr lIns="0" tIns="0" rIns="0" bIns="0" rtlCol="0" anchor="t">
            <a:spAutoFit/>
          </a:bodyPr>
          <a:lstStyle/>
          <a:p>
            <a:pPr>
              <a:lnSpc>
                <a:spcPts val="3639"/>
              </a:lnSpc>
              <a:spcBef>
                <a:spcPct val="0"/>
              </a:spcBef>
            </a:pPr>
            <a:r>
              <a:rPr lang="en-US" sz="3000" dirty="0">
                <a:solidFill>
                  <a:srgbClr val="EDEAE5"/>
                </a:solidFill>
                <a:latin typeface="Nunito"/>
              </a:rPr>
              <a:t>Data Analysis</a:t>
            </a:r>
          </a:p>
        </p:txBody>
      </p:sp>
      <p:sp>
        <p:nvSpPr>
          <p:cNvPr id="11" name="TextBox 11"/>
          <p:cNvSpPr txBox="1"/>
          <p:nvPr/>
        </p:nvSpPr>
        <p:spPr>
          <a:xfrm>
            <a:off x="12066523" y="5738494"/>
            <a:ext cx="3935477" cy="461665"/>
          </a:xfrm>
          <a:prstGeom prst="rect">
            <a:avLst/>
          </a:prstGeom>
        </p:spPr>
        <p:txBody>
          <a:bodyPr lIns="0" tIns="0" rIns="0" bIns="0" rtlCol="0" anchor="t">
            <a:spAutoFit/>
          </a:bodyPr>
          <a:lstStyle/>
          <a:p>
            <a:pPr algn="just">
              <a:lnSpc>
                <a:spcPts val="3639"/>
              </a:lnSpc>
              <a:spcBef>
                <a:spcPct val="0"/>
              </a:spcBef>
            </a:pPr>
            <a:r>
              <a:rPr lang="en-US" sz="3000" dirty="0">
                <a:solidFill>
                  <a:srgbClr val="EDEAE5"/>
                </a:solidFill>
                <a:latin typeface="Nunito"/>
              </a:rPr>
              <a:t>Insights</a:t>
            </a:r>
            <a:r>
              <a:rPr lang="en-US" sz="2599" dirty="0">
                <a:solidFill>
                  <a:srgbClr val="EDEAE5"/>
                </a:solidFill>
                <a:latin typeface="Nunito"/>
              </a:rPr>
              <a:t> </a:t>
            </a:r>
          </a:p>
        </p:txBody>
      </p:sp>
      <p:sp>
        <p:nvSpPr>
          <p:cNvPr id="12" name="AutoShape 12"/>
          <p:cNvSpPr/>
          <p:nvPr/>
        </p:nvSpPr>
        <p:spPr>
          <a:xfrm rot="-5400000">
            <a:off x="8631001" y="4687222"/>
            <a:ext cx="3455728" cy="0"/>
          </a:xfrm>
          <a:prstGeom prst="line">
            <a:avLst/>
          </a:prstGeom>
          <a:ln w="47625" cap="rnd">
            <a:solidFill>
              <a:srgbClr val="DDDDDD"/>
            </a:solidFill>
            <a:prstDash val="solid"/>
            <a:headEnd type="none" w="sm" len="sm"/>
            <a:tailEnd type="none" w="sm" len="sm"/>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CDADD"/>
        </a:solidFill>
        <a:effectLst/>
      </p:bgPr>
    </p:bg>
    <p:spTree>
      <p:nvGrpSpPr>
        <p:cNvPr id="1" name=""/>
        <p:cNvGrpSpPr/>
        <p:nvPr/>
      </p:nvGrpSpPr>
      <p:grpSpPr>
        <a:xfrm>
          <a:off x="0" y="0"/>
          <a:ext cx="0" cy="0"/>
          <a:chOff x="0" y="0"/>
          <a:chExt cx="0" cy="0"/>
        </a:xfrm>
      </p:grpSpPr>
      <p:grpSp>
        <p:nvGrpSpPr>
          <p:cNvPr id="2" name="Group 2"/>
          <p:cNvGrpSpPr/>
          <p:nvPr/>
        </p:nvGrpSpPr>
        <p:grpSpPr>
          <a:xfrm>
            <a:off x="11948521" y="5590840"/>
            <a:ext cx="6339479" cy="1221590"/>
            <a:chOff x="0" y="0"/>
            <a:chExt cx="1804111" cy="321736"/>
          </a:xfrm>
        </p:grpSpPr>
        <p:sp>
          <p:nvSpPr>
            <p:cNvPr id="3" name="Freeform 3"/>
            <p:cNvSpPr/>
            <p:nvPr/>
          </p:nvSpPr>
          <p:spPr>
            <a:xfrm>
              <a:off x="0" y="0"/>
              <a:ext cx="1804111" cy="321736"/>
            </a:xfrm>
            <a:custGeom>
              <a:avLst/>
              <a:gdLst/>
              <a:ahLst/>
              <a:cxnLst/>
              <a:rect l="l" t="t" r="r" b="b"/>
              <a:pathLst>
                <a:path w="1804111" h="321736">
                  <a:moveTo>
                    <a:pt x="0" y="0"/>
                  </a:moveTo>
                  <a:lnTo>
                    <a:pt x="1804111" y="0"/>
                  </a:lnTo>
                  <a:lnTo>
                    <a:pt x="1804111" y="321736"/>
                  </a:lnTo>
                  <a:lnTo>
                    <a:pt x="0" y="321736"/>
                  </a:lnTo>
                  <a:close/>
                </a:path>
              </a:pathLst>
            </a:custGeom>
            <a:solidFill>
              <a:srgbClr val="798F9B"/>
            </a:solidFill>
          </p:spPr>
          <p:txBody>
            <a:bodyPr/>
            <a:lstStyle/>
            <a:p>
              <a:endParaRPr lang="en-IN" dirty="0"/>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grpSp>
        <p:nvGrpSpPr>
          <p:cNvPr id="5" name="Group 5"/>
          <p:cNvGrpSpPr/>
          <p:nvPr/>
        </p:nvGrpSpPr>
        <p:grpSpPr>
          <a:xfrm>
            <a:off x="4833832" y="5590840"/>
            <a:ext cx="7862384" cy="1221590"/>
            <a:chOff x="0" y="0"/>
            <a:chExt cx="10483179" cy="1628787"/>
          </a:xfrm>
        </p:grpSpPr>
        <p:grpSp>
          <p:nvGrpSpPr>
            <p:cNvPr id="6" name="Group 6"/>
            <p:cNvGrpSpPr/>
            <p:nvPr/>
          </p:nvGrpSpPr>
          <p:grpSpPr>
            <a:xfrm>
              <a:off x="0" y="0"/>
              <a:ext cx="6701039" cy="1628787"/>
              <a:chOff x="0" y="0"/>
              <a:chExt cx="1323662" cy="321736"/>
            </a:xfrm>
          </p:grpSpPr>
          <p:sp>
            <p:nvSpPr>
              <p:cNvPr id="7" name="Freeform 7"/>
              <p:cNvSpPr/>
              <p:nvPr/>
            </p:nvSpPr>
            <p:spPr>
              <a:xfrm>
                <a:off x="0" y="0"/>
                <a:ext cx="1323662" cy="321736"/>
              </a:xfrm>
              <a:custGeom>
                <a:avLst/>
                <a:gdLst/>
                <a:ahLst/>
                <a:cxnLst/>
                <a:rect l="l" t="t" r="r" b="b"/>
                <a:pathLst>
                  <a:path w="1323662" h="321736">
                    <a:moveTo>
                      <a:pt x="0" y="0"/>
                    </a:moveTo>
                    <a:lnTo>
                      <a:pt x="1323662" y="0"/>
                    </a:lnTo>
                    <a:lnTo>
                      <a:pt x="1323662" y="321736"/>
                    </a:lnTo>
                    <a:lnTo>
                      <a:pt x="0" y="321736"/>
                    </a:lnTo>
                    <a:close/>
                  </a:path>
                </a:pathLst>
              </a:custGeom>
              <a:solidFill>
                <a:srgbClr val="91A8B4"/>
              </a:solidFill>
            </p:spPr>
          </p:sp>
          <p:sp>
            <p:nvSpPr>
              <p:cNvPr id="8" name="TextBox 8"/>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grpSp>
          <p:nvGrpSpPr>
            <p:cNvPr id="9" name="Group 9"/>
            <p:cNvGrpSpPr/>
            <p:nvPr/>
          </p:nvGrpSpPr>
          <p:grpSpPr>
            <a:xfrm>
              <a:off x="6368379" y="0"/>
              <a:ext cx="4114800" cy="1628787"/>
              <a:chOff x="0" y="0"/>
              <a:chExt cx="812800" cy="321736"/>
            </a:xfrm>
          </p:grpSpPr>
          <p:sp>
            <p:nvSpPr>
              <p:cNvPr id="10" name="Freeform 10"/>
              <p:cNvSpPr/>
              <p:nvPr/>
            </p:nvSpPr>
            <p:spPr>
              <a:xfrm>
                <a:off x="0" y="0"/>
                <a:ext cx="812800" cy="321736"/>
              </a:xfrm>
              <a:custGeom>
                <a:avLst/>
                <a:gdLst/>
                <a:ahLst/>
                <a:cxnLst/>
                <a:rect l="l" t="t" r="r" b="b"/>
                <a:pathLst>
                  <a:path w="812800" h="321736">
                    <a:moveTo>
                      <a:pt x="609600" y="0"/>
                    </a:moveTo>
                    <a:lnTo>
                      <a:pt x="0" y="0"/>
                    </a:lnTo>
                    <a:lnTo>
                      <a:pt x="0" y="321736"/>
                    </a:lnTo>
                    <a:lnTo>
                      <a:pt x="609600" y="321736"/>
                    </a:lnTo>
                    <a:lnTo>
                      <a:pt x="812800" y="160868"/>
                    </a:lnTo>
                    <a:lnTo>
                      <a:pt x="609600" y="0"/>
                    </a:lnTo>
                    <a:close/>
                  </a:path>
                </a:pathLst>
              </a:custGeom>
              <a:solidFill>
                <a:srgbClr val="91A8B4"/>
              </a:solidFill>
            </p:spPr>
          </p:sp>
          <p:sp>
            <p:nvSpPr>
              <p:cNvPr id="11" name="TextBox 11"/>
              <p:cNvSpPr txBox="1"/>
              <p:nvPr/>
            </p:nvSpPr>
            <p:spPr>
              <a:xfrm>
                <a:off x="0" y="-9525"/>
                <a:ext cx="698500" cy="415925"/>
              </a:xfrm>
              <a:prstGeom prst="rect">
                <a:avLst/>
              </a:prstGeom>
            </p:spPr>
            <p:txBody>
              <a:bodyPr lIns="50800" tIns="50800" rIns="50800" bIns="50800" rtlCol="0" anchor="ctr"/>
              <a:lstStyle/>
              <a:p>
                <a:pPr algn="ctr">
                  <a:lnSpc>
                    <a:spcPts val="2539"/>
                  </a:lnSpc>
                </a:pPr>
                <a:endParaRPr/>
              </a:p>
            </p:txBody>
          </p:sp>
        </p:grpSp>
      </p:grpSp>
      <p:grpSp>
        <p:nvGrpSpPr>
          <p:cNvPr id="12" name="Group 12"/>
          <p:cNvGrpSpPr/>
          <p:nvPr/>
        </p:nvGrpSpPr>
        <p:grpSpPr>
          <a:xfrm>
            <a:off x="0" y="5581119"/>
            <a:ext cx="6245960" cy="1231310"/>
            <a:chOff x="0" y="0"/>
            <a:chExt cx="9008619" cy="1641747"/>
          </a:xfrm>
        </p:grpSpPr>
        <p:grpSp>
          <p:nvGrpSpPr>
            <p:cNvPr id="13" name="Group 13"/>
            <p:cNvGrpSpPr/>
            <p:nvPr/>
          </p:nvGrpSpPr>
          <p:grpSpPr>
            <a:xfrm>
              <a:off x="0" y="0"/>
              <a:ext cx="5226479" cy="1641747"/>
              <a:chOff x="0" y="0"/>
              <a:chExt cx="1032391" cy="324296"/>
            </a:xfrm>
          </p:grpSpPr>
          <p:sp>
            <p:nvSpPr>
              <p:cNvPr id="14" name="Freeform 14"/>
              <p:cNvSpPr/>
              <p:nvPr/>
            </p:nvSpPr>
            <p:spPr>
              <a:xfrm>
                <a:off x="0" y="0"/>
                <a:ext cx="1032391" cy="324296"/>
              </a:xfrm>
              <a:custGeom>
                <a:avLst/>
                <a:gdLst/>
                <a:ahLst/>
                <a:cxnLst/>
                <a:rect l="l" t="t" r="r" b="b"/>
                <a:pathLst>
                  <a:path w="1032391" h="324296">
                    <a:moveTo>
                      <a:pt x="0" y="0"/>
                    </a:moveTo>
                    <a:lnTo>
                      <a:pt x="1032391" y="0"/>
                    </a:lnTo>
                    <a:lnTo>
                      <a:pt x="1032391" y="324296"/>
                    </a:lnTo>
                    <a:lnTo>
                      <a:pt x="0" y="324296"/>
                    </a:lnTo>
                    <a:close/>
                  </a:path>
                </a:pathLst>
              </a:custGeom>
              <a:solidFill>
                <a:srgbClr val="EDEAE5"/>
              </a:solidFill>
            </p:spPr>
          </p:sp>
          <p:sp>
            <p:nvSpPr>
              <p:cNvPr id="15" name="TextBox 15"/>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grpSp>
          <p:nvGrpSpPr>
            <p:cNvPr id="16" name="Group 16"/>
            <p:cNvGrpSpPr/>
            <p:nvPr/>
          </p:nvGrpSpPr>
          <p:grpSpPr>
            <a:xfrm>
              <a:off x="4893819" y="0"/>
              <a:ext cx="4114800" cy="1641747"/>
              <a:chOff x="0" y="0"/>
              <a:chExt cx="812800" cy="324296"/>
            </a:xfrm>
          </p:grpSpPr>
          <p:sp>
            <p:nvSpPr>
              <p:cNvPr id="17" name="Freeform 17"/>
              <p:cNvSpPr/>
              <p:nvPr/>
            </p:nvSpPr>
            <p:spPr>
              <a:xfrm>
                <a:off x="0" y="0"/>
                <a:ext cx="812800" cy="324296"/>
              </a:xfrm>
              <a:custGeom>
                <a:avLst/>
                <a:gdLst/>
                <a:ahLst/>
                <a:cxnLst/>
                <a:rect l="l" t="t" r="r" b="b"/>
                <a:pathLst>
                  <a:path w="812800" h="324296">
                    <a:moveTo>
                      <a:pt x="609600" y="0"/>
                    </a:moveTo>
                    <a:lnTo>
                      <a:pt x="0" y="0"/>
                    </a:lnTo>
                    <a:lnTo>
                      <a:pt x="0" y="324296"/>
                    </a:lnTo>
                    <a:lnTo>
                      <a:pt x="609600" y="324296"/>
                    </a:lnTo>
                    <a:lnTo>
                      <a:pt x="812800" y="162148"/>
                    </a:lnTo>
                    <a:lnTo>
                      <a:pt x="609600" y="0"/>
                    </a:lnTo>
                    <a:close/>
                  </a:path>
                </a:pathLst>
              </a:custGeom>
              <a:solidFill>
                <a:srgbClr val="EDEAE5"/>
              </a:solidFill>
            </p:spPr>
          </p:sp>
          <p:sp>
            <p:nvSpPr>
              <p:cNvPr id="18" name="TextBox 18"/>
              <p:cNvSpPr txBox="1"/>
              <p:nvPr/>
            </p:nvSpPr>
            <p:spPr>
              <a:xfrm>
                <a:off x="0" y="-9525"/>
                <a:ext cx="698500" cy="415925"/>
              </a:xfrm>
              <a:prstGeom prst="rect">
                <a:avLst/>
              </a:prstGeom>
            </p:spPr>
            <p:txBody>
              <a:bodyPr lIns="50800" tIns="50800" rIns="50800" bIns="50800" rtlCol="0" anchor="ctr"/>
              <a:lstStyle/>
              <a:p>
                <a:pPr algn="ctr">
                  <a:lnSpc>
                    <a:spcPts val="2539"/>
                  </a:lnSpc>
                </a:pPr>
                <a:endParaRPr/>
              </a:p>
            </p:txBody>
          </p:sp>
        </p:grpSp>
      </p:grpSp>
      <p:sp>
        <p:nvSpPr>
          <p:cNvPr id="19" name="TextBox 19"/>
          <p:cNvSpPr txBox="1"/>
          <p:nvPr/>
        </p:nvSpPr>
        <p:spPr>
          <a:xfrm>
            <a:off x="1422521" y="5928804"/>
            <a:ext cx="3208113" cy="509755"/>
          </a:xfrm>
          <a:prstGeom prst="rect">
            <a:avLst/>
          </a:prstGeom>
        </p:spPr>
        <p:txBody>
          <a:bodyPr lIns="0" tIns="0" rIns="0" bIns="0" rtlCol="0" anchor="t">
            <a:spAutoFit/>
          </a:bodyPr>
          <a:lstStyle/>
          <a:p>
            <a:pPr>
              <a:lnSpc>
                <a:spcPts val="4059"/>
              </a:lnSpc>
              <a:spcBef>
                <a:spcPct val="0"/>
              </a:spcBef>
            </a:pPr>
            <a:r>
              <a:rPr lang="en-US" sz="3000" dirty="0">
                <a:solidFill>
                  <a:srgbClr val="546873"/>
                </a:solidFill>
                <a:latin typeface="Nunito Bold"/>
              </a:rPr>
              <a:t>Annual Sales</a:t>
            </a:r>
          </a:p>
        </p:txBody>
      </p:sp>
      <p:sp>
        <p:nvSpPr>
          <p:cNvPr id="20" name="TextBox 20"/>
          <p:cNvSpPr txBox="1"/>
          <p:nvPr/>
        </p:nvSpPr>
        <p:spPr>
          <a:xfrm>
            <a:off x="594208" y="1009650"/>
            <a:ext cx="7326733" cy="684784"/>
          </a:xfrm>
          <a:prstGeom prst="rect">
            <a:avLst/>
          </a:prstGeom>
        </p:spPr>
        <p:txBody>
          <a:bodyPr lIns="0" tIns="0" rIns="0" bIns="0" rtlCol="0" anchor="t">
            <a:spAutoFit/>
          </a:bodyPr>
          <a:lstStyle/>
          <a:p>
            <a:pPr>
              <a:lnSpc>
                <a:spcPts val="5588"/>
              </a:lnSpc>
            </a:pPr>
            <a:r>
              <a:rPr lang="en-US" sz="4400">
                <a:solidFill>
                  <a:srgbClr val="3B4A52"/>
                </a:solidFill>
                <a:latin typeface="Garet ExtraBold"/>
              </a:rPr>
              <a:t>DATA ANALYSIS</a:t>
            </a:r>
          </a:p>
        </p:txBody>
      </p:sp>
      <p:sp>
        <p:nvSpPr>
          <p:cNvPr id="21" name="TextBox 21"/>
          <p:cNvSpPr txBox="1"/>
          <p:nvPr/>
        </p:nvSpPr>
        <p:spPr>
          <a:xfrm>
            <a:off x="1422521" y="4072358"/>
            <a:ext cx="3923036" cy="1127761"/>
          </a:xfrm>
          <a:prstGeom prst="rect">
            <a:avLst/>
          </a:prstGeom>
        </p:spPr>
        <p:txBody>
          <a:bodyPr lIns="0" tIns="0" rIns="0" bIns="0" rtlCol="0" anchor="t">
            <a:spAutoFit/>
          </a:bodyPr>
          <a:lstStyle/>
          <a:p>
            <a:pPr>
              <a:lnSpc>
                <a:spcPts val="9239"/>
              </a:lnSpc>
              <a:spcBef>
                <a:spcPct val="0"/>
              </a:spcBef>
            </a:pPr>
            <a:r>
              <a:rPr lang="en-US" sz="6599">
                <a:solidFill>
                  <a:srgbClr val="3B4A52"/>
                </a:solidFill>
                <a:latin typeface="Garet ExtraBold"/>
              </a:rPr>
              <a:t>$2M</a:t>
            </a:r>
          </a:p>
        </p:txBody>
      </p:sp>
      <p:sp>
        <p:nvSpPr>
          <p:cNvPr id="22" name="TextBox 22"/>
          <p:cNvSpPr txBox="1"/>
          <p:nvPr/>
        </p:nvSpPr>
        <p:spPr>
          <a:xfrm>
            <a:off x="7614583" y="4072358"/>
            <a:ext cx="3574253" cy="1127761"/>
          </a:xfrm>
          <a:prstGeom prst="rect">
            <a:avLst/>
          </a:prstGeom>
        </p:spPr>
        <p:txBody>
          <a:bodyPr lIns="0" tIns="0" rIns="0" bIns="0" rtlCol="0" anchor="t">
            <a:spAutoFit/>
          </a:bodyPr>
          <a:lstStyle/>
          <a:p>
            <a:pPr marL="0" lvl="0" indent="0">
              <a:lnSpc>
                <a:spcPts val="9239"/>
              </a:lnSpc>
              <a:spcBef>
                <a:spcPct val="0"/>
              </a:spcBef>
            </a:pPr>
            <a:r>
              <a:rPr lang="en-US" sz="6599">
                <a:solidFill>
                  <a:srgbClr val="3B4A52"/>
                </a:solidFill>
                <a:latin typeface="Garet ExtraBold"/>
              </a:rPr>
              <a:t>882K</a:t>
            </a:r>
          </a:p>
        </p:txBody>
      </p:sp>
      <p:sp>
        <p:nvSpPr>
          <p:cNvPr id="23" name="TextBox 23"/>
          <p:cNvSpPr txBox="1"/>
          <p:nvPr/>
        </p:nvSpPr>
        <p:spPr>
          <a:xfrm>
            <a:off x="13762659" y="4072358"/>
            <a:ext cx="3374864" cy="1127761"/>
          </a:xfrm>
          <a:prstGeom prst="rect">
            <a:avLst/>
          </a:prstGeom>
        </p:spPr>
        <p:txBody>
          <a:bodyPr lIns="0" tIns="0" rIns="0" bIns="0" rtlCol="0" anchor="t">
            <a:spAutoFit/>
          </a:bodyPr>
          <a:lstStyle/>
          <a:p>
            <a:pPr marL="0" lvl="0" indent="0">
              <a:lnSpc>
                <a:spcPts val="9239"/>
              </a:lnSpc>
              <a:spcBef>
                <a:spcPct val="0"/>
              </a:spcBef>
            </a:pPr>
            <a:r>
              <a:rPr lang="en-US" sz="6599">
                <a:solidFill>
                  <a:srgbClr val="3B4A52"/>
                </a:solidFill>
                <a:latin typeface="Garet ExtraBold"/>
              </a:rPr>
              <a:t>418</a:t>
            </a:r>
          </a:p>
        </p:txBody>
      </p:sp>
      <p:sp>
        <p:nvSpPr>
          <p:cNvPr id="24" name="TextBox 24"/>
          <p:cNvSpPr txBox="1"/>
          <p:nvPr/>
        </p:nvSpPr>
        <p:spPr>
          <a:xfrm>
            <a:off x="7614583" y="5928804"/>
            <a:ext cx="3121671" cy="509755"/>
          </a:xfrm>
          <a:prstGeom prst="rect">
            <a:avLst/>
          </a:prstGeom>
        </p:spPr>
        <p:txBody>
          <a:bodyPr lIns="0" tIns="0" rIns="0" bIns="0" rtlCol="0" anchor="t">
            <a:spAutoFit/>
          </a:bodyPr>
          <a:lstStyle/>
          <a:p>
            <a:pPr marL="0" lvl="0" indent="0">
              <a:lnSpc>
                <a:spcPts val="4059"/>
              </a:lnSpc>
              <a:spcBef>
                <a:spcPct val="0"/>
              </a:spcBef>
            </a:pPr>
            <a:r>
              <a:rPr lang="en-US" sz="3000" dirty="0">
                <a:solidFill>
                  <a:srgbClr val="EDEAE5"/>
                </a:solidFill>
                <a:latin typeface="Nunito Bold"/>
              </a:rPr>
              <a:t>Quantity Sold</a:t>
            </a:r>
          </a:p>
        </p:txBody>
      </p:sp>
      <p:sp>
        <p:nvSpPr>
          <p:cNvPr id="25" name="TextBox 25"/>
          <p:cNvSpPr txBox="1"/>
          <p:nvPr/>
        </p:nvSpPr>
        <p:spPr>
          <a:xfrm>
            <a:off x="13769456" y="5928804"/>
            <a:ext cx="3208113" cy="509755"/>
          </a:xfrm>
          <a:prstGeom prst="rect">
            <a:avLst/>
          </a:prstGeom>
        </p:spPr>
        <p:txBody>
          <a:bodyPr lIns="0" tIns="0" rIns="0" bIns="0" rtlCol="0" anchor="t">
            <a:spAutoFit/>
          </a:bodyPr>
          <a:lstStyle/>
          <a:p>
            <a:pPr marL="0" lvl="0" indent="0" algn="l">
              <a:lnSpc>
                <a:spcPts val="4059"/>
              </a:lnSpc>
              <a:spcBef>
                <a:spcPct val="0"/>
              </a:spcBef>
            </a:pPr>
            <a:r>
              <a:rPr lang="en-US" sz="3000" b="1" dirty="0">
                <a:solidFill>
                  <a:srgbClr val="EDEAE5"/>
                </a:solidFill>
                <a:latin typeface="Nunito"/>
              </a:rPr>
              <a:t>Customers</a:t>
            </a:r>
          </a:p>
        </p:txBody>
      </p:sp>
      <p:sp>
        <p:nvSpPr>
          <p:cNvPr id="26" name="AutoShape 26"/>
          <p:cNvSpPr/>
          <p:nvPr/>
        </p:nvSpPr>
        <p:spPr>
          <a:xfrm>
            <a:off x="-638022" y="9654506"/>
            <a:ext cx="19566441" cy="0"/>
          </a:xfrm>
          <a:prstGeom prst="line">
            <a:avLst/>
          </a:prstGeom>
          <a:ln w="38100" cap="flat">
            <a:solidFill>
              <a:srgbClr val="EDEAE5"/>
            </a:solidFill>
            <a:prstDash val="solid"/>
            <a:headEnd type="none" w="sm" len="sm"/>
            <a:tailEnd type="none" w="sm" len="sm"/>
          </a:ln>
        </p:spPr>
      </p:sp>
      <p:sp>
        <p:nvSpPr>
          <p:cNvPr id="27" name="AutoShape 27"/>
          <p:cNvSpPr/>
          <p:nvPr/>
        </p:nvSpPr>
        <p:spPr>
          <a:xfrm>
            <a:off x="-638022" y="464024"/>
            <a:ext cx="19566441" cy="0"/>
          </a:xfrm>
          <a:prstGeom prst="line">
            <a:avLst/>
          </a:prstGeom>
          <a:ln w="38100" cap="flat">
            <a:solidFill>
              <a:srgbClr val="EDEAE5"/>
            </a:solidFill>
            <a:prstDash val="solid"/>
            <a:headEnd type="none" w="sm" len="sm"/>
            <a:tailEnd type="none" w="sm" len="sm"/>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938" b="6814"/>
          <a:stretch>
            <a:fillRect/>
          </a:stretch>
        </p:blipFill>
        <p:spPr>
          <a:xfrm>
            <a:off x="0" y="0"/>
            <a:ext cx="18288000" cy="10287000"/>
          </a:xfrm>
          <a:prstGeom prst="rect">
            <a:avLst/>
          </a:prstGeom>
        </p:spPr>
      </p:pic>
      <p:sp>
        <p:nvSpPr>
          <p:cNvPr id="3" name="TextBox 3"/>
          <p:cNvSpPr txBox="1"/>
          <p:nvPr/>
        </p:nvSpPr>
        <p:spPr>
          <a:xfrm>
            <a:off x="6094805" y="292736"/>
            <a:ext cx="6098390" cy="596900"/>
          </a:xfrm>
          <a:prstGeom prst="rect">
            <a:avLst/>
          </a:prstGeom>
        </p:spPr>
        <p:txBody>
          <a:bodyPr lIns="0" tIns="0" rIns="0" bIns="0" rtlCol="0" anchor="t">
            <a:spAutoFit/>
          </a:bodyPr>
          <a:lstStyle/>
          <a:p>
            <a:pPr>
              <a:lnSpc>
                <a:spcPts val="4900"/>
              </a:lnSpc>
              <a:spcBef>
                <a:spcPct val="0"/>
              </a:spcBef>
            </a:pPr>
            <a:r>
              <a:rPr lang="en-US" sz="3500">
                <a:solidFill>
                  <a:srgbClr val="3B4A52"/>
                </a:solidFill>
                <a:latin typeface="Garet ExtraBold"/>
              </a:rPr>
              <a:t>MARKET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AE5"/>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5468638" y="-2579987"/>
            <a:ext cx="7350723" cy="18288000"/>
            <a:chOff x="0" y="0"/>
            <a:chExt cx="1935993" cy="4816593"/>
          </a:xfrm>
        </p:grpSpPr>
        <p:sp>
          <p:nvSpPr>
            <p:cNvPr id="3" name="Freeform 3"/>
            <p:cNvSpPr/>
            <p:nvPr/>
          </p:nvSpPr>
          <p:spPr>
            <a:xfrm>
              <a:off x="0" y="0"/>
              <a:ext cx="1935993" cy="4816592"/>
            </a:xfrm>
            <a:custGeom>
              <a:avLst/>
              <a:gdLst/>
              <a:ahLst/>
              <a:cxnLst/>
              <a:rect l="l" t="t" r="r" b="b"/>
              <a:pathLst>
                <a:path w="1935993" h="4816592">
                  <a:moveTo>
                    <a:pt x="0" y="0"/>
                  </a:moveTo>
                  <a:lnTo>
                    <a:pt x="1935993" y="0"/>
                  </a:lnTo>
                  <a:lnTo>
                    <a:pt x="1935993" y="4816592"/>
                  </a:lnTo>
                  <a:lnTo>
                    <a:pt x="0" y="4816592"/>
                  </a:lnTo>
                  <a:close/>
                </a:path>
              </a:pathLst>
            </a:custGeom>
            <a:solidFill>
              <a:srgbClr val="91A8B4">
                <a:alpha val="83922"/>
              </a:srgbClr>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5" name="Picture 5"/>
          <p:cNvPicPr>
            <a:picLocks noChangeAspect="1"/>
          </p:cNvPicPr>
          <p:nvPr/>
        </p:nvPicPr>
        <p:blipFill>
          <a:blip r:embed="rId2"/>
          <a:srcRect/>
          <a:stretch>
            <a:fillRect/>
          </a:stretch>
        </p:blipFill>
        <p:spPr>
          <a:xfrm>
            <a:off x="2493346" y="2178309"/>
            <a:ext cx="13301308" cy="7560285"/>
          </a:xfrm>
          <a:prstGeom prst="rect">
            <a:avLst/>
          </a:prstGeom>
        </p:spPr>
      </p:pic>
      <p:sp>
        <p:nvSpPr>
          <p:cNvPr id="6" name="TextBox 6"/>
          <p:cNvSpPr txBox="1"/>
          <p:nvPr/>
        </p:nvSpPr>
        <p:spPr>
          <a:xfrm>
            <a:off x="538445" y="403225"/>
            <a:ext cx="5649739" cy="596900"/>
          </a:xfrm>
          <a:prstGeom prst="rect">
            <a:avLst/>
          </a:prstGeom>
        </p:spPr>
        <p:txBody>
          <a:bodyPr lIns="0" tIns="0" rIns="0" bIns="0" rtlCol="0" anchor="t">
            <a:spAutoFit/>
          </a:bodyPr>
          <a:lstStyle/>
          <a:p>
            <a:pPr>
              <a:lnSpc>
                <a:spcPts val="4900"/>
              </a:lnSpc>
              <a:spcBef>
                <a:spcPct val="0"/>
              </a:spcBef>
            </a:pPr>
            <a:r>
              <a:rPr lang="en-US" sz="3500">
                <a:solidFill>
                  <a:srgbClr val="3B4A52"/>
                </a:solidFill>
                <a:latin typeface="Garet ExtraBold"/>
              </a:rPr>
              <a:t>PARETO ANALYSIS</a:t>
            </a:r>
          </a:p>
        </p:txBody>
      </p:sp>
      <p:sp>
        <p:nvSpPr>
          <p:cNvPr id="7" name="TextBox 7"/>
          <p:cNvSpPr txBox="1"/>
          <p:nvPr/>
        </p:nvSpPr>
        <p:spPr>
          <a:xfrm>
            <a:off x="538445" y="1107848"/>
            <a:ext cx="16720855" cy="788677"/>
          </a:xfrm>
          <a:prstGeom prst="rect">
            <a:avLst/>
          </a:prstGeom>
        </p:spPr>
        <p:txBody>
          <a:bodyPr lIns="0" tIns="0" rIns="0" bIns="0" rtlCol="0" anchor="t">
            <a:spAutoFit/>
          </a:bodyPr>
          <a:lstStyle/>
          <a:p>
            <a:pPr>
              <a:lnSpc>
                <a:spcPts val="2987"/>
              </a:lnSpc>
            </a:pPr>
            <a:r>
              <a:rPr lang="en-US" sz="2600" spc="94" dirty="0">
                <a:solidFill>
                  <a:srgbClr val="546873"/>
                </a:solidFill>
                <a:latin typeface="Nunito"/>
              </a:rPr>
              <a:t>The Pareto analysis of country sales reveals that the majority of sales, 80%, are coming from Netherlands, Ireland, Germany, France, Australia, Spain, Switzerland, and Belgium.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AE5"/>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5468638" y="-2579987"/>
            <a:ext cx="7350723" cy="18288000"/>
            <a:chOff x="0" y="0"/>
            <a:chExt cx="1935993" cy="4816593"/>
          </a:xfrm>
        </p:grpSpPr>
        <p:sp>
          <p:nvSpPr>
            <p:cNvPr id="3" name="Freeform 3"/>
            <p:cNvSpPr/>
            <p:nvPr/>
          </p:nvSpPr>
          <p:spPr>
            <a:xfrm>
              <a:off x="0" y="0"/>
              <a:ext cx="1935993" cy="4816592"/>
            </a:xfrm>
            <a:custGeom>
              <a:avLst/>
              <a:gdLst/>
              <a:ahLst/>
              <a:cxnLst/>
              <a:rect l="l" t="t" r="r" b="b"/>
              <a:pathLst>
                <a:path w="1935993" h="4816592">
                  <a:moveTo>
                    <a:pt x="0" y="0"/>
                  </a:moveTo>
                  <a:lnTo>
                    <a:pt x="1935993" y="0"/>
                  </a:lnTo>
                  <a:lnTo>
                    <a:pt x="1935993" y="4816592"/>
                  </a:lnTo>
                  <a:lnTo>
                    <a:pt x="0" y="4816592"/>
                  </a:lnTo>
                  <a:close/>
                </a:path>
              </a:pathLst>
            </a:custGeom>
            <a:solidFill>
              <a:srgbClr val="91A8B4">
                <a:alpha val="83922"/>
              </a:srgbClr>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5" name="Picture 5"/>
          <p:cNvPicPr>
            <a:picLocks noChangeAspect="1"/>
          </p:cNvPicPr>
          <p:nvPr/>
        </p:nvPicPr>
        <p:blipFill>
          <a:blip r:embed="rId2"/>
          <a:srcRect/>
          <a:stretch>
            <a:fillRect/>
          </a:stretch>
        </p:blipFill>
        <p:spPr>
          <a:xfrm>
            <a:off x="2635987" y="2162140"/>
            <a:ext cx="13016026" cy="7713201"/>
          </a:xfrm>
          <a:prstGeom prst="rect">
            <a:avLst/>
          </a:prstGeom>
        </p:spPr>
      </p:pic>
      <p:sp>
        <p:nvSpPr>
          <p:cNvPr id="6" name="TextBox 6"/>
          <p:cNvSpPr txBox="1"/>
          <p:nvPr/>
        </p:nvSpPr>
        <p:spPr>
          <a:xfrm>
            <a:off x="538445" y="448374"/>
            <a:ext cx="5649739" cy="596900"/>
          </a:xfrm>
          <a:prstGeom prst="rect">
            <a:avLst/>
          </a:prstGeom>
        </p:spPr>
        <p:txBody>
          <a:bodyPr lIns="0" tIns="0" rIns="0" bIns="0" rtlCol="0" anchor="t">
            <a:spAutoFit/>
          </a:bodyPr>
          <a:lstStyle/>
          <a:p>
            <a:pPr>
              <a:lnSpc>
                <a:spcPts val="4900"/>
              </a:lnSpc>
              <a:spcBef>
                <a:spcPct val="0"/>
              </a:spcBef>
            </a:pPr>
            <a:r>
              <a:rPr lang="en-US" sz="3500">
                <a:solidFill>
                  <a:srgbClr val="3B4A52"/>
                </a:solidFill>
                <a:latin typeface="Garet ExtraBold"/>
              </a:rPr>
              <a:t>SALES FLOW</a:t>
            </a:r>
          </a:p>
        </p:txBody>
      </p:sp>
      <p:sp>
        <p:nvSpPr>
          <p:cNvPr id="7" name="TextBox 7"/>
          <p:cNvSpPr txBox="1"/>
          <p:nvPr/>
        </p:nvSpPr>
        <p:spPr>
          <a:xfrm>
            <a:off x="538445" y="1249294"/>
            <a:ext cx="15113568" cy="763799"/>
          </a:xfrm>
          <a:prstGeom prst="rect">
            <a:avLst/>
          </a:prstGeom>
        </p:spPr>
        <p:txBody>
          <a:bodyPr wrap="square" lIns="0" tIns="0" rIns="0" bIns="0" rtlCol="0" anchor="t">
            <a:spAutoFit/>
          </a:bodyPr>
          <a:lstStyle/>
          <a:p>
            <a:pPr>
              <a:lnSpc>
                <a:spcPts val="2987"/>
              </a:lnSpc>
            </a:pPr>
            <a:r>
              <a:rPr lang="en-US" sz="2600" spc="94" dirty="0">
                <a:solidFill>
                  <a:srgbClr val="546873"/>
                </a:solidFill>
                <a:latin typeface="Nunito"/>
              </a:rPr>
              <a:t>The months of September, October, and November have witnessed sales more than $150k.</a:t>
            </a:r>
          </a:p>
          <a:p>
            <a:pPr>
              <a:lnSpc>
                <a:spcPts val="2987"/>
              </a:lnSpc>
            </a:pPr>
            <a:endParaRPr lang="en-US" sz="2352" spc="94" dirty="0">
              <a:solidFill>
                <a:srgbClr val="546873"/>
              </a:solidFill>
              <a:latin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AE5"/>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5468638" y="-2579987"/>
            <a:ext cx="7350723" cy="18288000"/>
            <a:chOff x="0" y="0"/>
            <a:chExt cx="1935993" cy="4816593"/>
          </a:xfrm>
        </p:grpSpPr>
        <p:sp>
          <p:nvSpPr>
            <p:cNvPr id="3" name="Freeform 3"/>
            <p:cNvSpPr/>
            <p:nvPr/>
          </p:nvSpPr>
          <p:spPr>
            <a:xfrm>
              <a:off x="0" y="0"/>
              <a:ext cx="1935993" cy="4816592"/>
            </a:xfrm>
            <a:custGeom>
              <a:avLst/>
              <a:gdLst/>
              <a:ahLst/>
              <a:cxnLst/>
              <a:rect l="l" t="t" r="r" b="b"/>
              <a:pathLst>
                <a:path w="1935993" h="4816592">
                  <a:moveTo>
                    <a:pt x="0" y="0"/>
                  </a:moveTo>
                  <a:lnTo>
                    <a:pt x="1935993" y="0"/>
                  </a:lnTo>
                  <a:lnTo>
                    <a:pt x="1935993" y="4816592"/>
                  </a:lnTo>
                  <a:lnTo>
                    <a:pt x="0" y="4816592"/>
                  </a:lnTo>
                  <a:close/>
                </a:path>
              </a:pathLst>
            </a:custGeom>
            <a:solidFill>
              <a:srgbClr val="91A8B4">
                <a:alpha val="83922"/>
              </a:srgbClr>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5" name="Picture 5"/>
          <p:cNvPicPr>
            <a:picLocks noChangeAspect="1"/>
          </p:cNvPicPr>
          <p:nvPr/>
        </p:nvPicPr>
        <p:blipFill>
          <a:blip r:embed="rId2"/>
          <a:srcRect r="526"/>
          <a:stretch>
            <a:fillRect/>
          </a:stretch>
        </p:blipFill>
        <p:spPr>
          <a:xfrm>
            <a:off x="1634154" y="2160596"/>
            <a:ext cx="15019692" cy="7364404"/>
          </a:xfrm>
          <a:prstGeom prst="rect">
            <a:avLst/>
          </a:prstGeom>
        </p:spPr>
      </p:pic>
      <p:sp>
        <p:nvSpPr>
          <p:cNvPr id="6" name="TextBox 6"/>
          <p:cNvSpPr txBox="1"/>
          <p:nvPr/>
        </p:nvSpPr>
        <p:spPr>
          <a:xfrm>
            <a:off x="561719" y="413470"/>
            <a:ext cx="12790156" cy="587375"/>
          </a:xfrm>
          <a:prstGeom prst="rect">
            <a:avLst/>
          </a:prstGeom>
        </p:spPr>
        <p:txBody>
          <a:bodyPr lIns="0" tIns="0" rIns="0" bIns="0" rtlCol="0" anchor="t">
            <a:spAutoFit/>
          </a:bodyPr>
          <a:lstStyle/>
          <a:p>
            <a:pPr>
              <a:lnSpc>
                <a:spcPts val="4899"/>
              </a:lnSpc>
              <a:spcBef>
                <a:spcPct val="0"/>
              </a:spcBef>
            </a:pPr>
            <a:r>
              <a:rPr lang="en-US" sz="3499">
                <a:solidFill>
                  <a:srgbClr val="3B4A52"/>
                </a:solidFill>
                <a:latin typeface="Garet ExtraBold"/>
              </a:rPr>
              <a:t>CUSTOMER REPEAT PURCHASE </a:t>
            </a:r>
          </a:p>
        </p:txBody>
      </p:sp>
      <p:sp>
        <p:nvSpPr>
          <p:cNvPr id="7" name="TextBox 7"/>
          <p:cNvSpPr txBox="1"/>
          <p:nvPr/>
        </p:nvSpPr>
        <p:spPr>
          <a:xfrm>
            <a:off x="599818" y="1269739"/>
            <a:ext cx="13573381" cy="763799"/>
          </a:xfrm>
          <a:prstGeom prst="rect">
            <a:avLst/>
          </a:prstGeom>
        </p:spPr>
        <p:txBody>
          <a:bodyPr wrap="square" lIns="0" tIns="0" rIns="0" bIns="0" rtlCol="0" anchor="t">
            <a:spAutoFit/>
          </a:bodyPr>
          <a:lstStyle/>
          <a:p>
            <a:pPr>
              <a:lnSpc>
                <a:spcPts val="2987"/>
              </a:lnSpc>
            </a:pPr>
            <a:r>
              <a:rPr lang="en-US" sz="2600" spc="94" dirty="0">
                <a:solidFill>
                  <a:srgbClr val="546873"/>
                </a:solidFill>
                <a:latin typeface="Nunito"/>
              </a:rPr>
              <a:t>Of the 418 customers, approximately 250 have made repeat purchases.</a:t>
            </a:r>
          </a:p>
          <a:p>
            <a:pPr>
              <a:lnSpc>
                <a:spcPts val="2987"/>
              </a:lnSpc>
            </a:pPr>
            <a:endParaRPr lang="en-US" sz="2352" spc="94" dirty="0">
              <a:solidFill>
                <a:srgbClr val="546873"/>
              </a:solidFill>
              <a:latin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98F9B"/>
        </a:solidFill>
        <a:effectLst/>
      </p:bgPr>
    </p:bg>
    <p:spTree>
      <p:nvGrpSpPr>
        <p:cNvPr id="1" name=""/>
        <p:cNvGrpSpPr/>
        <p:nvPr/>
      </p:nvGrpSpPr>
      <p:grpSpPr>
        <a:xfrm>
          <a:off x="0" y="0"/>
          <a:ext cx="0" cy="0"/>
          <a:chOff x="0" y="0"/>
          <a:chExt cx="0" cy="0"/>
        </a:xfrm>
      </p:grpSpPr>
      <p:grpSp>
        <p:nvGrpSpPr>
          <p:cNvPr id="2" name="Group 2"/>
          <p:cNvGrpSpPr/>
          <p:nvPr/>
        </p:nvGrpSpPr>
        <p:grpSpPr>
          <a:xfrm>
            <a:off x="5048986" y="2369779"/>
            <a:ext cx="2410683" cy="2269263"/>
            <a:chOff x="0" y="0"/>
            <a:chExt cx="972713" cy="915650"/>
          </a:xfrm>
        </p:grpSpPr>
        <p:sp>
          <p:nvSpPr>
            <p:cNvPr id="3" name="Freeform 3"/>
            <p:cNvSpPr/>
            <p:nvPr/>
          </p:nvSpPr>
          <p:spPr>
            <a:xfrm>
              <a:off x="0" y="0"/>
              <a:ext cx="972713" cy="915650"/>
            </a:xfrm>
            <a:custGeom>
              <a:avLst/>
              <a:gdLst/>
              <a:ahLst/>
              <a:cxnLst/>
              <a:rect l="l" t="t" r="r" b="b"/>
              <a:pathLst>
                <a:path w="972713" h="915650">
                  <a:moveTo>
                    <a:pt x="0" y="0"/>
                  </a:moveTo>
                  <a:lnTo>
                    <a:pt x="972713" y="0"/>
                  </a:lnTo>
                  <a:lnTo>
                    <a:pt x="972713" y="915650"/>
                  </a:lnTo>
                  <a:lnTo>
                    <a:pt x="0" y="915650"/>
                  </a:lnTo>
                  <a:close/>
                </a:path>
              </a:pathLst>
            </a:custGeom>
            <a:solidFill>
              <a:srgbClr val="3B4A52"/>
            </a:solidFill>
          </p:spPr>
        </p:sp>
        <p:sp>
          <p:nvSpPr>
            <p:cNvPr id="4" name="TextBox 4"/>
            <p:cNvSpPr txBox="1"/>
            <p:nvPr/>
          </p:nvSpPr>
          <p:spPr>
            <a:xfrm>
              <a:off x="0" y="-9525"/>
              <a:ext cx="812800" cy="822325"/>
            </a:xfrm>
            <a:prstGeom prst="rect">
              <a:avLst/>
            </a:prstGeom>
          </p:spPr>
          <p:txBody>
            <a:bodyPr lIns="50800" tIns="50800" rIns="50800" bIns="50800" rtlCol="0" anchor="ctr"/>
            <a:lstStyle/>
            <a:p>
              <a:pPr algn="ctr">
                <a:lnSpc>
                  <a:spcPts val="2793"/>
                </a:lnSpc>
              </a:pPr>
              <a:endParaRPr/>
            </a:p>
          </p:txBody>
        </p:sp>
      </p:grpSp>
      <p:grpSp>
        <p:nvGrpSpPr>
          <p:cNvPr id="5" name="Group 5"/>
          <p:cNvGrpSpPr/>
          <p:nvPr/>
        </p:nvGrpSpPr>
        <p:grpSpPr>
          <a:xfrm>
            <a:off x="7451898" y="4559048"/>
            <a:ext cx="2418455" cy="2183251"/>
            <a:chOff x="0" y="0"/>
            <a:chExt cx="975849" cy="880944"/>
          </a:xfrm>
        </p:grpSpPr>
        <p:sp>
          <p:nvSpPr>
            <p:cNvPr id="6" name="Freeform 6"/>
            <p:cNvSpPr/>
            <p:nvPr/>
          </p:nvSpPr>
          <p:spPr>
            <a:xfrm>
              <a:off x="0" y="0"/>
              <a:ext cx="975849" cy="880944"/>
            </a:xfrm>
            <a:custGeom>
              <a:avLst/>
              <a:gdLst/>
              <a:ahLst/>
              <a:cxnLst/>
              <a:rect l="l" t="t" r="r" b="b"/>
              <a:pathLst>
                <a:path w="975849" h="880944">
                  <a:moveTo>
                    <a:pt x="0" y="0"/>
                  </a:moveTo>
                  <a:lnTo>
                    <a:pt x="975849" y="0"/>
                  </a:lnTo>
                  <a:lnTo>
                    <a:pt x="975849" y="880944"/>
                  </a:lnTo>
                  <a:lnTo>
                    <a:pt x="0" y="880944"/>
                  </a:lnTo>
                  <a:close/>
                </a:path>
              </a:pathLst>
            </a:custGeom>
            <a:solidFill>
              <a:srgbClr val="BCCBCE"/>
            </a:solidFill>
          </p:spPr>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2793"/>
                </a:lnSpc>
              </a:pPr>
              <a:endParaRPr/>
            </a:p>
          </p:txBody>
        </p:sp>
      </p:grpSp>
      <p:grpSp>
        <p:nvGrpSpPr>
          <p:cNvPr id="8" name="Group 8"/>
          <p:cNvGrpSpPr/>
          <p:nvPr/>
        </p:nvGrpSpPr>
        <p:grpSpPr>
          <a:xfrm>
            <a:off x="9852052" y="2369779"/>
            <a:ext cx="2428985" cy="2198794"/>
            <a:chOff x="0" y="0"/>
            <a:chExt cx="980098" cy="887216"/>
          </a:xfrm>
        </p:grpSpPr>
        <p:sp>
          <p:nvSpPr>
            <p:cNvPr id="9" name="Freeform 9"/>
            <p:cNvSpPr/>
            <p:nvPr/>
          </p:nvSpPr>
          <p:spPr>
            <a:xfrm>
              <a:off x="0" y="0"/>
              <a:ext cx="980098" cy="887216"/>
            </a:xfrm>
            <a:custGeom>
              <a:avLst/>
              <a:gdLst/>
              <a:ahLst/>
              <a:cxnLst/>
              <a:rect l="l" t="t" r="r" b="b"/>
              <a:pathLst>
                <a:path w="980098" h="887216">
                  <a:moveTo>
                    <a:pt x="0" y="0"/>
                  </a:moveTo>
                  <a:lnTo>
                    <a:pt x="980098" y="0"/>
                  </a:lnTo>
                  <a:lnTo>
                    <a:pt x="980098" y="887216"/>
                  </a:lnTo>
                  <a:lnTo>
                    <a:pt x="0" y="887216"/>
                  </a:lnTo>
                  <a:close/>
                </a:path>
              </a:pathLst>
            </a:custGeom>
            <a:solidFill>
              <a:srgbClr val="748792"/>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marL="0" lvl="0" indent="0" algn="ctr">
                <a:lnSpc>
                  <a:spcPts val="3219"/>
                </a:lnSpc>
                <a:spcBef>
                  <a:spcPct val="0"/>
                </a:spcBef>
              </a:pPr>
              <a:endParaRPr/>
            </a:p>
          </p:txBody>
        </p:sp>
      </p:grpSp>
      <p:grpSp>
        <p:nvGrpSpPr>
          <p:cNvPr id="11" name="Group 11"/>
          <p:cNvGrpSpPr/>
          <p:nvPr/>
        </p:nvGrpSpPr>
        <p:grpSpPr>
          <a:xfrm>
            <a:off x="7451898" y="2369779"/>
            <a:ext cx="2410683" cy="2198794"/>
            <a:chOff x="0" y="0"/>
            <a:chExt cx="972713" cy="887216"/>
          </a:xfrm>
        </p:grpSpPr>
        <p:sp>
          <p:nvSpPr>
            <p:cNvPr id="12" name="Freeform 12"/>
            <p:cNvSpPr/>
            <p:nvPr/>
          </p:nvSpPr>
          <p:spPr>
            <a:xfrm>
              <a:off x="0" y="0"/>
              <a:ext cx="972713" cy="887216"/>
            </a:xfrm>
            <a:custGeom>
              <a:avLst/>
              <a:gdLst/>
              <a:ahLst/>
              <a:cxnLst/>
              <a:rect l="l" t="t" r="r" b="b"/>
              <a:pathLst>
                <a:path w="972713" h="887216">
                  <a:moveTo>
                    <a:pt x="0" y="0"/>
                  </a:moveTo>
                  <a:lnTo>
                    <a:pt x="972713" y="0"/>
                  </a:lnTo>
                  <a:lnTo>
                    <a:pt x="972713" y="887216"/>
                  </a:lnTo>
                  <a:lnTo>
                    <a:pt x="0" y="887216"/>
                  </a:lnTo>
                  <a:close/>
                </a:path>
              </a:pathLst>
            </a:custGeom>
            <a:solidFill>
              <a:srgbClr val="546873"/>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marL="0" lvl="0" indent="0" algn="ctr">
                <a:lnSpc>
                  <a:spcPts val="3219"/>
                </a:lnSpc>
                <a:spcBef>
                  <a:spcPct val="0"/>
                </a:spcBef>
              </a:pPr>
              <a:endParaRPr/>
            </a:p>
          </p:txBody>
        </p:sp>
      </p:grpSp>
      <p:grpSp>
        <p:nvGrpSpPr>
          <p:cNvPr id="14" name="Group 14"/>
          <p:cNvGrpSpPr/>
          <p:nvPr/>
        </p:nvGrpSpPr>
        <p:grpSpPr>
          <a:xfrm>
            <a:off x="5048986" y="4568573"/>
            <a:ext cx="2410683" cy="2183251"/>
            <a:chOff x="0" y="0"/>
            <a:chExt cx="972713" cy="880944"/>
          </a:xfrm>
        </p:grpSpPr>
        <p:sp>
          <p:nvSpPr>
            <p:cNvPr id="15" name="Freeform 15"/>
            <p:cNvSpPr/>
            <p:nvPr/>
          </p:nvSpPr>
          <p:spPr>
            <a:xfrm>
              <a:off x="0" y="0"/>
              <a:ext cx="972713" cy="880944"/>
            </a:xfrm>
            <a:custGeom>
              <a:avLst/>
              <a:gdLst/>
              <a:ahLst/>
              <a:cxnLst/>
              <a:rect l="l" t="t" r="r" b="b"/>
              <a:pathLst>
                <a:path w="972713" h="880944">
                  <a:moveTo>
                    <a:pt x="0" y="0"/>
                  </a:moveTo>
                  <a:lnTo>
                    <a:pt x="972713" y="0"/>
                  </a:lnTo>
                  <a:lnTo>
                    <a:pt x="972713" y="880944"/>
                  </a:lnTo>
                  <a:lnTo>
                    <a:pt x="0" y="880944"/>
                  </a:lnTo>
                  <a:close/>
                </a:path>
              </a:pathLst>
            </a:custGeom>
            <a:solidFill>
              <a:srgbClr val="91A8B4"/>
            </a:solidFill>
          </p:spPr>
        </p:sp>
        <p:sp>
          <p:nvSpPr>
            <p:cNvPr id="16" name="TextBox 16"/>
            <p:cNvSpPr txBox="1"/>
            <p:nvPr/>
          </p:nvSpPr>
          <p:spPr>
            <a:xfrm>
              <a:off x="0" y="-9525"/>
              <a:ext cx="812800" cy="822325"/>
            </a:xfrm>
            <a:prstGeom prst="rect">
              <a:avLst/>
            </a:prstGeom>
          </p:spPr>
          <p:txBody>
            <a:bodyPr lIns="50800" tIns="50800" rIns="50800" bIns="50800" rtlCol="0" anchor="ctr"/>
            <a:lstStyle/>
            <a:p>
              <a:pPr algn="ctr">
                <a:lnSpc>
                  <a:spcPts val="2793"/>
                </a:lnSpc>
              </a:pPr>
              <a:endParaRPr/>
            </a:p>
          </p:txBody>
        </p:sp>
      </p:grpSp>
      <p:grpSp>
        <p:nvGrpSpPr>
          <p:cNvPr id="17" name="Group 17"/>
          <p:cNvGrpSpPr/>
          <p:nvPr/>
        </p:nvGrpSpPr>
        <p:grpSpPr>
          <a:xfrm>
            <a:off x="9862581" y="4568573"/>
            <a:ext cx="2418455" cy="2183251"/>
            <a:chOff x="0" y="0"/>
            <a:chExt cx="975849" cy="880944"/>
          </a:xfrm>
        </p:grpSpPr>
        <p:sp>
          <p:nvSpPr>
            <p:cNvPr id="18" name="Freeform 18"/>
            <p:cNvSpPr/>
            <p:nvPr/>
          </p:nvSpPr>
          <p:spPr>
            <a:xfrm>
              <a:off x="0" y="0"/>
              <a:ext cx="975849" cy="880944"/>
            </a:xfrm>
            <a:custGeom>
              <a:avLst/>
              <a:gdLst/>
              <a:ahLst/>
              <a:cxnLst/>
              <a:rect l="l" t="t" r="r" b="b"/>
              <a:pathLst>
                <a:path w="975849" h="880944">
                  <a:moveTo>
                    <a:pt x="0" y="0"/>
                  </a:moveTo>
                  <a:lnTo>
                    <a:pt x="975849" y="0"/>
                  </a:lnTo>
                  <a:lnTo>
                    <a:pt x="975849" y="880944"/>
                  </a:lnTo>
                  <a:lnTo>
                    <a:pt x="0" y="880944"/>
                  </a:lnTo>
                  <a:close/>
                </a:path>
              </a:pathLst>
            </a:custGeom>
            <a:solidFill>
              <a:srgbClr val="CCDADD"/>
            </a:solidFill>
          </p:spPr>
        </p:sp>
        <p:sp>
          <p:nvSpPr>
            <p:cNvPr id="19" name="TextBox 19"/>
            <p:cNvSpPr txBox="1"/>
            <p:nvPr/>
          </p:nvSpPr>
          <p:spPr>
            <a:xfrm>
              <a:off x="0" y="-38100"/>
              <a:ext cx="812800" cy="850900"/>
            </a:xfrm>
            <a:prstGeom prst="rect">
              <a:avLst/>
            </a:prstGeom>
          </p:spPr>
          <p:txBody>
            <a:bodyPr lIns="50800" tIns="50800" rIns="50800" bIns="50800" rtlCol="0" anchor="ctr"/>
            <a:lstStyle/>
            <a:p>
              <a:pPr marL="0" lvl="0" indent="0" algn="ctr">
                <a:lnSpc>
                  <a:spcPts val="3219"/>
                </a:lnSpc>
                <a:spcBef>
                  <a:spcPct val="0"/>
                </a:spcBef>
              </a:pPr>
              <a:endParaRPr/>
            </a:p>
          </p:txBody>
        </p:sp>
      </p:grpSp>
      <p:sp>
        <p:nvSpPr>
          <p:cNvPr id="20" name="AutoShape 20"/>
          <p:cNvSpPr/>
          <p:nvPr/>
        </p:nvSpPr>
        <p:spPr>
          <a:xfrm rot="-10800000">
            <a:off x="0" y="465150"/>
            <a:ext cx="18288000" cy="0"/>
          </a:xfrm>
          <a:prstGeom prst="line">
            <a:avLst/>
          </a:prstGeom>
          <a:ln w="47625" cap="flat">
            <a:solidFill>
              <a:srgbClr val="91A8B4"/>
            </a:solidFill>
            <a:prstDash val="solid"/>
            <a:headEnd type="none" w="sm" len="sm"/>
            <a:tailEnd type="none" w="sm" len="sm"/>
          </a:ln>
        </p:spPr>
      </p:sp>
      <p:grpSp>
        <p:nvGrpSpPr>
          <p:cNvPr id="21" name="Group 21"/>
          <p:cNvGrpSpPr/>
          <p:nvPr/>
        </p:nvGrpSpPr>
        <p:grpSpPr>
          <a:xfrm>
            <a:off x="7451898" y="6742299"/>
            <a:ext cx="2418455" cy="2183251"/>
            <a:chOff x="0" y="0"/>
            <a:chExt cx="975849" cy="880944"/>
          </a:xfrm>
        </p:grpSpPr>
        <p:sp>
          <p:nvSpPr>
            <p:cNvPr id="22" name="Freeform 22"/>
            <p:cNvSpPr/>
            <p:nvPr/>
          </p:nvSpPr>
          <p:spPr>
            <a:xfrm>
              <a:off x="0" y="0"/>
              <a:ext cx="975849" cy="880944"/>
            </a:xfrm>
            <a:custGeom>
              <a:avLst/>
              <a:gdLst/>
              <a:ahLst/>
              <a:cxnLst/>
              <a:rect l="l" t="t" r="r" b="b"/>
              <a:pathLst>
                <a:path w="975849" h="880944">
                  <a:moveTo>
                    <a:pt x="0" y="0"/>
                  </a:moveTo>
                  <a:lnTo>
                    <a:pt x="975849" y="0"/>
                  </a:lnTo>
                  <a:lnTo>
                    <a:pt x="975849" y="880944"/>
                  </a:lnTo>
                  <a:lnTo>
                    <a:pt x="0" y="880944"/>
                  </a:lnTo>
                  <a:close/>
                </a:path>
              </a:pathLst>
            </a:custGeom>
            <a:solidFill>
              <a:srgbClr val="EDEAE5"/>
            </a:solidFill>
          </p:spPr>
        </p:sp>
        <p:sp>
          <p:nvSpPr>
            <p:cNvPr id="23" name="TextBox 23"/>
            <p:cNvSpPr txBox="1"/>
            <p:nvPr/>
          </p:nvSpPr>
          <p:spPr>
            <a:xfrm>
              <a:off x="0" y="-9525"/>
              <a:ext cx="812800" cy="822325"/>
            </a:xfrm>
            <a:prstGeom prst="rect">
              <a:avLst/>
            </a:prstGeom>
          </p:spPr>
          <p:txBody>
            <a:bodyPr lIns="50800" tIns="50800" rIns="50800" bIns="50800" rtlCol="0" anchor="ctr"/>
            <a:lstStyle/>
            <a:p>
              <a:pPr algn="ctr">
                <a:lnSpc>
                  <a:spcPts val="2793"/>
                </a:lnSpc>
              </a:pPr>
              <a:endParaRPr/>
            </a:p>
          </p:txBody>
        </p:sp>
      </p:grpSp>
      <p:grpSp>
        <p:nvGrpSpPr>
          <p:cNvPr id="24" name="Group 24"/>
          <p:cNvGrpSpPr/>
          <p:nvPr/>
        </p:nvGrpSpPr>
        <p:grpSpPr>
          <a:xfrm>
            <a:off x="5048986" y="6742299"/>
            <a:ext cx="2410683" cy="2183251"/>
            <a:chOff x="0" y="0"/>
            <a:chExt cx="972713" cy="880944"/>
          </a:xfrm>
        </p:grpSpPr>
        <p:sp>
          <p:nvSpPr>
            <p:cNvPr id="25" name="Freeform 25"/>
            <p:cNvSpPr/>
            <p:nvPr/>
          </p:nvSpPr>
          <p:spPr>
            <a:xfrm>
              <a:off x="0" y="0"/>
              <a:ext cx="972713" cy="880944"/>
            </a:xfrm>
            <a:custGeom>
              <a:avLst/>
              <a:gdLst/>
              <a:ahLst/>
              <a:cxnLst/>
              <a:rect l="l" t="t" r="r" b="b"/>
              <a:pathLst>
                <a:path w="972713" h="880944">
                  <a:moveTo>
                    <a:pt x="0" y="0"/>
                  </a:moveTo>
                  <a:lnTo>
                    <a:pt x="972713" y="0"/>
                  </a:lnTo>
                  <a:lnTo>
                    <a:pt x="972713" y="880944"/>
                  </a:lnTo>
                  <a:lnTo>
                    <a:pt x="0" y="880944"/>
                  </a:lnTo>
                  <a:close/>
                </a:path>
              </a:pathLst>
            </a:custGeom>
            <a:solidFill>
              <a:srgbClr val="DDDDDD"/>
            </a:solidFill>
          </p:spPr>
        </p:sp>
        <p:sp>
          <p:nvSpPr>
            <p:cNvPr id="26" name="TextBox 26"/>
            <p:cNvSpPr txBox="1"/>
            <p:nvPr/>
          </p:nvSpPr>
          <p:spPr>
            <a:xfrm>
              <a:off x="0" y="-9525"/>
              <a:ext cx="812800" cy="822325"/>
            </a:xfrm>
            <a:prstGeom prst="rect">
              <a:avLst/>
            </a:prstGeom>
          </p:spPr>
          <p:txBody>
            <a:bodyPr lIns="50800" tIns="50800" rIns="50800" bIns="50800" rtlCol="0" anchor="ctr"/>
            <a:lstStyle/>
            <a:p>
              <a:pPr algn="ctr">
                <a:lnSpc>
                  <a:spcPts val="2793"/>
                </a:lnSpc>
              </a:pPr>
              <a:endParaRPr/>
            </a:p>
          </p:txBody>
        </p:sp>
      </p:grpSp>
      <p:grpSp>
        <p:nvGrpSpPr>
          <p:cNvPr id="27" name="Group 27"/>
          <p:cNvGrpSpPr/>
          <p:nvPr/>
        </p:nvGrpSpPr>
        <p:grpSpPr>
          <a:xfrm>
            <a:off x="9862581" y="6742299"/>
            <a:ext cx="2418455" cy="2183251"/>
            <a:chOff x="0" y="0"/>
            <a:chExt cx="975849" cy="880944"/>
          </a:xfrm>
        </p:grpSpPr>
        <p:sp>
          <p:nvSpPr>
            <p:cNvPr id="28" name="Freeform 28"/>
            <p:cNvSpPr/>
            <p:nvPr/>
          </p:nvSpPr>
          <p:spPr>
            <a:xfrm>
              <a:off x="0" y="0"/>
              <a:ext cx="975849" cy="880944"/>
            </a:xfrm>
            <a:custGeom>
              <a:avLst/>
              <a:gdLst/>
              <a:ahLst/>
              <a:cxnLst/>
              <a:rect l="l" t="t" r="r" b="b"/>
              <a:pathLst>
                <a:path w="975849" h="880944">
                  <a:moveTo>
                    <a:pt x="0" y="0"/>
                  </a:moveTo>
                  <a:lnTo>
                    <a:pt x="975849" y="0"/>
                  </a:lnTo>
                  <a:lnTo>
                    <a:pt x="975849" y="880944"/>
                  </a:lnTo>
                  <a:lnTo>
                    <a:pt x="0" y="880944"/>
                  </a:lnTo>
                  <a:close/>
                </a:path>
              </a:pathLst>
            </a:custGeom>
            <a:solidFill>
              <a:srgbClr val="FFFFFF"/>
            </a:solidFill>
          </p:spPr>
        </p:sp>
        <p:sp>
          <p:nvSpPr>
            <p:cNvPr id="29" name="TextBox 29"/>
            <p:cNvSpPr txBox="1"/>
            <p:nvPr/>
          </p:nvSpPr>
          <p:spPr>
            <a:xfrm>
              <a:off x="0" y="-38100"/>
              <a:ext cx="812800" cy="850900"/>
            </a:xfrm>
            <a:prstGeom prst="rect">
              <a:avLst/>
            </a:prstGeom>
          </p:spPr>
          <p:txBody>
            <a:bodyPr lIns="50800" tIns="50800" rIns="50800" bIns="50800" rtlCol="0" anchor="ctr"/>
            <a:lstStyle/>
            <a:p>
              <a:pPr marL="0" lvl="0" indent="0" algn="ctr">
                <a:lnSpc>
                  <a:spcPts val="3219"/>
                </a:lnSpc>
                <a:spcBef>
                  <a:spcPct val="0"/>
                </a:spcBef>
              </a:pPr>
              <a:endParaRPr/>
            </a:p>
          </p:txBody>
        </p:sp>
      </p:grpSp>
      <p:sp>
        <p:nvSpPr>
          <p:cNvPr id="30" name="TextBox 30"/>
          <p:cNvSpPr txBox="1"/>
          <p:nvPr/>
        </p:nvSpPr>
        <p:spPr>
          <a:xfrm>
            <a:off x="5312789" y="3336150"/>
            <a:ext cx="1853711" cy="253916"/>
          </a:xfrm>
          <a:prstGeom prst="rect">
            <a:avLst/>
          </a:prstGeom>
        </p:spPr>
        <p:txBody>
          <a:bodyPr lIns="0" tIns="0" rIns="0" bIns="0" rtlCol="0" anchor="t">
            <a:spAutoFit/>
          </a:bodyPr>
          <a:lstStyle/>
          <a:p>
            <a:pPr algn="ctr">
              <a:lnSpc>
                <a:spcPts val="1965"/>
              </a:lnSpc>
              <a:spcBef>
                <a:spcPct val="0"/>
              </a:spcBef>
            </a:pPr>
            <a:r>
              <a:rPr lang="en-US" sz="1600" spc="84" dirty="0">
                <a:solidFill>
                  <a:srgbClr val="FFFFFF"/>
                </a:solidFill>
                <a:latin typeface="Nunito Bold"/>
              </a:rPr>
              <a:t>Best Customers</a:t>
            </a:r>
          </a:p>
        </p:txBody>
      </p:sp>
      <p:sp>
        <p:nvSpPr>
          <p:cNvPr id="31" name="TextBox 31"/>
          <p:cNvSpPr txBox="1"/>
          <p:nvPr/>
        </p:nvSpPr>
        <p:spPr>
          <a:xfrm>
            <a:off x="5312789" y="5392277"/>
            <a:ext cx="1853711" cy="766877"/>
          </a:xfrm>
          <a:prstGeom prst="rect">
            <a:avLst/>
          </a:prstGeom>
        </p:spPr>
        <p:txBody>
          <a:bodyPr lIns="0" tIns="0" rIns="0" bIns="0" rtlCol="0" anchor="t">
            <a:spAutoFit/>
          </a:bodyPr>
          <a:lstStyle/>
          <a:p>
            <a:pPr marL="0" lvl="0" indent="0" algn="ctr">
              <a:lnSpc>
                <a:spcPts val="1965"/>
              </a:lnSpc>
              <a:spcBef>
                <a:spcPct val="0"/>
              </a:spcBef>
            </a:pPr>
            <a:r>
              <a:rPr lang="en-US" sz="1600" spc="84" dirty="0">
                <a:solidFill>
                  <a:srgbClr val="FFFFFF"/>
                </a:solidFill>
                <a:latin typeface="Nunito Bold"/>
              </a:rPr>
              <a:t>Potential to become Best Customers</a:t>
            </a:r>
          </a:p>
        </p:txBody>
      </p:sp>
      <p:sp>
        <p:nvSpPr>
          <p:cNvPr id="32" name="TextBox 32"/>
          <p:cNvSpPr txBox="1"/>
          <p:nvPr/>
        </p:nvSpPr>
        <p:spPr>
          <a:xfrm>
            <a:off x="7719814" y="3336150"/>
            <a:ext cx="1874852" cy="253916"/>
          </a:xfrm>
          <a:prstGeom prst="rect">
            <a:avLst/>
          </a:prstGeom>
        </p:spPr>
        <p:txBody>
          <a:bodyPr wrap="square" lIns="0" tIns="0" rIns="0" bIns="0" rtlCol="0" anchor="t">
            <a:spAutoFit/>
          </a:bodyPr>
          <a:lstStyle/>
          <a:p>
            <a:pPr marL="0" lvl="0" indent="0" algn="ctr">
              <a:lnSpc>
                <a:spcPts val="1965"/>
              </a:lnSpc>
              <a:spcBef>
                <a:spcPct val="0"/>
              </a:spcBef>
            </a:pPr>
            <a:r>
              <a:rPr lang="en-US" sz="1600" spc="84" dirty="0">
                <a:solidFill>
                  <a:srgbClr val="FFFFFF"/>
                </a:solidFill>
                <a:latin typeface="Nunito Bold"/>
              </a:rPr>
              <a:t>Big Spenders</a:t>
            </a:r>
          </a:p>
        </p:txBody>
      </p:sp>
      <p:sp>
        <p:nvSpPr>
          <p:cNvPr id="33" name="TextBox 33"/>
          <p:cNvSpPr txBox="1"/>
          <p:nvPr/>
        </p:nvSpPr>
        <p:spPr>
          <a:xfrm>
            <a:off x="7719814" y="5498274"/>
            <a:ext cx="1874852" cy="253916"/>
          </a:xfrm>
          <a:prstGeom prst="rect">
            <a:avLst/>
          </a:prstGeom>
        </p:spPr>
        <p:txBody>
          <a:bodyPr lIns="0" tIns="0" rIns="0" bIns="0" rtlCol="0" anchor="t">
            <a:spAutoFit/>
          </a:bodyPr>
          <a:lstStyle/>
          <a:p>
            <a:pPr marL="0" lvl="0" indent="0" algn="ctr">
              <a:lnSpc>
                <a:spcPts val="1965"/>
              </a:lnSpc>
              <a:spcBef>
                <a:spcPct val="0"/>
              </a:spcBef>
            </a:pPr>
            <a:r>
              <a:rPr lang="en-US" sz="1600" spc="84" dirty="0">
                <a:solidFill>
                  <a:srgbClr val="3B4A52"/>
                </a:solidFill>
                <a:latin typeface="Nunito Bold"/>
              </a:rPr>
              <a:t>Look out Buyers</a:t>
            </a:r>
          </a:p>
        </p:txBody>
      </p:sp>
      <p:sp>
        <p:nvSpPr>
          <p:cNvPr id="34" name="TextBox 34"/>
          <p:cNvSpPr txBox="1"/>
          <p:nvPr/>
        </p:nvSpPr>
        <p:spPr>
          <a:xfrm>
            <a:off x="10064277" y="3336536"/>
            <a:ext cx="2022836" cy="253916"/>
          </a:xfrm>
          <a:prstGeom prst="rect">
            <a:avLst/>
          </a:prstGeom>
        </p:spPr>
        <p:txBody>
          <a:bodyPr lIns="0" tIns="0" rIns="0" bIns="0" rtlCol="0" anchor="t">
            <a:spAutoFit/>
          </a:bodyPr>
          <a:lstStyle/>
          <a:p>
            <a:pPr marL="0" lvl="0" indent="0" algn="ctr">
              <a:lnSpc>
                <a:spcPts val="1965"/>
              </a:lnSpc>
              <a:spcBef>
                <a:spcPct val="0"/>
              </a:spcBef>
            </a:pPr>
            <a:r>
              <a:rPr lang="en-US" sz="1600" spc="84" dirty="0">
                <a:solidFill>
                  <a:srgbClr val="FFFFFF"/>
                </a:solidFill>
                <a:latin typeface="Nunito Bold"/>
              </a:rPr>
              <a:t>Loyal Customers</a:t>
            </a:r>
          </a:p>
        </p:txBody>
      </p:sp>
      <p:sp>
        <p:nvSpPr>
          <p:cNvPr id="35" name="TextBox 35"/>
          <p:cNvSpPr txBox="1"/>
          <p:nvPr/>
        </p:nvSpPr>
        <p:spPr>
          <a:xfrm>
            <a:off x="10043217" y="5498274"/>
            <a:ext cx="2043895" cy="253916"/>
          </a:xfrm>
          <a:prstGeom prst="rect">
            <a:avLst/>
          </a:prstGeom>
        </p:spPr>
        <p:txBody>
          <a:bodyPr lIns="0" tIns="0" rIns="0" bIns="0" rtlCol="0" anchor="t">
            <a:spAutoFit/>
          </a:bodyPr>
          <a:lstStyle/>
          <a:p>
            <a:pPr marL="0" lvl="0" indent="0" algn="ctr">
              <a:lnSpc>
                <a:spcPts val="1965"/>
              </a:lnSpc>
              <a:spcBef>
                <a:spcPct val="0"/>
              </a:spcBef>
            </a:pPr>
            <a:r>
              <a:rPr lang="en-US" sz="1600" spc="84" dirty="0">
                <a:solidFill>
                  <a:srgbClr val="3B4A52"/>
                </a:solidFill>
                <a:latin typeface="Nunito Bold"/>
              </a:rPr>
              <a:t>Occasional Buyers</a:t>
            </a:r>
          </a:p>
        </p:txBody>
      </p:sp>
      <p:sp>
        <p:nvSpPr>
          <p:cNvPr id="36" name="TextBox 36"/>
          <p:cNvSpPr txBox="1"/>
          <p:nvPr/>
        </p:nvSpPr>
        <p:spPr>
          <a:xfrm>
            <a:off x="5312789" y="7609074"/>
            <a:ext cx="1853711" cy="510396"/>
          </a:xfrm>
          <a:prstGeom prst="rect">
            <a:avLst/>
          </a:prstGeom>
        </p:spPr>
        <p:txBody>
          <a:bodyPr lIns="0" tIns="0" rIns="0" bIns="0" rtlCol="0" anchor="t">
            <a:spAutoFit/>
          </a:bodyPr>
          <a:lstStyle/>
          <a:p>
            <a:pPr marL="0" lvl="0" indent="0" algn="ctr">
              <a:lnSpc>
                <a:spcPts val="1965"/>
              </a:lnSpc>
              <a:spcBef>
                <a:spcPct val="0"/>
              </a:spcBef>
            </a:pPr>
            <a:r>
              <a:rPr lang="en-US" sz="1600" spc="84" dirty="0">
                <a:solidFill>
                  <a:srgbClr val="3B4A52"/>
                </a:solidFill>
                <a:latin typeface="Nunito Bold"/>
              </a:rPr>
              <a:t>Almost Lost Customers</a:t>
            </a:r>
          </a:p>
        </p:txBody>
      </p:sp>
      <p:sp>
        <p:nvSpPr>
          <p:cNvPr id="37" name="TextBox 37"/>
          <p:cNvSpPr txBox="1"/>
          <p:nvPr/>
        </p:nvSpPr>
        <p:spPr>
          <a:xfrm>
            <a:off x="7719814" y="7731161"/>
            <a:ext cx="1874852" cy="253916"/>
          </a:xfrm>
          <a:prstGeom prst="rect">
            <a:avLst/>
          </a:prstGeom>
        </p:spPr>
        <p:txBody>
          <a:bodyPr lIns="0" tIns="0" rIns="0" bIns="0" rtlCol="0" anchor="t">
            <a:spAutoFit/>
          </a:bodyPr>
          <a:lstStyle/>
          <a:p>
            <a:pPr marL="0" lvl="0" indent="0" algn="ctr">
              <a:lnSpc>
                <a:spcPts val="1965"/>
              </a:lnSpc>
              <a:spcBef>
                <a:spcPct val="0"/>
              </a:spcBef>
            </a:pPr>
            <a:r>
              <a:rPr lang="en-US" sz="1600" spc="84" dirty="0">
                <a:solidFill>
                  <a:srgbClr val="3B4A52"/>
                </a:solidFill>
                <a:latin typeface="Nunito Bold"/>
              </a:rPr>
              <a:t>Lost Customers</a:t>
            </a:r>
          </a:p>
        </p:txBody>
      </p:sp>
      <p:sp>
        <p:nvSpPr>
          <p:cNvPr id="38" name="TextBox 38"/>
          <p:cNvSpPr txBox="1"/>
          <p:nvPr/>
        </p:nvSpPr>
        <p:spPr>
          <a:xfrm>
            <a:off x="10043217" y="7731161"/>
            <a:ext cx="2043895" cy="510396"/>
          </a:xfrm>
          <a:prstGeom prst="rect">
            <a:avLst/>
          </a:prstGeom>
        </p:spPr>
        <p:txBody>
          <a:bodyPr lIns="0" tIns="0" rIns="0" bIns="0" rtlCol="0" anchor="t">
            <a:spAutoFit/>
          </a:bodyPr>
          <a:lstStyle/>
          <a:p>
            <a:pPr marL="0" lvl="0" indent="0" algn="ctr">
              <a:lnSpc>
                <a:spcPts val="1965"/>
              </a:lnSpc>
              <a:spcBef>
                <a:spcPct val="0"/>
              </a:spcBef>
            </a:pPr>
            <a:r>
              <a:rPr lang="en-US" sz="1600" spc="84" dirty="0">
                <a:solidFill>
                  <a:srgbClr val="3B4A52"/>
                </a:solidFill>
                <a:latin typeface="Nunito Bold"/>
              </a:rPr>
              <a:t>Lost Cheap Customers</a:t>
            </a:r>
          </a:p>
        </p:txBody>
      </p:sp>
      <p:sp>
        <p:nvSpPr>
          <p:cNvPr id="39" name="TextBox 39"/>
          <p:cNvSpPr txBox="1"/>
          <p:nvPr/>
        </p:nvSpPr>
        <p:spPr>
          <a:xfrm>
            <a:off x="878462" y="696913"/>
            <a:ext cx="7502218" cy="596900"/>
          </a:xfrm>
          <a:prstGeom prst="rect">
            <a:avLst/>
          </a:prstGeom>
        </p:spPr>
        <p:txBody>
          <a:bodyPr lIns="0" tIns="0" rIns="0" bIns="0" rtlCol="0" anchor="t">
            <a:spAutoFit/>
          </a:bodyPr>
          <a:lstStyle/>
          <a:p>
            <a:pPr marL="0" lvl="0" indent="0" algn="l">
              <a:lnSpc>
                <a:spcPts val="4900"/>
              </a:lnSpc>
              <a:spcBef>
                <a:spcPct val="0"/>
              </a:spcBef>
            </a:pPr>
            <a:r>
              <a:rPr lang="en-US" sz="3500">
                <a:solidFill>
                  <a:srgbClr val="EDEAE5"/>
                </a:solidFill>
                <a:latin typeface="Garet ExtraBold"/>
              </a:rPr>
              <a:t>RFM ANALYSIS</a:t>
            </a:r>
          </a:p>
        </p:txBody>
      </p:sp>
      <p:sp>
        <p:nvSpPr>
          <p:cNvPr id="40" name="TextBox 40"/>
          <p:cNvSpPr txBox="1"/>
          <p:nvPr/>
        </p:nvSpPr>
        <p:spPr>
          <a:xfrm>
            <a:off x="5048986" y="1522412"/>
            <a:ext cx="7502218" cy="596900"/>
          </a:xfrm>
          <a:prstGeom prst="rect">
            <a:avLst/>
          </a:prstGeom>
        </p:spPr>
        <p:txBody>
          <a:bodyPr lIns="0" tIns="0" rIns="0" bIns="0" rtlCol="0" anchor="t">
            <a:spAutoFit/>
          </a:bodyPr>
          <a:lstStyle/>
          <a:p>
            <a:pPr marL="0" lvl="0" indent="0" algn="ctr">
              <a:lnSpc>
                <a:spcPts val="4900"/>
              </a:lnSpc>
              <a:spcBef>
                <a:spcPct val="0"/>
              </a:spcBef>
            </a:pPr>
            <a:r>
              <a:rPr lang="en-US" sz="3500">
                <a:solidFill>
                  <a:srgbClr val="EDEAE5"/>
                </a:solidFill>
                <a:latin typeface="Nunito Bold"/>
              </a:rPr>
              <a:t>Customer Segmentation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389</Words>
  <Application>Microsoft Office PowerPoint</Application>
  <PresentationFormat>Custom</PresentationFormat>
  <Paragraphs>57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Nunito</vt:lpstr>
      <vt:lpstr>Arial</vt:lpstr>
      <vt:lpstr>Open Sauce</vt:lpstr>
      <vt:lpstr>Calibri</vt:lpstr>
      <vt:lpstr>Garet ExtraBold</vt:lpstr>
      <vt:lpstr>Nunito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retail sales analysis</dc:title>
  <cp:lastModifiedBy>keerthi ravi</cp:lastModifiedBy>
  <cp:revision>4</cp:revision>
  <dcterms:created xsi:type="dcterms:W3CDTF">2006-08-16T00:00:00Z</dcterms:created>
  <dcterms:modified xsi:type="dcterms:W3CDTF">2023-04-01T06:30:49Z</dcterms:modified>
  <dc:identifier>DAFeieXJ4ds</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2023-04-01T05:18:15Z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58b70ebc-310e-4e62-b04a-fa82cbb1b433</vt:lpwstr>
  </property>
  <property fmtid="{D5CDD505-2E9C-101B-9397-08002B2CF9AE}" pid="7" name="MSIP_Label_defa4170-0d19-0005-0004-bc88714345d2_ActionId">
    <vt:lpwstr>877e338e-6fae-49c4-a065-d55f973110d8</vt:lpwstr>
  </property>
  <property fmtid="{D5CDD505-2E9C-101B-9397-08002B2CF9AE}" pid="8" name="MSIP_Label_defa4170-0d19-0005-0004-bc88714345d2_ContentBits">
    <vt:lpwstr>0</vt:lpwstr>
  </property>
</Properties>
</file>