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636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14150"/>
            <a:ext cx="8610600" cy="1569660"/>
          </a:xfrm>
          <a:prstGeom prst="rect">
            <a:avLst/>
          </a:prstGeom>
          <a:noFill/>
        </p:spPr>
        <p:txBody>
          <a:bodyPr wrap="square" rtlCol="0">
            <a:spAutoFit/>
          </a:bodyPr>
          <a:lstStyle/>
          <a:p>
            <a:r>
              <a:rPr lang="en-US" sz="2400" dirty="0"/>
              <a:t>STUDENT NAME:</a:t>
            </a:r>
          </a:p>
          <a:p>
            <a:r>
              <a:rPr lang="en-US" sz="2400" dirty="0"/>
              <a:t>REGISTER NO: </a:t>
            </a:r>
            <a:r>
              <a:rPr lang="en-US" sz="2400" b="1" dirty="0"/>
              <a:t>312204239</a:t>
            </a:r>
            <a:endParaRPr lang="en-US" sz="2400" dirty="0"/>
          </a:p>
          <a:p>
            <a:r>
              <a:rPr lang="en-US" sz="2400" dirty="0"/>
              <a:t>DEPARTMENT:</a:t>
            </a:r>
            <a:r>
              <a:rPr lang="en-US" sz="2400" b="1" dirty="0"/>
              <a:t>B.Com(Accounting and finance)</a:t>
            </a:r>
          </a:p>
          <a:p>
            <a:r>
              <a:rPr lang="en-US" sz="2400" dirty="0" err="1"/>
              <a:t>COLLEGE:</a:t>
            </a:r>
            <a:r>
              <a:rPr lang="en-US" sz="2400" b="1" dirty="0" err="1"/>
              <a:t>Annai</a:t>
            </a:r>
            <a:r>
              <a:rPr lang="en-US" sz="2400" dirty="0"/>
              <a:t> </a:t>
            </a:r>
            <a:r>
              <a:rPr lang="en-US" sz="2400" b="1" dirty="0"/>
              <a:t>violet</a:t>
            </a:r>
            <a:r>
              <a:rPr lang="en-US" sz="2400" dirty="0"/>
              <a:t> </a:t>
            </a:r>
            <a:r>
              <a:rPr lang="en-US" sz="2400" b="1" dirty="0"/>
              <a:t>arts and science college</a:t>
            </a:r>
            <a:r>
              <a:rPr lang="en-US" sz="2400" dirty="0"/>
              <a:t>        </a:t>
            </a:r>
            <a:endParaRPr lang="en-IN" sz="2400" dirty="0"/>
          </a:p>
        </p:txBody>
      </p:sp>
      <p:sp>
        <p:nvSpPr>
          <p:cNvPr id="8" name="TextBox 7">
            <a:extLst>
              <a:ext uri="{FF2B5EF4-FFF2-40B4-BE49-F238E27FC236}">
                <a16:creationId xmlns:a16="http://schemas.microsoft.com/office/drawing/2014/main" id="{4FEFA877-94B8-FA6D-DFF4-71F6ED809B92}"/>
              </a:ext>
            </a:extLst>
          </p:cNvPr>
          <p:cNvSpPr txBox="1"/>
          <p:nvPr/>
        </p:nvSpPr>
        <p:spPr>
          <a:xfrm>
            <a:off x="4634753" y="3314150"/>
            <a:ext cx="2008094" cy="461665"/>
          </a:xfrm>
          <a:prstGeom prst="rect">
            <a:avLst/>
          </a:prstGeom>
          <a:noFill/>
        </p:spPr>
        <p:txBody>
          <a:bodyPr wrap="square" rtlCol="0">
            <a:spAutoFit/>
          </a:bodyPr>
          <a:lstStyle/>
          <a:p>
            <a:pPr algn="l"/>
            <a:r>
              <a:rPr lang="en-US" sz="2400" dirty="0"/>
              <a:t> </a:t>
            </a:r>
            <a:r>
              <a:rPr lang="en-US" sz="2400" b="1" dirty="0" err="1"/>
              <a:t>Keerthana.B</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B9383D6-8270-6D6A-E504-48C513459221}"/>
              </a:ext>
            </a:extLst>
          </p:cNvPr>
          <p:cNvSpPr txBox="1"/>
          <p:nvPr/>
        </p:nvSpPr>
        <p:spPr>
          <a:xfrm>
            <a:off x="1666875" y="1250027"/>
            <a:ext cx="8265459" cy="5016758"/>
          </a:xfrm>
          <a:prstGeom prst="rect">
            <a:avLst/>
          </a:prstGeom>
          <a:noFill/>
        </p:spPr>
        <p:txBody>
          <a:bodyPr wrap="square">
            <a:spAutoFit/>
          </a:bodyPr>
          <a:lstStyle/>
          <a:p>
            <a:r>
              <a:rPr lang="en-US" sz="3200" dirty="0"/>
              <a:t>When using pivot tables for employee turnover analysis, the “modeling” involves structuring the data and building specific analysis views to uncover trends, patterns, and actionable insights. The pivot table helps model relationships between employee attributes (e.g., tenure, department, job role, performance) and turnover outcomes. Below is an outline of how to approach modeling employee turnover using pivot tables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16927331" flipV="1">
            <a:off x="9353550" y="5296460"/>
            <a:ext cx="2152268" cy="661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5440266" flipV="1">
            <a:off x="8543645" y="1918742"/>
            <a:ext cx="3810560" cy="45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rot="19768846">
            <a:off x="9353550" y="5895975"/>
            <a:ext cx="2426074" cy="4571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31BD7A0-3314-5FAB-208C-4BD2F7D4B9EE}"/>
              </a:ext>
            </a:extLst>
          </p:cNvPr>
          <p:cNvSpPr txBox="1"/>
          <p:nvPr/>
        </p:nvSpPr>
        <p:spPr>
          <a:xfrm>
            <a:off x="1303128" y="1219834"/>
            <a:ext cx="8804578" cy="2246769"/>
          </a:xfrm>
          <a:prstGeom prst="rect">
            <a:avLst/>
          </a:prstGeom>
          <a:noFill/>
        </p:spPr>
        <p:txBody>
          <a:bodyPr wrap="square">
            <a:spAutoFit/>
          </a:bodyPr>
          <a:lstStyle/>
          <a:p>
            <a:endParaRPr lang="en-US" sz="2800" dirty="0"/>
          </a:p>
        </p:txBody>
      </p:sp>
      <p:pic>
        <p:nvPicPr>
          <p:cNvPr id="2" name="Picture 1">
            <a:extLst>
              <a:ext uri="{FF2B5EF4-FFF2-40B4-BE49-F238E27FC236}">
                <a16:creationId xmlns:a16="http://schemas.microsoft.com/office/drawing/2014/main" id="{BEF64A34-2BAE-DBD6-82E6-A7064D0B7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80565"/>
            <a:ext cx="8439150" cy="5086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3A5575-9326-6C3D-D187-78E9CDCA413B}"/>
              </a:ext>
            </a:extLst>
          </p:cNvPr>
          <p:cNvSpPr txBox="1"/>
          <p:nvPr/>
        </p:nvSpPr>
        <p:spPr>
          <a:xfrm>
            <a:off x="1080246" y="1143634"/>
            <a:ext cx="9265024" cy="3108543"/>
          </a:xfrm>
          <a:prstGeom prst="rect">
            <a:avLst/>
          </a:prstGeom>
          <a:noFill/>
        </p:spPr>
        <p:txBody>
          <a:bodyPr wrap="square">
            <a:spAutoFit/>
          </a:bodyPr>
          <a:lstStyle/>
          <a:p>
            <a:r>
              <a:rPr lang="en-US" sz="2800" dirty="0"/>
              <a:t>The Employee Turnover Analysis using pivot tables provides powerful insights into the dynamics of employee departures across various dimensions such as department, tenure, job role, performance, and demographics. Pivot tables are an effective and flexible tool for HR teams to explore and visualize complex turnover data, identify key trends, and uncover root causes of employee attrition.</a:t>
            </a:r>
          </a:p>
        </p:txBody>
      </p:sp>
      <p:sp>
        <p:nvSpPr>
          <p:cNvPr id="6" name="TextBox 5">
            <a:extLst>
              <a:ext uri="{FF2B5EF4-FFF2-40B4-BE49-F238E27FC236}">
                <a16:creationId xmlns:a16="http://schemas.microsoft.com/office/drawing/2014/main" id="{9D992606-DD51-AAB2-EADF-14C9D4F2F714}"/>
              </a:ext>
            </a:extLst>
          </p:cNvPr>
          <p:cNvSpPr txBox="1"/>
          <p:nvPr/>
        </p:nvSpPr>
        <p:spPr>
          <a:xfrm>
            <a:off x="1080246" y="4252177"/>
            <a:ext cx="8601636" cy="1815882"/>
          </a:xfrm>
          <a:prstGeom prst="rect">
            <a:avLst/>
          </a:prstGeom>
          <a:noFill/>
        </p:spPr>
        <p:txBody>
          <a:bodyPr wrap="square">
            <a:spAutoFit/>
          </a:bodyPr>
          <a:lstStyle/>
          <a:p>
            <a:r>
              <a:rPr lang="en-US" sz="2800" dirty="0"/>
              <a:t>In conclusion, using pivot tables for turnover analysis is a simple yet highly effective method for HR professionals to transform raw employee data into valuable business insights.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20517727">
            <a:off x="10797921" y="519953"/>
            <a:ext cx="45719" cy="403411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106845" y="1507807"/>
            <a:ext cx="8593228" cy="144655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Using Pivot Tables For Employee Turnover Analysis </a:t>
            </a:r>
            <a:endParaRPr lang="en-IN" sz="44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8D95584E-F73B-4DFE-ADBB-3242913E2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4172" y="3424640"/>
            <a:ext cx="6858000" cy="2933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0918" y="3025395"/>
            <a:ext cx="285077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192310" y="5750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8FA0CA0-B7F5-F22B-C15C-9BDC515B64F9}"/>
              </a:ext>
            </a:extLst>
          </p:cNvPr>
          <p:cNvSpPr txBox="1"/>
          <p:nvPr/>
        </p:nvSpPr>
        <p:spPr>
          <a:xfrm>
            <a:off x="1902198" y="1443841"/>
            <a:ext cx="7441251" cy="4524315"/>
          </a:xfrm>
          <a:prstGeom prst="rect">
            <a:avLst/>
          </a:prstGeom>
          <a:noFill/>
        </p:spPr>
        <p:txBody>
          <a:bodyPr wrap="square">
            <a:spAutoFit/>
          </a:bodyPr>
          <a:lstStyle/>
          <a:p>
            <a:r>
              <a:rPr lang="en-US" sz="3200"/>
              <a:t>Employee turnover is a critical metric for any organization. It refers to the rate at which employees leave the company and need to be replaced. A high turnover rate can be costly in terms of recruitment, training, and loss of productivity. Understanding the factors contributing to employee turnover can help HR teams create better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84659" y="2657475"/>
            <a:ext cx="2707341"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0321244" flipV="1">
            <a:off x="10327095" y="-22721"/>
            <a:ext cx="54740" cy="30610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16D51FC-B9FD-B199-776A-6E3C54DC2CE1}"/>
              </a:ext>
            </a:extLst>
          </p:cNvPr>
          <p:cNvSpPr txBox="1"/>
          <p:nvPr/>
        </p:nvSpPr>
        <p:spPr>
          <a:xfrm>
            <a:off x="1667435" y="1686700"/>
            <a:ext cx="8349935" cy="4524315"/>
          </a:xfrm>
          <a:prstGeom prst="rect">
            <a:avLst/>
          </a:prstGeom>
          <a:noFill/>
        </p:spPr>
        <p:txBody>
          <a:bodyPr wrap="square" rtlCol="0">
            <a:spAutoFit/>
          </a:bodyPr>
          <a:lstStyle/>
          <a:p>
            <a:pPr algn="l"/>
            <a:r>
              <a:rPr lang="en-US" sz="3600" b="0" i="0" dirty="0">
                <a:solidFill>
                  <a:srgbClr val="0D0D0D"/>
                </a:solidFill>
                <a:effectLst/>
                <a:latin typeface="Times New Roman" panose="02020603050405020304" pitchFamily="18" charset="0"/>
                <a:cs typeface="Times New Roman" panose="02020603050405020304" pitchFamily="18" charset="0"/>
              </a:rPr>
              <a:t>To perform a detailed analysis of employee turnover within an organization using pivot tables. The goal is to identify key factors driving turnover rates and generate actionable insights to improve employee retention, reduce turnover costs, and enhance overall organizational performance.</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68828"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FDFD200-BED5-671B-844E-BC3950E05780}"/>
              </a:ext>
            </a:extLst>
          </p:cNvPr>
          <p:cNvSpPr txBox="1"/>
          <p:nvPr/>
        </p:nvSpPr>
        <p:spPr>
          <a:xfrm>
            <a:off x="1250296" y="1552635"/>
            <a:ext cx="7588903" cy="4524315"/>
          </a:xfrm>
          <a:prstGeom prst="rect">
            <a:avLst/>
          </a:prstGeom>
          <a:noFill/>
        </p:spPr>
        <p:txBody>
          <a:bodyPr wrap="square">
            <a:spAutoFit/>
          </a:bodyPr>
          <a:lstStyle/>
          <a:p>
            <a:pPr marL="457200" indent="-457200">
              <a:buFont typeface="Arial" panose="020B0604020202020204" pitchFamily="34" charset="0"/>
              <a:buChar char="•"/>
            </a:pPr>
            <a:r>
              <a:rPr lang="en-US" sz="3200" dirty="0"/>
              <a:t>Human Resources (HR) Team</a:t>
            </a:r>
          </a:p>
          <a:p>
            <a:pPr marL="457200" indent="-457200">
              <a:buFont typeface="Arial" panose="020B0604020202020204" pitchFamily="34" charset="0"/>
              <a:buChar char="•"/>
            </a:pPr>
            <a:r>
              <a:rPr lang="en-US" sz="3200" dirty="0"/>
              <a:t>HR Managers and Business Partners</a:t>
            </a:r>
          </a:p>
          <a:p>
            <a:pPr marL="457200" indent="-457200">
              <a:buFont typeface="Arial" panose="020B0604020202020204" pitchFamily="34" charset="0"/>
              <a:buChar char="•"/>
            </a:pPr>
            <a:r>
              <a:rPr lang="en-US" sz="3200" dirty="0"/>
              <a:t>Departmental Managers and Team Leaders</a:t>
            </a:r>
          </a:p>
          <a:p>
            <a:pPr marL="457200" indent="-457200">
              <a:buFont typeface="Arial" panose="020B0604020202020204" pitchFamily="34" charset="0"/>
              <a:buChar char="•"/>
            </a:pPr>
            <a:r>
              <a:rPr lang="en-US" sz="3200" dirty="0"/>
              <a:t>Executives and Senior Leadership (C-Suite)</a:t>
            </a:r>
          </a:p>
          <a:p>
            <a:pPr marL="457200" indent="-457200">
              <a:buFont typeface="Arial" panose="020B0604020202020204" pitchFamily="34" charset="0"/>
              <a:buChar char="•"/>
            </a:pPr>
            <a:r>
              <a:rPr lang="en-US" sz="3200" dirty="0"/>
              <a:t>Finance Department</a:t>
            </a:r>
          </a:p>
          <a:p>
            <a:pPr marL="457200" indent="-457200">
              <a:buFont typeface="Arial" panose="020B0604020202020204" pitchFamily="34" charset="0"/>
              <a:buChar char="•"/>
            </a:pPr>
            <a:r>
              <a:rPr lang="en-US" sz="3200" dirty="0"/>
              <a:t>Recruitment and Talent Acquisition Teams</a:t>
            </a:r>
          </a:p>
          <a:p>
            <a:pPr marL="457200" indent="-457200">
              <a:buFont typeface="Arial" panose="020B0604020202020204" pitchFamily="34" charset="0"/>
              <a:buChar char="•"/>
            </a:pPr>
            <a:r>
              <a:rPr lang="en-US" sz="3200" dirty="0"/>
              <a:t>Employee Relations Specialists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402541" cy="3248025"/>
          </a:xfrm>
          <a:prstGeom prst="rect">
            <a:avLst/>
          </a:prstGeom>
        </p:spPr>
      </p:pic>
      <p:sp>
        <p:nvSpPr>
          <p:cNvPr id="3" name="object 3"/>
          <p:cNvSpPr/>
          <p:nvPr/>
        </p:nvSpPr>
        <p:spPr>
          <a:xfrm>
            <a:off x="10685929" y="5355908"/>
            <a:ext cx="667488" cy="476196"/>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0136611" flipV="1">
            <a:off x="10972800" y="1552635"/>
            <a:ext cx="197224" cy="6101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85930" y="5923542"/>
            <a:ext cx="667488" cy="4571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69552" y="88873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854DBCE-880F-8AC0-4402-941CB04D2396}"/>
              </a:ext>
            </a:extLst>
          </p:cNvPr>
          <p:cNvSpPr txBox="1"/>
          <p:nvPr/>
        </p:nvSpPr>
        <p:spPr>
          <a:xfrm>
            <a:off x="2381250" y="1552635"/>
            <a:ext cx="8304680" cy="4031873"/>
          </a:xfrm>
          <a:prstGeom prst="rect">
            <a:avLst/>
          </a:prstGeom>
          <a:noFill/>
        </p:spPr>
        <p:txBody>
          <a:bodyPr wrap="square">
            <a:spAutoFit/>
          </a:bodyPr>
          <a:lstStyle/>
          <a:p>
            <a:r>
              <a:rPr lang="en-US" sz="3200" dirty="0"/>
              <a:t>Our solution leverages pivot tables in Excel or Google Sheets to perform a comprehensive analysis of employee turnover data. The pivot table functionality allows for dynamic filtering, grouping, and summarization of key metrics such as turnover rates, department-specific trends, reasons for leaving, and correlations with factors like tenure, performance, and demographics.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454B235-5EB0-EE59-51C6-C8FE3270C4D1}"/>
              </a:ext>
            </a:extLst>
          </p:cNvPr>
          <p:cNvSpPr txBox="1"/>
          <p:nvPr/>
        </p:nvSpPr>
        <p:spPr>
          <a:xfrm>
            <a:off x="1057836" y="1382523"/>
            <a:ext cx="8695764" cy="2554545"/>
          </a:xfrm>
          <a:prstGeom prst="rect">
            <a:avLst/>
          </a:prstGeom>
          <a:noFill/>
        </p:spPr>
        <p:txBody>
          <a:bodyPr wrap="square">
            <a:spAutoFit/>
          </a:bodyPr>
          <a:lstStyle/>
          <a:p>
            <a:r>
              <a:rPr lang="en-US" sz="3200" dirty="0"/>
              <a:t>This dataset forms the foundation for a robust employee turnover analysis using pivot tables, providing valuable insights to HR professionals and business leaders on trends, patterns, and strategies for improving retention.</a:t>
            </a:r>
          </a:p>
        </p:txBody>
      </p:sp>
      <p:sp>
        <p:nvSpPr>
          <p:cNvPr id="5" name="TextBox 4">
            <a:extLst>
              <a:ext uri="{FF2B5EF4-FFF2-40B4-BE49-F238E27FC236}">
                <a16:creationId xmlns:a16="http://schemas.microsoft.com/office/drawing/2014/main" id="{A63BAF13-3E78-78E6-5293-BCE8B649BEF2}"/>
              </a:ext>
            </a:extLst>
          </p:cNvPr>
          <p:cNvSpPr txBox="1"/>
          <p:nvPr/>
        </p:nvSpPr>
        <p:spPr>
          <a:xfrm>
            <a:off x="1221497" y="4055605"/>
            <a:ext cx="8101797" cy="2554545"/>
          </a:xfrm>
          <a:prstGeom prst="rect">
            <a:avLst/>
          </a:prstGeom>
          <a:noFill/>
        </p:spPr>
        <p:txBody>
          <a:bodyPr wrap="square">
            <a:spAutoFit/>
          </a:bodyPr>
          <a:lstStyle/>
          <a:p>
            <a:r>
              <a:rPr lang="en-US" sz="3200" dirty="0"/>
              <a:t>To conduct a comprehensive analysis of employee turnover, a well-structured dataset is essential. Below is a detailed description of the typical fields (columns) that should be included in the dataset for analysis using pivot tables.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11277217" y="0"/>
            <a:ext cx="45719" cy="256390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42370"/>
            <a:ext cx="2828365" cy="3230967"/>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0326" y="1107076"/>
            <a:ext cx="8480424" cy="1569660"/>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Our solution brings a “wow” factor through its simplicity, power, and impact. </a:t>
            </a:r>
            <a:endParaRPr lang="en-IN" sz="3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AA90D79-118C-CEC0-66DE-0F5E675B7F46}"/>
              </a:ext>
            </a:extLst>
          </p:cNvPr>
          <p:cNvSpPr txBox="1"/>
          <p:nvPr/>
        </p:nvSpPr>
        <p:spPr>
          <a:xfrm>
            <a:off x="1692275" y="2949982"/>
            <a:ext cx="8942107" cy="584775"/>
          </a:xfrm>
          <a:prstGeom prst="rect">
            <a:avLst/>
          </a:prstGeom>
          <a:noFill/>
        </p:spPr>
        <p:txBody>
          <a:bodyPr wrap="square">
            <a:spAutoFit/>
          </a:bodyPr>
          <a:lstStyle/>
          <a:p>
            <a:pPr marL="457200" indent="-457200">
              <a:buFont typeface="Arial" panose="020B0604020202020204" pitchFamily="34" charset="0"/>
              <a:buChar char="•"/>
            </a:pPr>
            <a:r>
              <a:rPr lang="en-US" sz="3200" dirty="0"/>
              <a:t>Instant Insights with Minimal Effort</a:t>
            </a:r>
          </a:p>
        </p:txBody>
      </p:sp>
      <p:sp>
        <p:nvSpPr>
          <p:cNvPr id="17" name="TextBox 16">
            <a:extLst>
              <a:ext uri="{FF2B5EF4-FFF2-40B4-BE49-F238E27FC236}">
                <a16:creationId xmlns:a16="http://schemas.microsoft.com/office/drawing/2014/main" id="{A6287DD4-C04D-152B-8A92-3B9BA18DBBDE}"/>
              </a:ext>
            </a:extLst>
          </p:cNvPr>
          <p:cNvSpPr txBox="1"/>
          <p:nvPr/>
        </p:nvSpPr>
        <p:spPr>
          <a:xfrm>
            <a:off x="1692275" y="3548064"/>
            <a:ext cx="7292601" cy="2554545"/>
          </a:xfrm>
          <a:prstGeom prst="rect">
            <a:avLst/>
          </a:prstGeom>
          <a:noFill/>
        </p:spPr>
        <p:txBody>
          <a:bodyPr wrap="square">
            <a:spAutoFit/>
          </a:bodyPr>
          <a:lstStyle/>
          <a:p>
            <a:pPr marL="457200" indent="-457200">
              <a:buFont typeface="Arial" panose="020B0604020202020204" pitchFamily="34" charset="0"/>
              <a:buChar char="•"/>
            </a:pPr>
            <a:r>
              <a:rPr lang="en-US" sz="3200" dirty="0"/>
              <a:t>Real-Time, Interactive Data Exploration</a:t>
            </a:r>
          </a:p>
          <a:p>
            <a:pPr marL="457200" indent="-457200">
              <a:buFont typeface="Arial" panose="020B0604020202020204" pitchFamily="34" charset="0"/>
              <a:buChar char="•"/>
            </a:pPr>
            <a:r>
              <a:rPr lang="en-US" sz="3200" dirty="0"/>
              <a:t>Customized Dashboards and Visualizations</a:t>
            </a:r>
          </a:p>
          <a:p>
            <a:pPr marL="457200" indent="-457200">
              <a:buFont typeface="Arial" panose="020B0604020202020204" pitchFamily="34" charset="0"/>
              <a:buChar char="•"/>
            </a:pPr>
            <a:r>
              <a:rPr lang="en-US" sz="3200" dirty="0"/>
              <a:t>Actionable, Data-Driven Decisions</a:t>
            </a:r>
          </a:p>
          <a:p>
            <a:pPr marL="457200" indent="-457200">
              <a:buFont typeface="Arial" panose="020B0604020202020204" pitchFamily="34" charset="0"/>
              <a:buChar char="•"/>
            </a:pPr>
            <a:r>
              <a:rPr lang="en-US" sz="3200" dirty="0"/>
              <a:t>Cost-Saving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banakeerthi@gmail.com</cp:lastModifiedBy>
  <cp:revision>21</cp:revision>
  <dcterms:created xsi:type="dcterms:W3CDTF">2024-03-29T15:07:22Z</dcterms:created>
  <dcterms:modified xsi:type="dcterms:W3CDTF">2024-09-26T07:43:01Z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