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7" r:id="rId2"/>
    <p:sldId id="259" r:id="rId3"/>
    <p:sldId id="260" r:id="rId4"/>
    <p:sldId id="261" r:id="rId5"/>
    <p:sldId id="292" r:id="rId6"/>
    <p:sldId id="258" r:id="rId7"/>
    <p:sldId id="264" r:id="rId8"/>
    <p:sldId id="265" r:id="rId9"/>
    <p:sldId id="266" r:id="rId10"/>
    <p:sldId id="267" r:id="rId11"/>
    <p:sldId id="268" r:id="rId12"/>
    <p:sldId id="284" r:id="rId13"/>
    <p:sldId id="270" r:id="rId14"/>
    <p:sldId id="271" r:id="rId15"/>
    <p:sldId id="272" r:id="rId16"/>
    <p:sldId id="263" r:id="rId17"/>
    <p:sldId id="275" r:id="rId18"/>
    <p:sldId id="274" r:id="rId19"/>
    <p:sldId id="285" r:id="rId20"/>
    <p:sldId id="290" r:id="rId21"/>
    <p:sldId id="286" r:id="rId22"/>
    <p:sldId id="287" r:id="rId23"/>
    <p:sldId id="288" r:id="rId24"/>
    <p:sldId id="276" r:id="rId25"/>
    <p:sldId id="283"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644C"/>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7A259A-A2DB-4C95-8EF7-551264C1FA53}" type="datetimeFigureOut">
              <a:rPr lang="en-US" smtClean="0"/>
              <a:t>7/22/2024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630076-E715-400A-801C-98C2597437F8}" type="slidenum">
              <a:rPr lang="en-US" smtClean="0"/>
              <a:t>‹#›</a:t>
            </a:fld>
            <a:endParaRPr lang="en-US"/>
          </a:p>
        </p:txBody>
      </p:sp>
    </p:spTree>
    <p:extLst>
      <p:ext uri="{BB962C8B-B14F-4D97-AF65-F5344CB8AC3E}">
        <p14:creationId xmlns:p14="http://schemas.microsoft.com/office/powerpoint/2010/main" val="1613303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A68DFE-721D-4A67-A436-60B02A06E311}" type="slidenum">
              <a:rPr lang="en-US" smtClean="0"/>
              <a:t>25</a:t>
            </a:fld>
            <a:endParaRPr lang="en-US"/>
          </a:p>
        </p:txBody>
      </p:sp>
    </p:spTree>
    <p:extLst>
      <p:ext uri="{BB962C8B-B14F-4D97-AF65-F5344CB8AC3E}">
        <p14:creationId xmlns:p14="http://schemas.microsoft.com/office/powerpoint/2010/main" val="8866665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AF2FB24-8B5A-439F-81D2-D323EEB8CD90}" type="datetimeFigureOut">
              <a:rPr lang="en-US" smtClean="0"/>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D0E4F8-2398-48CB-B3E3-F3E1BE7D36DE}" type="slidenum">
              <a:rPr lang="en-US" smtClean="0"/>
              <a:t>‹#›</a:t>
            </a:fld>
            <a:endParaRPr lang="en-US"/>
          </a:p>
        </p:txBody>
      </p:sp>
    </p:spTree>
    <p:extLst>
      <p:ext uri="{BB962C8B-B14F-4D97-AF65-F5344CB8AC3E}">
        <p14:creationId xmlns:p14="http://schemas.microsoft.com/office/powerpoint/2010/main" val="2268369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F2FB24-8B5A-439F-81D2-D323EEB8CD90}" type="datetimeFigureOut">
              <a:rPr lang="en-US" smtClean="0"/>
              <a:t>7/22/2024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D0E4F8-2398-48CB-B3E3-F3E1BE7D36DE}" type="slidenum">
              <a:rPr lang="en-US" smtClean="0"/>
              <a:t>‹#›</a:t>
            </a:fld>
            <a:endParaRPr lang="en-US"/>
          </a:p>
        </p:txBody>
      </p:sp>
    </p:spTree>
    <p:extLst>
      <p:ext uri="{BB962C8B-B14F-4D97-AF65-F5344CB8AC3E}">
        <p14:creationId xmlns:p14="http://schemas.microsoft.com/office/powerpoint/2010/main" val="2801937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F2FB24-8B5A-439F-81D2-D323EEB8CD90}" type="datetimeFigureOut">
              <a:rPr lang="en-US" smtClean="0"/>
              <a:t>7/22/2024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D0E4F8-2398-48CB-B3E3-F3E1BE7D36DE}" type="slidenum">
              <a:rPr lang="en-US" smtClean="0"/>
              <a:t>‹#›</a:t>
            </a:fld>
            <a:endParaRPr lang="en-US"/>
          </a:p>
        </p:txBody>
      </p:sp>
    </p:spTree>
    <p:extLst>
      <p:ext uri="{BB962C8B-B14F-4D97-AF65-F5344CB8AC3E}">
        <p14:creationId xmlns:p14="http://schemas.microsoft.com/office/powerpoint/2010/main" val="38026876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F2FB24-8B5A-439F-81D2-D323EEB8CD90}" type="datetimeFigureOut">
              <a:rPr lang="en-US" smtClean="0"/>
              <a:t>7/22/2024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D0E4F8-2398-48CB-B3E3-F3E1BE7D36DE}"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595019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F2FB24-8B5A-439F-81D2-D323EEB8CD90}" type="datetimeFigureOut">
              <a:rPr lang="en-US" smtClean="0"/>
              <a:t>7/22/2024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D0E4F8-2398-48CB-B3E3-F3E1BE7D36DE}" type="slidenum">
              <a:rPr lang="en-US" smtClean="0"/>
              <a:t>‹#›</a:t>
            </a:fld>
            <a:endParaRPr lang="en-US"/>
          </a:p>
        </p:txBody>
      </p:sp>
    </p:spTree>
    <p:extLst>
      <p:ext uri="{BB962C8B-B14F-4D97-AF65-F5344CB8AC3E}">
        <p14:creationId xmlns:p14="http://schemas.microsoft.com/office/powerpoint/2010/main" val="2613918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AF2FB24-8B5A-439F-81D2-D323EEB8CD90}" type="datetimeFigureOut">
              <a:rPr lang="en-US" smtClean="0"/>
              <a:t>7/22/2024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D0E4F8-2398-48CB-B3E3-F3E1BE7D36DE}" type="slidenum">
              <a:rPr lang="en-US" smtClean="0"/>
              <a:t>‹#›</a:t>
            </a:fld>
            <a:endParaRPr lang="en-US"/>
          </a:p>
        </p:txBody>
      </p:sp>
    </p:spTree>
    <p:extLst>
      <p:ext uri="{BB962C8B-B14F-4D97-AF65-F5344CB8AC3E}">
        <p14:creationId xmlns:p14="http://schemas.microsoft.com/office/powerpoint/2010/main" val="3244939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AF2FB24-8B5A-439F-81D2-D323EEB8CD90}" type="datetimeFigureOut">
              <a:rPr lang="en-US" smtClean="0"/>
              <a:t>7/22/2024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D0E4F8-2398-48CB-B3E3-F3E1BE7D36DE}" type="slidenum">
              <a:rPr lang="en-US" smtClean="0"/>
              <a:t>‹#›</a:t>
            </a:fld>
            <a:endParaRPr lang="en-US"/>
          </a:p>
        </p:txBody>
      </p:sp>
    </p:spTree>
    <p:extLst>
      <p:ext uri="{BB962C8B-B14F-4D97-AF65-F5344CB8AC3E}">
        <p14:creationId xmlns:p14="http://schemas.microsoft.com/office/powerpoint/2010/main" val="7257094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F2FB24-8B5A-439F-81D2-D323EEB8CD90}" type="datetimeFigureOut">
              <a:rPr lang="en-US" smtClean="0"/>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D0E4F8-2398-48CB-B3E3-F3E1BE7D36DE}" type="slidenum">
              <a:rPr lang="en-US" smtClean="0"/>
              <a:t>‹#›</a:t>
            </a:fld>
            <a:endParaRPr lang="en-US"/>
          </a:p>
        </p:txBody>
      </p:sp>
    </p:spTree>
    <p:extLst>
      <p:ext uri="{BB962C8B-B14F-4D97-AF65-F5344CB8AC3E}">
        <p14:creationId xmlns:p14="http://schemas.microsoft.com/office/powerpoint/2010/main" val="25277703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F2FB24-8B5A-439F-81D2-D323EEB8CD90}" type="datetimeFigureOut">
              <a:rPr lang="en-US" smtClean="0"/>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D0E4F8-2398-48CB-B3E3-F3E1BE7D36DE}" type="slidenum">
              <a:rPr lang="en-US" smtClean="0"/>
              <a:t>‹#›</a:t>
            </a:fld>
            <a:endParaRPr lang="en-US"/>
          </a:p>
        </p:txBody>
      </p:sp>
    </p:spTree>
    <p:extLst>
      <p:ext uri="{BB962C8B-B14F-4D97-AF65-F5344CB8AC3E}">
        <p14:creationId xmlns:p14="http://schemas.microsoft.com/office/powerpoint/2010/main" val="7883069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1DD49-064E-1213-5E9D-9A31F164F7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56E55D-4E50-63CC-47D7-A601417B6E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076CD1-CA06-D627-5248-BB3523E10171}"/>
              </a:ext>
            </a:extLst>
          </p:cNvPr>
          <p:cNvSpPr>
            <a:spLocks noGrp="1"/>
          </p:cNvSpPr>
          <p:nvPr>
            <p:ph type="dt" sz="half" idx="10"/>
          </p:nvPr>
        </p:nvSpPr>
        <p:spPr/>
        <p:txBody>
          <a:bodyPr/>
          <a:lstStyle/>
          <a:p>
            <a:fld id="{DAF2FB24-8B5A-439F-81D2-D323EEB8CD90}" type="datetimeFigureOut">
              <a:rPr lang="en-US" smtClean="0"/>
              <a:t>7/22/2024</a:t>
            </a:fld>
            <a:endParaRPr lang="en-US"/>
          </a:p>
        </p:txBody>
      </p:sp>
      <p:sp>
        <p:nvSpPr>
          <p:cNvPr id="5" name="Footer Placeholder 4">
            <a:extLst>
              <a:ext uri="{FF2B5EF4-FFF2-40B4-BE49-F238E27FC236}">
                <a16:creationId xmlns:a16="http://schemas.microsoft.com/office/drawing/2014/main" id="{C704BFD1-9BEB-6AFC-6F74-DC900A6E7C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6228C-9DD2-8A14-E62E-61314351613C}"/>
              </a:ext>
            </a:extLst>
          </p:cNvPr>
          <p:cNvSpPr>
            <a:spLocks noGrp="1"/>
          </p:cNvSpPr>
          <p:nvPr>
            <p:ph type="sldNum" sz="quarter" idx="12"/>
          </p:nvPr>
        </p:nvSpPr>
        <p:spPr/>
        <p:txBody>
          <a:bodyPr/>
          <a:lstStyle/>
          <a:p>
            <a:fld id="{19D0E4F8-2398-48CB-B3E3-F3E1BE7D36DE}" type="slidenum">
              <a:rPr lang="en-US" smtClean="0"/>
              <a:t>‹#›</a:t>
            </a:fld>
            <a:endParaRPr lang="en-US"/>
          </a:p>
        </p:txBody>
      </p:sp>
    </p:spTree>
    <p:extLst>
      <p:ext uri="{BB962C8B-B14F-4D97-AF65-F5344CB8AC3E}">
        <p14:creationId xmlns:p14="http://schemas.microsoft.com/office/powerpoint/2010/main" val="124947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F2FB24-8B5A-439F-81D2-D323EEB8CD90}" type="datetimeFigureOut">
              <a:rPr lang="en-US" smtClean="0"/>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D0E4F8-2398-48CB-B3E3-F3E1BE7D36DE}" type="slidenum">
              <a:rPr lang="en-US" smtClean="0"/>
              <a:t>‹#›</a:t>
            </a:fld>
            <a:endParaRPr lang="en-US"/>
          </a:p>
        </p:txBody>
      </p:sp>
    </p:spTree>
    <p:extLst>
      <p:ext uri="{BB962C8B-B14F-4D97-AF65-F5344CB8AC3E}">
        <p14:creationId xmlns:p14="http://schemas.microsoft.com/office/powerpoint/2010/main" val="3357437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F2FB24-8B5A-439F-81D2-D323EEB8CD90}" type="datetimeFigureOut">
              <a:rPr lang="en-US" smtClean="0"/>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D0E4F8-2398-48CB-B3E3-F3E1BE7D36DE}" type="slidenum">
              <a:rPr lang="en-US" smtClean="0"/>
              <a:t>‹#›</a:t>
            </a:fld>
            <a:endParaRPr lang="en-US"/>
          </a:p>
        </p:txBody>
      </p:sp>
    </p:spTree>
    <p:extLst>
      <p:ext uri="{BB962C8B-B14F-4D97-AF65-F5344CB8AC3E}">
        <p14:creationId xmlns:p14="http://schemas.microsoft.com/office/powerpoint/2010/main" val="2218726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AF2FB24-8B5A-439F-81D2-D323EEB8CD90}" type="datetimeFigureOut">
              <a:rPr lang="en-US" smtClean="0"/>
              <a:t>7/22/2024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D0E4F8-2398-48CB-B3E3-F3E1BE7D36DE}" type="slidenum">
              <a:rPr lang="en-US" smtClean="0"/>
              <a:t>‹#›</a:t>
            </a:fld>
            <a:endParaRPr lang="en-US"/>
          </a:p>
        </p:txBody>
      </p:sp>
    </p:spTree>
    <p:extLst>
      <p:ext uri="{BB962C8B-B14F-4D97-AF65-F5344CB8AC3E}">
        <p14:creationId xmlns:p14="http://schemas.microsoft.com/office/powerpoint/2010/main" val="242207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F2FB24-8B5A-439F-81D2-D323EEB8CD90}" type="datetimeFigureOut">
              <a:rPr lang="en-US" smtClean="0"/>
              <a:t>7/22/2024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D0E4F8-2398-48CB-B3E3-F3E1BE7D36DE}" type="slidenum">
              <a:rPr lang="en-US" smtClean="0"/>
              <a:t>‹#›</a:t>
            </a:fld>
            <a:endParaRPr lang="en-US"/>
          </a:p>
        </p:txBody>
      </p:sp>
    </p:spTree>
    <p:extLst>
      <p:ext uri="{BB962C8B-B14F-4D97-AF65-F5344CB8AC3E}">
        <p14:creationId xmlns:p14="http://schemas.microsoft.com/office/powerpoint/2010/main" val="1882211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AF2FB24-8B5A-439F-81D2-D323EEB8CD90}" type="datetimeFigureOut">
              <a:rPr lang="en-US" smtClean="0"/>
              <a:t>7/22/2024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D0E4F8-2398-48CB-B3E3-F3E1BE7D36DE}" type="slidenum">
              <a:rPr lang="en-US" smtClean="0"/>
              <a:t>‹#›</a:t>
            </a:fld>
            <a:endParaRPr lang="en-US"/>
          </a:p>
        </p:txBody>
      </p:sp>
    </p:spTree>
    <p:extLst>
      <p:ext uri="{BB962C8B-B14F-4D97-AF65-F5344CB8AC3E}">
        <p14:creationId xmlns:p14="http://schemas.microsoft.com/office/powerpoint/2010/main" val="1004088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DAF2FB24-8B5A-439F-81D2-D323EEB8CD90}" type="datetimeFigureOut">
              <a:rPr lang="en-US" smtClean="0"/>
              <a:t>7/22/2024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D0E4F8-2398-48CB-B3E3-F3E1BE7D36DE}" type="slidenum">
              <a:rPr lang="en-US" smtClean="0"/>
              <a:t>‹#›</a:t>
            </a:fld>
            <a:endParaRPr lang="en-US"/>
          </a:p>
        </p:txBody>
      </p:sp>
    </p:spTree>
    <p:extLst>
      <p:ext uri="{BB962C8B-B14F-4D97-AF65-F5344CB8AC3E}">
        <p14:creationId xmlns:p14="http://schemas.microsoft.com/office/powerpoint/2010/main" val="158843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F2FB24-8B5A-439F-81D2-D323EEB8CD90}" type="datetimeFigureOut">
              <a:rPr lang="en-US" smtClean="0"/>
              <a:t>7/22/2024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D0E4F8-2398-48CB-B3E3-F3E1BE7D36DE}" type="slidenum">
              <a:rPr lang="en-US" smtClean="0"/>
              <a:t>‹#›</a:t>
            </a:fld>
            <a:endParaRPr lang="en-US"/>
          </a:p>
        </p:txBody>
      </p:sp>
    </p:spTree>
    <p:extLst>
      <p:ext uri="{BB962C8B-B14F-4D97-AF65-F5344CB8AC3E}">
        <p14:creationId xmlns:p14="http://schemas.microsoft.com/office/powerpoint/2010/main" val="2902409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F2FB24-8B5A-439F-81D2-D323EEB8CD90}" type="datetimeFigureOut">
              <a:rPr lang="en-US" smtClean="0"/>
              <a:t>7/22/2024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D0E4F8-2398-48CB-B3E3-F3E1BE7D36DE}" type="slidenum">
              <a:rPr lang="en-US" smtClean="0"/>
              <a:t>‹#›</a:t>
            </a:fld>
            <a:endParaRPr lang="en-US"/>
          </a:p>
        </p:txBody>
      </p:sp>
    </p:spTree>
    <p:extLst>
      <p:ext uri="{BB962C8B-B14F-4D97-AF65-F5344CB8AC3E}">
        <p14:creationId xmlns:p14="http://schemas.microsoft.com/office/powerpoint/2010/main" val="1706581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F0000"/>
            </a:gs>
            <a:gs pos="74000">
              <a:srgbClr val="FF0000"/>
            </a:gs>
            <a:gs pos="83000">
              <a:srgbClr val="FF0000"/>
            </a:gs>
            <a:gs pos="100000">
              <a:srgbClr val="FF0000"/>
            </a:gs>
          </a:gsLst>
          <a:lin ang="5400000" scaled="1"/>
          <a:tileRect/>
        </a:gradFill>
        <a:effectLst/>
      </p:bgPr>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DAF2FB24-8B5A-439F-81D2-D323EEB8CD90}" type="datetimeFigureOut">
              <a:rPr lang="en-US" smtClean="0"/>
              <a:t>7/22/2024</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19D0E4F8-2398-48CB-B3E3-F3E1BE7D36DE}" type="slidenum">
              <a:rPr lang="en-US" smtClean="0"/>
              <a:t>‹#›</a:t>
            </a:fld>
            <a:endParaRPr lang="en-US"/>
          </a:p>
        </p:txBody>
      </p:sp>
    </p:spTree>
    <p:extLst>
      <p:ext uri="{BB962C8B-B14F-4D97-AF65-F5344CB8AC3E}">
        <p14:creationId xmlns:p14="http://schemas.microsoft.com/office/powerpoint/2010/main" val="6437378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hemeOverride" Target="../theme/themeOverr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Power BI Logo | Information Technology ...">
            <a:extLst>
              <a:ext uri="{FF2B5EF4-FFF2-40B4-BE49-F238E27FC236}">
                <a16:creationId xmlns:a16="http://schemas.microsoft.com/office/drawing/2014/main" id="{110967BE-75FA-7E60-1FE7-285321DB17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799" y="2943993"/>
            <a:ext cx="3108093" cy="13584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a:extLst>
              <a:ext uri="{FF2B5EF4-FFF2-40B4-BE49-F238E27FC236}">
                <a16:creationId xmlns:a16="http://schemas.microsoft.com/office/drawing/2014/main" id="{F1C56066-773F-4450-6F49-07215A0E9E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1522" y="2929039"/>
            <a:ext cx="2977532" cy="13584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a:extLst>
              <a:ext uri="{FF2B5EF4-FFF2-40B4-BE49-F238E27FC236}">
                <a16:creationId xmlns:a16="http://schemas.microsoft.com/office/drawing/2014/main" id="{697E7590-E429-4E48-BF18-59A9B052A5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08382" y="2972275"/>
            <a:ext cx="1863081" cy="13584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a:extLst>
              <a:ext uri="{FF2B5EF4-FFF2-40B4-BE49-F238E27FC236}">
                <a16:creationId xmlns:a16="http://schemas.microsoft.com/office/drawing/2014/main" id="{83C153AC-E91F-2AA4-60BF-BAF4B192913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75517" y="2972275"/>
            <a:ext cx="3199019" cy="12719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Subtitle 10">
            <a:extLst>
              <a:ext uri="{FF2B5EF4-FFF2-40B4-BE49-F238E27FC236}">
                <a16:creationId xmlns:a16="http://schemas.microsoft.com/office/drawing/2014/main" id="{B6B14A3E-F239-C597-90D5-331CB3C9A9A1}"/>
              </a:ext>
            </a:extLst>
          </p:cNvPr>
          <p:cNvSpPr>
            <a:spLocks noGrp="1"/>
          </p:cNvSpPr>
          <p:nvPr>
            <p:ph type="subTitle" idx="1"/>
          </p:nvPr>
        </p:nvSpPr>
        <p:spPr>
          <a:xfrm>
            <a:off x="1191056" y="801279"/>
            <a:ext cx="8989892" cy="1155880"/>
          </a:xfrm>
        </p:spPr>
        <p:txBody>
          <a:bodyPr>
            <a:normAutofit lnSpcReduction="10000"/>
          </a:bodyPr>
          <a:lstStyle/>
          <a:p>
            <a:r>
              <a:rPr lang="en-US" sz="6600" b="1" dirty="0">
                <a:latin typeface="Algerian" panose="04020705040A02060702" pitchFamily="82" charset="0"/>
              </a:rPr>
              <a:t>ZOMATO</a:t>
            </a:r>
            <a:r>
              <a:rPr lang="en-US" sz="6600" b="1" dirty="0">
                <a:solidFill>
                  <a:schemeClr val="tx1"/>
                </a:solidFill>
                <a:latin typeface="Algerian" panose="04020705040A02060702" pitchFamily="82" charset="0"/>
              </a:rPr>
              <a:t> </a:t>
            </a:r>
            <a:r>
              <a:rPr lang="en-US" sz="6600" b="1" dirty="0" err="1">
                <a:solidFill>
                  <a:schemeClr val="tx1"/>
                </a:solidFill>
                <a:latin typeface="Algerian" panose="04020705040A02060702" pitchFamily="82" charset="0"/>
              </a:rPr>
              <a:t>ANALYsis</a:t>
            </a:r>
            <a:endParaRPr lang="en-US" sz="6600" b="1" dirty="0">
              <a:solidFill>
                <a:schemeClr val="tx1"/>
              </a:solidFill>
              <a:latin typeface="Algerian" panose="04020705040A02060702" pitchFamily="82" charset="0"/>
            </a:endParaRPr>
          </a:p>
        </p:txBody>
      </p:sp>
    </p:spTree>
    <p:extLst>
      <p:ext uri="{BB962C8B-B14F-4D97-AF65-F5344CB8AC3E}">
        <p14:creationId xmlns:p14="http://schemas.microsoft.com/office/powerpoint/2010/main" val="23788144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44BD2-98F7-B604-C2DA-2B26F900C23A}"/>
              </a:ext>
            </a:extLst>
          </p:cNvPr>
          <p:cNvSpPr>
            <a:spLocks noGrp="1"/>
          </p:cNvSpPr>
          <p:nvPr>
            <p:ph type="title"/>
          </p:nvPr>
        </p:nvSpPr>
        <p:spPr>
          <a:xfrm>
            <a:off x="838200" y="365126"/>
            <a:ext cx="10577482" cy="700104"/>
          </a:xfrm>
        </p:spPr>
        <p:txBody>
          <a:bodyPr/>
          <a:lstStyle/>
          <a:p>
            <a:pPr algn="ctr"/>
            <a:r>
              <a:rPr lang="en-US" dirty="0">
                <a:latin typeface="Algerian" panose="04020705040A02060702" pitchFamily="82" charset="0"/>
              </a:rPr>
              <a:t>DATA</a:t>
            </a:r>
            <a:r>
              <a:rPr lang="en-US" dirty="0"/>
              <a:t> </a:t>
            </a:r>
            <a:r>
              <a:rPr lang="en-US" dirty="0">
                <a:latin typeface="Algerian" panose="04020705040A02060702" pitchFamily="82" charset="0"/>
              </a:rPr>
              <a:t>MODELING</a:t>
            </a:r>
          </a:p>
        </p:txBody>
      </p:sp>
      <p:pic>
        <p:nvPicPr>
          <p:cNvPr id="5" name="Content Placeholder 4">
            <a:extLst>
              <a:ext uri="{FF2B5EF4-FFF2-40B4-BE49-F238E27FC236}">
                <a16:creationId xmlns:a16="http://schemas.microsoft.com/office/drawing/2014/main" id="{19A2E530-1E50-445A-A13C-3B058D10CFC4}"/>
              </a:ext>
            </a:extLst>
          </p:cNvPr>
          <p:cNvPicPr>
            <a:picLocks noGrp="1" noChangeAspect="1"/>
          </p:cNvPicPr>
          <p:nvPr>
            <p:ph idx="1"/>
          </p:nvPr>
        </p:nvPicPr>
        <p:blipFill>
          <a:blip r:embed="rId2"/>
          <a:stretch>
            <a:fillRect/>
          </a:stretch>
        </p:blipFill>
        <p:spPr>
          <a:xfrm>
            <a:off x="1179096" y="1451728"/>
            <a:ext cx="10236586" cy="5162757"/>
          </a:xfrm>
        </p:spPr>
      </p:pic>
    </p:spTree>
    <p:extLst>
      <p:ext uri="{BB962C8B-B14F-4D97-AF65-F5344CB8AC3E}">
        <p14:creationId xmlns:p14="http://schemas.microsoft.com/office/powerpoint/2010/main" val="133360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1FF2CF-F412-10C8-DB4C-B51E8F3B24F0}"/>
              </a:ext>
            </a:extLst>
          </p:cNvPr>
          <p:cNvPicPr>
            <a:picLocks noChangeAspect="1"/>
          </p:cNvPicPr>
          <p:nvPr/>
        </p:nvPicPr>
        <p:blipFill>
          <a:blip r:embed="rId2"/>
          <a:stretch>
            <a:fillRect/>
          </a:stretch>
        </p:blipFill>
        <p:spPr>
          <a:xfrm>
            <a:off x="0" y="-1"/>
            <a:ext cx="12192000" cy="6975835"/>
          </a:xfrm>
          <a:prstGeom prst="rect">
            <a:avLst/>
          </a:prstGeom>
        </p:spPr>
      </p:pic>
    </p:spTree>
    <p:extLst>
      <p:ext uri="{BB962C8B-B14F-4D97-AF65-F5344CB8AC3E}">
        <p14:creationId xmlns:p14="http://schemas.microsoft.com/office/powerpoint/2010/main" val="2721447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4F705-13D1-3E81-42EB-A0DF26B3F4FC}"/>
              </a:ext>
            </a:extLst>
          </p:cNvPr>
          <p:cNvSpPr>
            <a:spLocks noGrp="1"/>
          </p:cNvSpPr>
          <p:nvPr>
            <p:ph type="title"/>
          </p:nvPr>
        </p:nvSpPr>
        <p:spPr>
          <a:xfrm>
            <a:off x="838200" y="2766218"/>
            <a:ext cx="10515600" cy="1325563"/>
          </a:xfrm>
        </p:spPr>
        <p:txBody>
          <a:bodyPr>
            <a:normAutofit/>
          </a:bodyPr>
          <a:lstStyle/>
          <a:p>
            <a:pPr algn="ctr"/>
            <a:r>
              <a:rPr lang="en-US" sz="6000" b="1" dirty="0">
                <a:solidFill>
                  <a:schemeClr val="accent4">
                    <a:lumMod val="75000"/>
                  </a:schemeClr>
                </a:solidFill>
                <a:latin typeface="Times New Roman" panose="02020603050405020304" pitchFamily="18" charset="0"/>
                <a:cs typeface="Times New Roman" panose="02020603050405020304" pitchFamily="18" charset="0"/>
              </a:rPr>
              <a:t>POWER BI</a:t>
            </a:r>
          </a:p>
        </p:txBody>
      </p:sp>
    </p:spTree>
    <p:extLst>
      <p:ext uri="{BB962C8B-B14F-4D97-AF65-F5344CB8AC3E}">
        <p14:creationId xmlns:p14="http://schemas.microsoft.com/office/powerpoint/2010/main" val="2913036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0C69C32-DFB1-7197-AAEA-3E00130679FA}"/>
              </a:ext>
            </a:extLst>
          </p:cNvPr>
          <p:cNvSpPr>
            <a:spLocks noGrp="1"/>
          </p:cNvSpPr>
          <p:nvPr>
            <p:ph type="title"/>
          </p:nvPr>
        </p:nvSpPr>
        <p:spPr>
          <a:xfrm>
            <a:off x="838200" y="365126"/>
            <a:ext cx="10515600" cy="634115"/>
          </a:xfrm>
        </p:spPr>
        <p:txBody>
          <a:bodyPr>
            <a:normAutofit fontScale="90000"/>
          </a:bodyPr>
          <a:lstStyle/>
          <a:p>
            <a:pPr algn="ctr"/>
            <a:r>
              <a:rPr lang="en-US" sz="4900" dirty="0">
                <a:latin typeface="Algerian" panose="04020705040A02060702" pitchFamily="82" charset="0"/>
              </a:rPr>
              <a:t>DATA</a:t>
            </a:r>
            <a:r>
              <a:rPr lang="en-US" dirty="0"/>
              <a:t> </a:t>
            </a:r>
            <a:r>
              <a:rPr lang="en-US" sz="4900" dirty="0">
                <a:latin typeface="Algerian" panose="04020705040A02060702" pitchFamily="82" charset="0"/>
              </a:rPr>
              <a:t>CLEANING</a:t>
            </a:r>
            <a:r>
              <a:rPr lang="en-US" dirty="0"/>
              <a:t> &amp; </a:t>
            </a:r>
            <a:r>
              <a:rPr lang="en-US" sz="4900" dirty="0">
                <a:latin typeface="Algerian" panose="04020705040A02060702" pitchFamily="82" charset="0"/>
              </a:rPr>
              <a:t>MODELING</a:t>
            </a:r>
          </a:p>
        </p:txBody>
      </p:sp>
      <p:pic>
        <p:nvPicPr>
          <p:cNvPr id="6" name="Content Placeholder 4">
            <a:extLst>
              <a:ext uri="{FF2B5EF4-FFF2-40B4-BE49-F238E27FC236}">
                <a16:creationId xmlns:a16="http://schemas.microsoft.com/office/drawing/2014/main" id="{906119DC-A57E-95E3-AF16-251974C4B95D}"/>
              </a:ext>
            </a:extLst>
          </p:cNvPr>
          <p:cNvPicPr>
            <a:picLocks noGrp="1" noChangeAspect="1"/>
          </p:cNvPicPr>
          <p:nvPr>
            <p:ph idx="1"/>
          </p:nvPr>
        </p:nvPicPr>
        <p:blipFill>
          <a:blip r:embed="rId2"/>
          <a:stretch>
            <a:fillRect/>
          </a:stretch>
        </p:blipFill>
        <p:spPr>
          <a:xfrm>
            <a:off x="744717" y="1131701"/>
            <a:ext cx="7409469" cy="5514196"/>
          </a:xfrm>
        </p:spPr>
      </p:pic>
      <p:pic>
        <p:nvPicPr>
          <p:cNvPr id="7" name="Content Placeholder 4">
            <a:extLst>
              <a:ext uri="{FF2B5EF4-FFF2-40B4-BE49-F238E27FC236}">
                <a16:creationId xmlns:a16="http://schemas.microsoft.com/office/drawing/2014/main" id="{BC81536D-F4F4-CB53-34A3-750248E17D4C}"/>
              </a:ext>
            </a:extLst>
          </p:cNvPr>
          <p:cNvPicPr>
            <a:picLocks noChangeAspect="1"/>
          </p:cNvPicPr>
          <p:nvPr/>
        </p:nvPicPr>
        <p:blipFill>
          <a:blip r:embed="rId3"/>
          <a:stretch>
            <a:fillRect/>
          </a:stretch>
        </p:blipFill>
        <p:spPr>
          <a:xfrm>
            <a:off x="8433505" y="1131701"/>
            <a:ext cx="3079766" cy="4087739"/>
          </a:xfrm>
          <a:prstGeom prst="rect">
            <a:avLst/>
          </a:prstGeom>
        </p:spPr>
      </p:pic>
    </p:spTree>
    <p:extLst>
      <p:ext uri="{BB962C8B-B14F-4D97-AF65-F5344CB8AC3E}">
        <p14:creationId xmlns:p14="http://schemas.microsoft.com/office/powerpoint/2010/main" val="3172168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A23BE-ADB8-1D85-604A-290DA9F38729}"/>
              </a:ext>
            </a:extLst>
          </p:cNvPr>
          <p:cNvSpPr>
            <a:spLocks noGrp="1"/>
          </p:cNvSpPr>
          <p:nvPr>
            <p:ph type="title"/>
          </p:nvPr>
        </p:nvSpPr>
        <p:spPr>
          <a:xfrm>
            <a:off x="838200" y="365126"/>
            <a:ext cx="10515600" cy="935774"/>
          </a:xfrm>
        </p:spPr>
        <p:txBody>
          <a:bodyPr/>
          <a:lstStyle/>
          <a:p>
            <a:pPr algn="ctr"/>
            <a:r>
              <a:rPr lang="en-US" dirty="0">
                <a:latin typeface="Algerian" panose="04020705040A02060702" pitchFamily="82" charset="0"/>
              </a:rPr>
              <a:t>DATE</a:t>
            </a:r>
            <a:r>
              <a:rPr lang="en-US" dirty="0"/>
              <a:t> </a:t>
            </a:r>
            <a:r>
              <a:rPr lang="en-US" dirty="0">
                <a:latin typeface="Algerian" panose="04020705040A02060702" pitchFamily="82" charset="0"/>
              </a:rPr>
              <a:t>TABLE</a:t>
            </a:r>
            <a:r>
              <a:rPr lang="en-US" dirty="0"/>
              <a:t> </a:t>
            </a:r>
            <a:r>
              <a:rPr lang="en-US" dirty="0">
                <a:latin typeface="Algerian" panose="04020705040A02060702" pitchFamily="82" charset="0"/>
              </a:rPr>
              <a:t>USING</a:t>
            </a:r>
            <a:r>
              <a:rPr lang="en-US" dirty="0"/>
              <a:t> </a:t>
            </a:r>
            <a:r>
              <a:rPr lang="en-US" dirty="0">
                <a:latin typeface="Algerian" panose="04020705040A02060702" pitchFamily="82" charset="0"/>
              </a:rPr>
              <a:t>DAX</a:t>
            </a:r>
          </a:p>
        </p:txBody>
      </p:sp>
      <p:pic>
        <p:nvPicPr>
          <p:cNvPr id="9" name="Content Placeholder 8">
            <a:extLst>
              <a:ext uri="{FF2B5EF4-FFF2-40B4-BE49-F238E27FC236}">
                <a16:creationId xmlns:a16="http://schemas.microsoft.com/office/drawing/2014/main" id="{246D0182-1027-CFDE-3959-EDE95034C42A}"/>
              </a:ext>
            </a:extLst>
          </p:cNvPr>
          <p:cNvPicPr>
            <a:picLocks noGrp="1" noChangeAspect="1"/>
          </p:cNvPicPr>
          <p:nvPr>
            <p:ph idx="1"/>
          </p:nvPr>
        </p:nvPicPr>
        <p:blipFill>
          <a:blip r:embed="rId2"/>
          <a:stretch>
            <a:fillRect/>
          </a:stretch>
        </p:blipFill>
        <p:spPr>
          <a:xfrm>
            <a:off x="838200" y="1300900"/>
            <a:ext cx="10515600" cy="5080614"/>
          </a:xfrm>
        </p:spPr>
      </p:pic>
    </p:spTree>
    <p:extLst>
      <p:ext uri="{BB962C8B-B14F-4D97-AF65-F5344CB8AC3E}">
        <p14:creationId xmlns:p14="http://schemas.microsoft.com/office/powerpoint/2010/main" val="26803476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C853895-1902-F7FE-5C73-8DFF42CA8A93}"/>
              </a:ext>
            </a:extLst>
          </p:cNvPr>
          <p:cNvPicPr>
            <a:picLocks noChangeAspect="1"/>
          </p:cNvPicPr>
          <p:nvPr/>
        </p:nvPicPr>
        <p:blipFill>
          <a:blip r:embed="rId2"/>
          <a:stretch>
            <a:fillRect/>
          </a:stretch>
        </p:blipFill>
        <p:spPr>
          <a:xfrm>
            <a:off x="320512" y="122548"/>
            <a:ext cx="11519554" cy="6586980"/>
          </a:xfrm>
          <a:prstGeom prst="rect">
            <a:avLst/>
          </a:prstGeom>
        </p:spPr>
      </p:pic>
    </p:spTree>
    <p:extLst>
      <p:ext uri="{BB962C8B-B14F-4D97-AF65-F5344CB8AC3E}">
        <p14:creationId xmlns:p14="http://schemas.microsoft.com/office/powerpoint/2010/main" val="2862812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4F705-13D1-3E81-42EB-A0DF26B3F4FC}"/>
              </a:ext>
            </a:extLst>
          </p:cNvPr>
          <p:cNvSpPr>
            <a:spLocks noGrp="1"/>
          </p:cNvSpPr>
          <p:nvPr>
            <p:ph type="title"/>
          </p:nvPr>
        </p:nvSpPr>
        <p:spPr>
          <a:xfrm>
            <a:off x="838200" y="2766218"/>
            <a:ext cx="10515600" cy="1325563"/>
          </a:xfrm>
        </p:spPr>
        <p:txBody>
          <a:bodyPr>
            <a:normAutofit/>
          </a:bodyPr>
          <a:lstStyle/>
          <a:p>
            <a:pPr algn="ctr"/>
            <a:r>
              <a:rPr lang="en-US" sz="6000" b="1" dirty="0">
                <a:solidFill>
                  <a:schemeClr val="accent4">
                    <a:lumMod val="75000"/>
                  </a:schemeClr>
                </a:solidFill>
                <a:latin typeface="Times New Roman" panose="02020603050405020304" pitchFamily="18" charset="0"/>
                <a:cs typeface="Times New Roman" panose="02020603050405020304" pitchFamily="18" charset="0"/>
              </a:rPr>
              <a:t>TABLEAU</a:t>
            </a:r>
          </a:p>
        </p:txBody>
      </p:sp>
    </p:spTree>
    <p:extLst>
      <p:ext uri="{BB962C8B-B14F-4D97-AF65-F5344CB8AC3E}">
        <p14:creationId xmlns:p14="http://schemas.microsoft.com/office/powerpoint/2010/main" val="7471245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D84F9-1288-CF00-1655-43C43A4EED10}"/>
              </a:ext>
            </a:extLst>
          </p:cNvPr>
          <p:cNvSpPr>
            <a:spLocks noGrp="1"/>
          </p:cNvSpPr>
          <p:nvPr>
            <p:ph type="title"/>
          </p:nvPr>
        </p:nvSpPr>
        <p:spPr>
          <a:xfrm>
            <a:off x="838200" y="365126"/>
            <a:ext cx="10515600" cy="935774"/>
          </a:xfrm>
        </p:spPr>
        <p:txBody>
          <a:bodyPr/>
          <a:lstStyle/>
          <a:p>
            <a:pPr algn="ctr"/>
            <a:r>
              <a:rPr lang="en-US" dirty="0">
                <a:latin typeface="Algerian" panose="04020705040A02060702" pitchFamily="82" charset="0"/>
              </a:rPr>
              <a:t>DATA</a:t>
            </a:r>
            <a:r>
              <a:rPr lang="en-US" dirty="0"/>
              <a:t> </a:t>
            </a:r>
            <a:r>
              <a:rPr lang="en-US" dirty="0">
                <a:latin typeface="Algerian" panose="04020705040A02060702" pitchFamily="82" charset="0"/>
              </a:rPr>
              <a:t>MODELING</a:t>
            </a:r>
          </a:p>
        </p:txBody>
      </p:sp>
      <p:pic>
        <p:nvPicPr>
          <p:cNvPr id="5" name="Content Placeholder 4">
            <a:extLst>
              <a:ext uri="{FF2B5EF4-FFF2-40B4-BE49-F238E27FC236}">
                <a16:creationId xmlns:a16="http://schemas.microsoft.com/office/drawing/2014/main" id="{5E54C289-7F0A-CC8B-1BA1-29DAAE633B4E}"/>
              </a:ext>
            </a:extLst>
          </p:cNvPr>
          <p:cNvPicPr>
            <a:picLocks noGrp="1" noChangeAspect="1"/>
          </p:cNvPicPr>
          <p:nvPr>
            <p:ph idx="1"/>
          </p:nvPr>
        </p:nvPicPr>
        <p:blipFill>
          <a:blip r:embed="rId2"/>
          <a:stretch>
            <a:fillRect/>
          </a:stretch>
        </p:blipFill>
        <p:spPr>
          <a:xfrm>
            <a:off x="838200" y="2073897"/>
            <a:ext cx="4874443" cy="3365369"/>
          </a:xfrm>
        </p:spPr>
      </p:pic>
      <p:pic>
        <p:nvPicPr>
          <p:cNvPr id="7" name="Picture 6">
            <a:extLst>
              <a:ext uri="{FF2B5EF4-FFF2-40B4-BE49-F238E27FC236}">
                <a16:creationId xmlns:a16="http://schemas.microsoft.com/office/drawing/2014/main" id="{6D4FB793-7BDA-90B1-42EC-F853121DAE6F}"/>
              </a:ext>
            </a:extLst>
          </p:cNvPr>
          <p:cNvPicPr>
            <a:picLocks noChangeAspect="1"/>
          </p:cNvPicPr>
          <p:nvPr/>
        </p:nvPicPr>
        <p:blipFill>
          <a:blip r:embed="rId3"/>
          <a:stretch>
            <a:fillRect/>
          </a:stretch>
        </p:blipFill>
        <p:spPr>
          <a:xfrm>
            <a:off x="5857875" y="1969417"/>
            <a:ext cx="5495925" cy="3352800"/>
          </a:xfrm>
          <a:prstGeom prst="rect">
            <a:avLst/>
          </a:prstGeom>
        </p:spPr>
      </p:pic>
    </p:spTree>
    <p:extLst>
      <p:ext uri="{BB962C8B-B14F-4D97-AF65-F5344CB8AC3E}">
        <p14:creationId xmlns:p14="http://schemas.microsoft.com/office/powerpoint/2010/main" val="21608635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EBDBE08-66AC-6918-094E-63B5949E203B}"/>
              </a:ext>
            </a:extLst>
          </p:cNvPr>
          <p:cNvPicPr>
            <a:picLocks noChangeAspect="1"/>
          </p:cNvPicPr>
          <p:nvPr/>
        </p:nvPicPr>
        <p:blipFill>
          <a:blip r:embed="rId2"/>
          <a:stretch>
            <a:fillRect/>
          </a:stretch>
        </p:blipFill>
        <p:spPr>
          <a:xfrm>
            <a:off x="191080" y="292230"/>
            <a:ext cx="11762107" cy="6278251"/>
          </a:xfrm>
          <a:prstGeom prst="rect">
            <a:avLst/>
          </a:prstGeom>
        </p:spPr>
      </p:pic>
    </p:spTree>
    <p:extLst>
      <p:ext uri="{BB962C8B-B14F-4D97-AF65-F5344CB8AC3E}">
        <p14:creationId xmlns:p14="http://schemas.microsoft.com/office/powerpoint/2010/main" val="26278894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9CF871-5299-35FF-A391-925A53E3DE7A}"/>
              </a:ext>
            </a:extLst>
          </p:cNvPr>
          <p:cNvSpPr txBox="1"/>
          <p:nvPr/>
        </p:nvSpPr>
        <p:spPr>
          <a:xfrm>
            <a:off x="2709421" y="2413337"/>
            <a:ext cx="6094428" cy="1015663"/>
          </a:xfrm>
          <a:prstGeom prst="rect">
            <a:avLst/>
          </a:prstGeom>
          <a:noFill/>
        </p:spPr>
        <p:txBody>
          <a:bodyPr wrap="square">
            <a:spAutoFit/>
          </a:bodyPr>
          <a:lstStyle/>
          <a:p>
            <a:pPr algn="ctr"/>
            <a:r>
              <a:rPr lang="en-US" sz="6000" b="1" dirty="0">
                <a:solidFill>
                  <a:schemeClr val="accent4">
                    <a:lumMod val="75000"/>
                  </a:schemeClr>
                </a:solidFill>
                <a:latin typeface="Times New Roman" panose="02020603050405020304" pitchFamily="18" charset="0"/>
                <a:cs typeface="Times New Roman" panose="02020603050405020304" pitchFamily="18" charset="0"/>
              </a:rPr>
              <a:t>MYSQL</a:t>
            </a:r>
            <a:endParaRPr lang="en-IN" sz="6000" dirty="0"/>
          </a:p>
        </p:txBody>
      </p:sp>
    </p:spTree>
    <p:extLst>
      <p:ext uri="{BB962C8B-B14F-4D97-AF65-F5344CB8AC3E}">
        <p14:creationId xmlns:p14="http://schemas.microsoft.com/office/powerpoint/2010/main" val="422180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F656D9-BA73-75BB-DA52-7CFF11138A59}"/>
              </a:ext>
            </a:extLst>
          </p:cNvPr>
          <p:cNvSpPr>
            <a:spLocks noGrp="1"/>
          </p:cNvSpPr>
          <p:nvPr>
            <p:ph idx="1"/>
          </p:nvPr>
        </p:nvSpPr>
        <p:spPr>
          <a:xfrm>
            <a:off x="1143000" y="1194619"/>
            <a:ext cx="9872871" cy="4901381"/>
          </a:xfrm>
        </p:spPr>
        <p:txBody>
          <a:bodyPr>
            <a:normAutofit lnSpcReduction="10000"/>
          </a:bodyPr>
          <a:lstStyle/>
          <a:p>
            <a:pPr marL="45720" indent="0" algn="just">
              <a:buNone/>
            </a:pPr>
            <a:r>
              <a:rPr lang="en-US" sz="2400" b="1" dirty="0">
                <a:solidFill>
                  <a:schemeClr val="tx1"/>
                </a:solidFill>
                <a:latin typeface="Times New Roman" panose="02020603050405020304" pitchFamily="18" charset="0"/>
                <a:cs typeface="Times New Roman" panose="02020603050405020304" pitchFamily="18" charset="0"/>
              </a:rPr>
              <a:t>Project Name </a:t>
            </a:r>
            <a:r>
              <a:rPr lang="en-US" sz="2400" dirty="0">
                <a:solidFill>
                  <a:schemeClr val="tx1"/>
                </a:solidFill>
                <a:latin typeface="Times New Roman" panose="02020603050405020304" pitchFamily="18" charset="0"/>
                <a:cs typeface="Times New Roman" panose="02020603050405020304" pitchFamily="18" charset="0"/>
              </a:rPr>
              <a:t>: Zomato Analysis</a:t>
            </a:r>
          </a:p>
          <a:p>
            <a:pPr marL="45720" indent="0" algn="just">
              <a:buNone/>
            </a:pPr>
            <a:r>
              <a:rPr lang="en-US" sz="2400" b="1" dirty="0">
                <a:solidFill>
                  <a:schemeClr val="tx1"/>
                </a:solidFill>
                <a:latin typeface="Times New Roman" panose="02020603050405020304" pitchFamily="18" charset="0"/>
                <a:cs typeface="Times New Roman" panose="02020603050405020304" pitchFamily="18" charset="0"/>
              </a:rPr>
              <a:t>Mentor</a:t>
            </a:r>
            <a:r>
              <a:rPr lang="en-US" sz="2400" dirty="0">
                <a:solidFill>
                  <a:schemeClr val="tx1"/>
                </a:solidFill>
                <a:latin typeface="Times New Roman" panose="02020603050405020304" pitchFamily="18" charset="0"/>
                <a:cs typeface="Times New Roman" panose="02020603050405020304" pitchFamily="18" charset="0"/>
              </a:rPr>
              <a:t> : Srinivas </a:t>
            </a:r>
          </a:p>
          <a:p>
            <a:pPr marL="45720" indent="0" algn="just">
              <a:buNone/>
            </a:pPr>
            <a:r>
              <a:rPr lang="en-US" sz="2400" b="1" dirty="0">
                <a:solidFill>
                  <a:schemeClr val="tx1"/>
                </a:solidFill>
                <a:latin typeface="Times New Roman" panose="02020603050405020304" pitchFamily="18" charset="0"/>
                <a:cs typeface="Times New Roman" panose="02020603050405020304" pitchFamily="18" charset="0"/>
              </a:rPr>
              <a:t>Project Members </a:t>
            </a:r>
            <a:r>
              <a:rPr lang="en-US" sz="2400" dirty="0">
                <a:solidFill>
                  <a:schemeClr val="tx1"/>
                </a:solidFill>
                <a:latin typeface="Times New Roman" panose="02020603050405020304" pitchFamily="18" charset="0"/>
                <a:cs typeface="Times New Roman" panose="02020603050405020304" pitchFamily="18" charset="0"/>
              </a:rPr>
              <a:t>:</a:t>
            </a:r>
          </a:p>
          <a:p>
            <a:pPr marL="45720" indent="0" algn="just">
              <a:buNone/>
            </a:pPr>
            <a:r>
              <a:rPr lang="en-US" sz="2400" dirty="0">
                <a:solidFill>
                  <a:schemeClr val="tx1"/>
                </a:solidFill>
                <a:latin typeface="Times New Roman" panose="02020603050405020304" pitchFamily="18" charset="0"/>
                <a:cs typeface="Times New Roman" panose="02020603050405020304" pitchFamily="18" charset="0"/>
              </a:rPr>
              <a:t>Pradeebaa </a:t>
            </a:r>
            <a:r>
              <a:rPr lang="en-US" sz="2400" dirty="0" err="1">
                <a:solidFill>
                  <a:schemeClr val="tx1"/>
                </a:solidFill>
                <a:latin typeface="Times New Roman" panose="02020603050405020304" pitchFamily="18" charset="0"/>
                <a:cs typeface="Times New Roman" panose="02020603050405020304" pitchFamily="18" charset="0"/>
              </a:rPr>
              <a:t>Gurupadmanaban</a:t>
            </a:r>
            <a:r>
              <a:rPr lang="en-US" sz="2400" dirty="0">
                <a:solidFill>
                  <a:schemeClr val="tx1"/>
                </a:solidFill>
                <a:latin typeface="Times New Roman" panose="02020603050405020304" pitchFamily="18" charset="0"/>
                <a:cs typeface="Times New Roman" panose="02020603050405020304" pitchFamily="18" charset="0"/>
              </a:rPr>
              <a:t> </a:t>
            </a:r>
          </a:p>
          <a:p>
            <a:pPr marL="45720" indent="0" algn="just">
              <a:buNone/>
            </a:pPr>
            <a:r>
              <a:rPr lang="en-US" sz="2400" dirty="0" err="1">
                <a:solidFill>
                  <a:schemeClr val="tx1"/>
                </a:solidFill>
                <a:latin typeface="Times New Roman" panose="02020603050405020304" pitchFamily="18" charset="0"/>
                <a:cs typeface="Times New Roman" panose="02020603050405020304" pitchFamily="18" charset="0"/>
              </a:rPr>
              <a:t>Vannalu</a:t>
            </a:r>
            <a:r>
              <a:rPr lang="en-US" sz="2400" dirty="0">
                <a:solidFill>
                  <a:schemeClr val="tx1"/>
                </a:solidFill>
                <a:latin typeface="Times New Roman" panose="02020603050405020304" pitchFamily="18" charset="0"/>
                <a:cs typeface="Times New Roman" panose="02020603050405020304" pitchFamily="18" charset="0"/>
              </a:rPr>
              <a:t> Bhaskar Keerthana</a:t>
            </a:r>
          </a:p>
          <a:p>
            <a:pPr marL="45720" indent="0" algn="just">
              <a:buNone/>
            </a:pPr>
            <a:r>
              <a:rPr lang="en-US" sz="2400" dirty="0">
                <a:solidFill>
                  <a:schemeClr val="tx1"/>
                </a:solidFill>
                <a:latin typeface="Times New Roman" panose="02020603050405020304" pitchFamily="18" charset="0"/>
                <a:cs typeface="Times New Roman" panose="02020603050405020304" pitchFamily="18" charset="0"/>
              </a:rPr>
              <a:t>Venkata Sai </a:t>
            </a:r>
            <a:r>
              <a:rPr lang="en-US" sz="2400" dirty="0" err="1">
                <a:solidFill>
                  <a:schemeClr val="tx1"/>
                </a:solidFill>
                <a:latin typeface="Times New Roman" panose="02020603050405020304" pitchFamily="18" charset="0"/>
                <a:cs typeface="Times New Roman" panose="02020603050405020304" pitchFamily="18" charset="0"/>
              </a:rPr>
              <a:t>Gunishetty</a:t>
            </a:r>
            <a:endParaRPr lang="en-US" sz="2400" dirty="0">
              <a:solidFill>
                <a:schemeClr val="tx1"/>
              </a:solidFill>
              <a:latin typeface="Times New Roman" panose="02020603050405020304" pitchFamily="18" charset="0"/>
              <a:cs typeface="Times New Roman" panose="02020603050405020304" pitchFamily="18" charset="0"/>
            </a:endParaRPr>
          </a:p>
          <a:p>
            <a:pPr marL="45720" indent="0" algn="just">
              <a:buNone/>
            </a:pPr>
            <a:r>
              <a:rPr lang="en-US" sz="2400" dirty="0">
                <a:solidFill>
                  <a:schemeClr val="tx1"/>
                </a:solidFill>
                <a:latin typeface="Times New Roman" panose="02020603050405020304" pitchFamily="18" charset="0"/>
                <a:cs typeface="Times New Roman" panose="02020603050405020304" pitchFamily="18" charset="0"/>
              </a:rPr>
              <a:t>Jaya Bharadwaj</a:t>
            </a:r>
          </a:p>
          <a:p>
            <a:pPr marL="45720" indent="0" algn="just">
              <a:buNone/>
            </a:pPr>
            <a:r>
              <a:rPr lang="en-US" sz="2400" dirty="0">
                <a:solidFill>
                  <a:schemeClr val="tx1"/>
                </a:solidFill>
                <a:latin typeface="Times New Roman" panose="02020603050405020304" pitchFamily="18" charset="0"/>
                <a:cs typeface="Times New Roman" panose="02020603050405020304" pitchFamily="18" charset="0"/>
              </a:rPr>
              <a:t>Varsha </a:t>
            </a:r>
            <a:r>
              <a:rPr lang="en-US" sz="2400" dirty="0" err="1">
                <a:solidFill>
                  <a:schemeClr val="tx1"/>
                </a:solidFill>
                <a:latin typeface="Times New Roman" panose="02020603050405020304" pitchFamily="18" charset="0"/>
                <a:cs typeface="Times New Roman" panose="02020603050405020304" pitchFamily="18" charset="0"/>
              </a:rPr>
              <a:t>Doosakanti</a:t>
            </a:r>
            <a:endParaRPr lang="en-US" sz="2400" dirty="0">
              <a:solidFill>
                <a:schemeClr val="tx1"/>
              </a:solidFill>
              <a:latin typeface="Times New Roman" panose="02020603050405020304" pitchFamily="18" charset="0"/>
              <a:cs typeface="Times New Roman" panose="02020603050405020304" pitchFamily="18" charset="0"/>
            </a:endParaRPr>
          </a:p>
          <a:p>
            <a:pPr marL="45720" indent="0" algn="just">
              <a:buNone/>
            </a:pPr>
            <a:r>
              <a:rPr lang="en-US" sz="2400" dirty="0">
                <a:solidFill>
                  <a:schemeClr val="tx1"/>
                </a:solidFill>
                <a:latin typeface="Times New Roman" panose="02020603050405020304" pitchFamily="18" charset="0"/>
                <a:cs typeface="Times New Roman" panose="02020603050405020304" pitchFamily="18" charset="0"/>
              </a:rPr>
              <a:t>Aravind Reddy</a:t>
            </a:r>
          </a:p>
          <a:p>
            <a:pPr marL="0" indent="0">
              <a:buNone/>
            </a:pPr>
            <a:endParaRPr lang="en-US" dirty="0">
              <a:solidFill>
                <a:schemeClr val="tx1"/>
              </a:solidFill>
            </a:endParaRPr>
          </a:p>
        </p:txBody>
      </p:sp>
    </p:spTree>
    <p:extLst>
      <p:ext uri="{BB962C8B-B14F-4D97-AF65-F5344CB8AC3E}">
        <p14:creationId xmlns:p14="http://schemas.microsoft.com/office/powerpoint/2010/main" val="26229012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B51076E1-83DE-40F7-3ABD-4AC522A47FA6}"/>
              </a:ext>
            </a:extLst>
          </p:cNvPr>
          <p:cNvSpPr>
            <a:spLocks noGrp="1" noChangeArrowheads="1"/>
          </p:cNvSpPr>
          <p:nvPr>
            <p:ph type="body" idx="1"/>
          </p:nvPr>
        </p:nvSpPr>
        <p:spPr bwMode="auto">
          <a:xfrm>
            <a:off x="150830" y="981407"/>
            <a:ext cx="11887199" cy="55479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2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Country &amp; Currency Mapping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Created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CountryMap</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CurrencyMap</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tables, inserted data, and set foreign key relationships.</a:t>
            </a:r>
          </a:p>
          <a:p>
            <a:pPr marL="342900" marR="0" lvl="0" indent="-342900" algn="just" defTabSz="914400" rtl="0" eaLnBrk="0" fontAlgn="base" latinLnBrk="0" hangingPunct="0">
              <a:lnSpc>
                <a:spcPct val="2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Calendar Table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Built a calendar table extracting year, month, day, and custom financial metrics.</a:t>
            </a:r>
          </a:p>
          <a:p>
            <a:pPr marL="342900" marR="0" lvl="0" indent="-342900" algn="just" defTabSz="914400" rtl="0" eaLnBrk="0" fontAlgn="base" latinLnBrk="0" hangingPunct="0">
              <a:lnSpc>
                <a:spcPct val="2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Restaurant Count by City/Country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Joined sheets on country codes and counted restaurants by city and country.</a:t>
            </a:r>
          </a:p>
          <a:p>
            <a:pPr marL="342900" marR="0" lvl="0" indent="-342900" algn="just" defTabSz="914400" rtl="0" eaLnBrk="0" fontAlgn="base" latinLnBrk="0" hangingPunct="0">
              <a:lnSpc>
                <a:spcPct val="2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Restaurant Openings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Counted restaurant openings by year, quarter, and month, and ordered results accordingly.</a:t>
            </a:r>
          </a:p>
          <a:p>
            <a:pPr marL="342900" marR="0" lvl="0" indent="-342900" algn="just" defTabSz="914400" rtl="0" eaLnBrk="0" fontAlgn="base" latinLnBrk="0" hangingPunct="0">
              <a:lnSpc>
                <a:spcPct val="2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Restaurant Rating Ranges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Categorized and counted restaurants based on rating ranges.</a:t>
            </a:r>
          </a:p>
          <a:p>
            <a:pPr marL="342900" marR="0" lvl="0" indent="-342900" algn="just" defTabSz="914400" rtl="0" eaLnBrk="0" fontAlgn="base" latinLnBrk="0" hangingPunct="0">
              <a:lnSpc>
                <a:spcPct val="2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Restaurant Price Ranges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Created price buckets and counted restaurants in each range.</a:t>
            </a:r>
          </a:p>
          <a:p>
            <a:pPr marL="342900" marR="0" lvl="0" indent="-342900" algn="just" defTabSz="914400" rtl="0" eaLnBrk="0" fontAlgn="base" latinLnBrk="0" hangingPunct="0">
              <a:lnSpc>
                <a:spcPct val="2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Table Booking Percentage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Calculated the percentage of restaurants with table bookings.</a:t>
            </a:r>
          </a:p>
          <a:p>
            <a:pPr marL="342900" marR="0" lvl="0" indent="-342900" algn="just" defTabSz="914400" rtl="0" eaLnBrk="0" fontAlgn="base" latinLnBrk="0" hangingPunct="0">
              <a:lnSpc>
                <a:spcPct val="2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Online Delivery Percentage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Calculated the percentage of restaurants offering online delivery.</a:t>
            </a:r>
          </a:p>
          <a:p>
            <a:pPr marL="342900" marR="0" lvl="0" indent="-342900" algn="just" defTabSz="914400" rtl="0" eaLnBrk="0" fontAlgn="base" latinLnBrk="0" hangingPunct="0">
              <a:lnSpc>
                <a:spcPct val="2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Restaurant Performance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Analyzed top restaurants by votes and ratings, and managed cuisine data splitting.</a:t>
            </a:r>
          </a:p>
        </p:txBody>
      </p:sp>
      <p:sp>
        <p:nvSpPr>
          <p:cNvPr id="9" name="Subtitle 2">
            <a:extLst>
              <a:ext uri="{FF2B5EF4-FFF2-40B4-BE49-F238E27FC236}">
                <a16:creationId xmlns:a16="http://schemas.microsoft.com/office/drawing/2014/main" id="{D23BD7E2-3AD5-C7F9-9357-16895BBA7683}"/>
              </a:ext>
            </a:extLst>
          </p:cNvPr>
          <p:cNvSpPr txBox="1">
            <a:spLocks/>
          </p:cNvSpPr>
          <p:nvPr/>
        </p:nvSpPr>
        <p:spPr>
          <a:xfrm>
            <a:off x="317371" y="328664"/>
            <a:ext cx="11051355" cy="557456"/>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IN" sz="4400" dirty="0">
                <a:solidFill>
                  <a:schemeClr val="tx1"/>
                </a:solidFill>
                <a:latin typeface="Algerian" panose="04020705040A02060702" pitchFamily="82" charset="0"/>
                <a:ea typeface="+mj-ea"/>
                <a:cs typeface="+mj-cs"/>
              </a:rPr>
              <a:t>KPI’s</a:t>
            </a:r>
          </a:p>
        </p:txBody>
      </p:sp>
    </p:spTree>
    <p:extLst>
      <p:ext uri="{BB962C8B-B14F-4D97-AF65-F5344CB8AC3E}">
        <p14:creationId xmlns:p14="http://schemas.microsoft.com/office/powerpoint/2010/main" val="30430025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08862798-EF8A-198C-6D1F-B9D9C773AB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3429000"/>
            <a:ext cx="5894893" cy="3346972"/>
          </a:xfrm>
          <a:prstGeom prst="rect">
            <a:avLst/>
          </a:prstGeom>
        </p:spPr>
      </p:pic>
      <p:pic>
        <p:nvPicPr>
          <p:cNvPr id="25" name="Picture 24">
            <a:extLst>
              <a:ext uri="{FF2B5EF4-FFF2-40B4-BE49-F238E27FC236}">
                <a16:creationId xmlns:a16="http://schemas.microsoft.com/office/drawing/2014/main" id="{1E58170A-C3C7-BC6B-1D93-6BD4584D25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119" y="3429000"/>
            <a:ext cx="5596378" cy="3346972"/>
          </a:xfrm>
          <a:prstGeom prst="rect">
            <a:avLst/>
          </a:prstGeom>
        </p:spPr>
      </p:pic>
      <p:pic>
        <p:nvPicPr>
          <p:cNvPr id="27" name="Picture 26">
            <a:extLst>
              <a:ext uri="{FF2B5EF4-FFF2-40B4-BE49-F238E27FC236}">
                <a16:creationId xmlns:a16="http://schemas.microsoft.com/office/drawing/2014/main" id="{F73B161B-6C77-BA56-1769-D6E3DE9210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5119" y="280367"/>
            <a:ext cx="5850902" cy="2867438"/>
          </a:xfrm>
          <a:prstGeom prst="rect">
            <a:avLst/>
          </a:prstGeom>
        </p:spPr>
      </p:pic>
      <p:pic>
        <p:nvPicPr>
          <p:cNvPr id="29" name="Picture 28">
            <a:extLst>
              <a:ext uri="{FF2B5EF4-FFF2-40B4-BE49-F238E27FC236}">
                <a16:creationId xmlns:a16="http://schemas.microsoft.com/office/drawing/2014/main" id="{99BE3027-AFCB-2299-31A7-D8677CB7A7C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72519" y="280366"/>
            <a:ext cx="5804018" cy="3047296"/>
          </a:xfrm>
          <a:prstGeom prst="rect">
            <a:avLst/>
          </a:prstGeom>
        </p:spPr>
      </p:pic>
    </p:spTree>
    <p:extLst>
      <p:ext uri="{BB962C8B-B14F-4D97-AF65-F5344CB8AC3E}">
        <p14:creationId xmlns:p14="http://schemas.microsoft.com/office/powerpoint/2010/main" val="28436290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5DC33F17-9D8B-031E-FFC6-457BE32BA6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74" y="200894"/>
            <a:ext cx="5999526" cy="3373175"/>
          </a:xfrm>
          <a:prstGeom prst="rect">
            <a:avLst/>
          </a:prstGeom>
        </p:spPr>
      </p:pic>
      <p:pic>
        <p:nvPicPr>
          <p:cNvPr id="3" name="Picture 2">
            <a:extLst>
              <a:ext uri="{FF2B5EF4-FFF2-40B4-BE49-F238E27FC236}">
                <a16:creationId xmlns:a16="http://schemas.microsoft.com/office/drawing/2014/main" id="{15B348F7-0BF8-5CE3-A6B4-4CA9B85693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4485" y="134435"/>
            <a:ext cx="5824170" cy="3494885"/>
          </a:xfrm>
          <a:prstGeom prst="rect">
            <a:avLst/>
          </a:prstGeom>
        </p:spPr>
      </p:pic>
      <p:pic>
        <p:nvPicPr>
          <p:cNvPr id="5" name="Picture 4">
            <a:extLst>
              <a:ext uri="{FF2B5EF4-FFF2-40B4-BE49-F238E27FC236}">
                <a16:creationId xmlns:a16="http://schemas.microsoft.com/office/drawing/2014/main" id="{AA4E86E9-249C-61B6-952E-A0032DE8A9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850" y="3774963"/>
            <a:ext cx="6044773" cy="2882143"/>
          </a:xfrm>
          <a:prstGeom prst="rect">
            <a:avLst/>
          </a:prstGeom>
        </p:spPr>
      </p:pic>
      <p:pic>
        <p:nvPicPr>
          <p:cNvPr id="7" name="Picture 6">
            <a:extLst>
              <a:ext uri="{FF2B5EF4-FFF2-40B4-BE49-F238E27FC236}">
                <a16:creationId xmlns:a16="http://schemas.microsoft.com/office/drawing/2014/main" id="{32DA35EF-25EB-37C7-9ABE-EDF1788ED2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18623" y="3774964"/>
            <a:ext cx="5999526" cy="3083036"/>
          </a:xfrm>
          <a:prstGeom prst="rect">
            <a:avLst/>
          </a:prstGeom>
        </p:spPr>
      </p:pic>
    </p:spTree>
    <p:extLst>
      <p:ext uri="{BB962C8B-B14F-4D97-AF65-F5344CB8AC3E}">
        <p14:creationId xmlns:p14="http://schemas.microsoft.com/office/powerpoint/2010/main" val="14176772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5AA0C41-F360-2D38-9BE0-E348BAA5C4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589" y="197963"/>
            <a:ext cx="6135516" cy="3231037"/>
          </a:xfrm>
          <a:prstGeom prst="rect">
            <a:avLst/>
          </a:prstGeom>
        </p:spPr>
      </p:pic>
      <p:pic>
        <p:nvPicPr>
          <p:cNvPr id="5" name="Picture 4">
            <a:extLst>
              <a:ext uri="{FF2B5EF4-FFF2-40B4-BE49-F238E27FC236}">
                <a16:creationId xmlns:a16="http://schemas.microsoft.com/office/drawing/2014/main" id="{2DC5F48C-1614-8A95-FE1B-3BA7A9B08F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1561" y="120191"/>
            <a:ext cx="5618850" cy="3308809"/>
          </a:xfrm>
          <a:prstGeom prst="rect">
            <a:avLst/>
          </a:prstGeom>
        </p:spPr>
      </p:pic>
      <p:pic>
        <p:nvPicPr>
          <p:cNvPr id="7" name="Picture 6">
            <a:extLst>
              <a:ext uri="{FF2B5EF4-FFF2-40B4-BE49-F238E27FC236}">
                <a16:creationId xmlns:a16="http://schemas.microsoft.com/office/drawing/2014/main" id="{9552FEBE-A90C-32F1-D5E7-043C841CE5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0988" y="3648726"/>
            <a:ext cx="11452234" cy="3209274"/>
          </a:xfrm>
          <a:prstGeom prst="rect">
            <a:avLst/>
          </a:prstGeom>
        </p:spPr>
      </p:pic>
    </p:spTree>
    <p:extLst>
      <p:ext uri="{BB962C8B-B14F-4D97-AF65-F5344CB8AC3E}">
        <p14:creationId xmlns:p14="http://schemas.microsoft.com/office/powerpoint/2010/main" val="21492220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E8AD0-66AA-E398-FB5B-5E2C254A6FA4}"/>
              </a:ext>
            </a:extLst>
          </p:cNvPr>
          <p:cNvSpPr>
            <a:spLocks noGrp="1"/>
          </p:cNvSpPr>
          <p:nvPr>
            <p:ph type="title"/>
          </p:nvPr>
        </p:nvSpPr>
        <p:spPr>
          <a:xfrm>
            <a:off x="838200" y="365126"/>
            <a:ext cx="10605940" cy="813225"/>
          </a:xfrm>
        </p:spPr>
        <p:txBody>
          <a:bodyPr>
            <a:normAutofit/>
          </a:bodyPr>
          <a:lstStyle/>
          <a:p>
            <a:pPr algn="ctr"/>
            <a:r>
              <a:rPr lang="en-US" dirty="0">
                <a:latin typeface="Algerian" panose="04020705040A02060702" pitchFamily="82" charset="0"/>
              </a:rPr>
              <a:t>CONCLUSION</a:t>
            </a:r>
          </a:p>
        </p:txBody>
      </p:sp>
      <p:sp>
        <p:nvSpPr>
          <p:cNvPr id="3" name="Content Placeholder 2">
            <a:extLst>
              <a:ext uri="{FF2B5EF4-FFF2-40B4-BE49-F238E27FC236}">
                <a16:creationId xmlns:a16="http://schemas.microsoft.com/office/drawing/2014/main" id="{B35D2307-E18C-CEEF-1025-23EA2CCDA9AA}"/>
              </a:ext>
            </a:extLst>
          </p:cNvPr>
          <p:cNvSpPr>
            <a:spLocks noGrp="1"/>
          </p:cNvSpPr>
          <p:nvPr>
            <p:ph idx="1"/>
          </p:nvPr>
        </p:nvSpPr>
        <p:spPr>
          <a:xfrm>
            <a:off x="838200" y="1253766"/>
            <a:ext cx="10515600" cy="4923197"/>
          </a:xfrm>
        </p:spPr>
        <p:txBody>
          <a:bodyPr>
            <a:normAutofit fontScale="92500" lnSpcReduction="10000"/>
          </a:bodyPr>
          <a:lstStyle/>
          <a:p>
            <a:pPr algn="just">
              <a:lnSpc>
                <a:spcPct val="160000"/>
              </a:lnSpc>
            </a:pPr>
            <a:r>
              <a:rPr lang="en-US" sz="2000" cap="none" dirty="0">
                <a:latin typeface="Times New Roman" panose="02020603050405020304" pitchFamily="18" charset="0"/>
                <a:cs typeface="Times New Roman" panose="02020603050405020304" pitchFamily="18" charset="0"/>
              </a:rPr>
              <a:t>There are a total of 9551 restaurants, 8652 are located exclusively in </a:t>
            </a:r>
            <a:r>
              <a:rPr lang="en-US" sz="2000" cap="none" dirty="0" err="1">
                <a:latin typeface="Times New Roman" panose="02020603050405020304" pitchFamily="18" charset="0"/>
                <a:cs typeface="Times New Roman" panose="02020603050405020304" pitchFamily="18" charset="0"/>
              </a:rPr>
              <a:t>india</a:t>
            </a:r>
            <a:r>
              <a:rPr lang="en-US" sz="2000" cap="none" dirty="0">
                <a:latin typeface="Times New Roman" panose="02020603050405020304" pitchFamily="18" charset="0"/>
                <a:cs typeface="Times New Roman" panose="02020603050405020304" pitchFamily="18" charset="0"/>
              </a:rPr>
              <a:t>.</a:t>
            </a:r>
          </a:p>
          <a:p>
            <a:pPr algn="just">
              <a:lnSpc>
                <a:spcPct val="160000"/>
              </a:lnSpc>
            </a:pPr>
            <a:r>
              <a:rPr lang="en-US" sz="2000" cap="none" dirty="0">
                <a:latin typeface="Times New Roman" panose="02020603050405020304" pitchFamily="18" charset="0"/>
                <a:cs typeface="Times New Roman" panose="02020603050405020304" pitchFamily="18" charset="0"/>
              </a:rPr>
              <a:t>Currently, only 12% of restaurants offer table booking services. Future efforts should focus on increasing this percentage.</a:t>
            </a:r>
          </a:p>
          <a:p>
            <a:pPr algn="just">
              <a:lnSpc>
                <a:spcPct val="160000"/>
              </a:lnSpc>
            </a:pPr>
            <a:r>
              <a:rPr lang="en-US" sz="2000" cap="none" dirty="0">
                <a:latin typeface="Times New Roman" panose="02020603050405020304" pitchFamily="18" charset="0"/>
                <a:cs typeface="Times New Roman" panose="02020603050405020304" pitchFamily="18" charset="0"/>
              </a:rPr>
              <a:t> Despite the preference for online deliveries among this generation,    </a:t>
            </a:r>
            <a:r>
              <a:rPr lang="en-US" sz="2000" cap="none" dirty="0" err="1">
                <a:latin typeface="Times New Roman" panose="02020603050405020304" pitchFamily="18" charset="0"/>
                <a:cs typeface="Times New Roman" panose="02020603050405020304" pitchFamily="18" charset="0"/>
              </a:rPr>
              <a:t>zomato</a:t>
            </a:r>
            <a:r>
              <a:rPr lang="en-US" sz="2000" cap="none" dirty="0">
                <a:latin typeface="Times New Roman" panose="02020603050405020304" pitchFamily="18" charset="0"/>
                <a:cs typeface="Times New Roman" panose="02020603050405020304" pitchFamily="18" charset="0"/>
              </a:rPr>
              <a:t> only provides online delivery facilities for 25% of its listed restaurants, indicating room for improvement.</a:t>
            </a:r>
          </a:p>
          <a:p>
            <a:pPr algn="just">
              <a:lnSpc>
                <a:spcPct val="160000"/>
              </a:lnSpc>
            </a:pPr>
            <a:r>
              <a:rPr lang="en-US" sz="2000" cap="none" dirty="0">
                <a:latin typeface="Times New Roman" panose="02020603050405020304" pitchFamily="18" charset="0"/>
                <a:cs typeface="Times New Roman" panose="02020603050405020304" pitchFamily="18" charset="0"/>
              </a:rPr>
              <a:t>From 2010 to 2018, </a:t>
            </a:r>
            <a:r>
              <a:rPr lang="en-US" sz="2000" cap="none" dirty="0" err="1">
                <a:latin typeface="Times New Roman" panose="02020603050405020304" pitchFamily="18" charset="0"/>
                <a:cs typeface="Times New Roman" panose="02020603050405020304" pitchFamily="18" charset="0"/>
              </a:rPr>
              <a:t>zomato</a:t>
            </a:r>
            <a:r>
              <a:rPr lang="en-US" sz="2000" cap="none" dirty="0">
                <a:latin typeface="Times New Roman" panose="02020603050405020304" pitchFamily="18" charset="0"/>
                <a:cs typeface="Times New Roman" panose="02020603050405020304" pitchFamily="18" charset="0"/>
              </a:rPr>
              <a:t> has consistently added 1000 restaurants per year.   If this trend continues, </a:t>
            </a:r>
            <a:r>
              <a:rPr lang="en-US" sz="2000" cap="none" dirty="0" err="1">
                <a:latin typeface="Times New Roman" panose="02020603050405020304" pitchFamily="18" charset="0"/>
                <a:cs typeface="Times New Roman" panose="02020603050405020304" pitchFamily="18" charset="0"/>
              </a:rPr>
              <a:t>zomato</a:t>
            </a:r>
            <a:r>
              <a:rPr lang="en-US" sz="2000" cap="none" dirty="0">
                <a:latin typeface="Times New Roman" panose="02020603050405020304" pitchFamily="18" charset="0"/>
                <a:cs typeface="Times New Roman" panose="02020603050405020304" pitchFamily="18" charset="0"/>
              </a:rPr>
              <a:t> will surpass 10,000 associated restaurants in the next decade.</a:t>
            </a:r>
          </a:p>
          <a:p>
            <a:pPr algn="just">
              <a:lnSpc>
                <a:spcPct val="160000"/>
              </a:lnSpc>
            </a:pPr>
            <a:r>
              <a:rPr lang="en-US" sz="2000" cap="none" dirty="0">
                <a:latin typeface="Times New Roman" panose="02020603050405020304" pitchFamily="18" charset="0"/>
                <a:cs typeface="Times New Roman" panose="02020603050405020304" pitchFamily="18" charset="0"/>
              </a:rPr>
              <a:t>Approximately 75% of restaurants have ratings between 3 and 4, which is encouraging.   Improving customer reviews and fulfilling their needs can help increase the number of restaurants with ratings between 4 and 5.</a:t>
            </a:r>
          </a:p>
        </p:txBody>
      </p:sp>
    </p:spTree>
    <p:extLst>
      <p:ext uri="{BB962C8B-B14F-4D97-AF65-F5344CB8AC3E}">
        <p14:creationId xmlns:p14="http://schemas.microsoft.com/office/powerpoint/2010/main" val="18294943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BCD6320-E507-F2B2-A151-F3F944E18FE6}"/>
              </a:ext>
            </a:extLst>
          </p:cNvPr>
          <p:cNvSpPr txBox="1"/>
          <p:nvPr/>
        </p:nvSpPr>
        <p:spPr>
          <a:xfrm>
            <a:off x="324465" y="2639309"/>
            <a:ext cx="11503741" cy="1015663"/>
          </a:xfrm>
          <a:prstGeom prst="rect">
            <a:avLst/>
          </a:prstGeom>
          <a:noFill/>
        </p:spPr>
        <p:txBody>
          <a:bodyPr wrap="square" rtlCol="0">
            <a:spAutoFit/>
          </a:bodyPr>
          <a:lstStyle/>
          <a:p>
            <a:pPr algn="ctr"/>
            <a:r>
              <a:rPr lang="en-US" sz="6000" dirty="0">
                <a:latin typeface="Algerian" panose="04020705040A02060702" pitchFamily="82" charset="0"/>
              </a:rPr>
              <a:t>THANK YOU</a:t>
            </a:r>
          </a:p>
        </p:txBody>
      </p:sp>
    </p:spTree>
    <p:extLst>
      <p:ext uri="{BB962C8B-B14F-4D97-AF65-F5344CB8AC3E}">
        <p14:creationId xmlns:p14="http://schemas.microsoft.com/office/powerpoint/2010/main" val="2789666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8A375-0F46-CE45-4FEF-7F6ECDE8C01A}"/>
              </a:ext>
            </a:extLst>
          </p:cNvPr>
          <p:cNvSpPr>
            <a:spLocks noGrp="1"/>
          </p:cNvSpPr>
          <p:nvPr>
            <p:ph type="title"/>
          </p:nvPr>
        </p:nvSpPr>
        <p:spPr>
          <a:xfrm>
            <a:off x="838200" y="365125"/>
            <a:ext cx="10502245" cy="756665"/>
          </a:xfrm>
        </p:spPr>
        <p:txBody>
          <a:bodyPr/>
          <a:lstStyle/>
          <a:p>
            <a:pPr algn="ctr"/>
            <a:r>
              <a:rPr lang="en-US" dirty="0">
                <a:latin typeface="Algerian" panose="04020705040A02060702" pitchFamily="82" charset="0"/>
              </a:rPr>
              <a:t>Introduction</a:t>
            </a:r>
          </a:p>
        </p:txBody>
      </p:sp>
      <p:sp>
        <p:nvSpPr>
          <p:cNvPr id="7" name="TextBox 6">
            <a:extLst>
              <a:ext uri="{FF2B5EF4-FFF2-40B4-BE49-F238E27FC236}">
                <a16:creationId xmlns:a16="http://schemas.microsoft.com/office/drawing/2014/main" id="{611603ED-DCF7-94AA-8611-D4F21434EAC8}"/>
              </a:ext>
            </a:extLst>
          </p:cNvPr>
          <p:cNvSpPr txBox="1"/>
          <p:nvPr/>
        </p:nvSpPr>
        <p:spPr>
          <a:xfrm>
            <a:off x="697583" y="1527142"/>
            <a:ext cx="10737129" cy="4661276"/>
          </a:xfrm>
          <a:prstGeom prst="rect">
            <a:avLst/>
          </a:prstGeom>
          <a:noFill/>
        </p:spPr>
        <p:txBody>
          <a:bodyPr wrap="square">
            <a:spAutoFit/>
          </a:bodyPr>
          <a:lstStyle/>
          <a:p>
            <a:pPr marL="342900" marR="0" lvl="0" indent="-342900" algn="just">
              <a:lnSpc>
                <a:spcPct val="150000"/>
              </a:lnSpc>
              <a:spcBef>
                <a:spcPts val="0"/>
              </a:spcBef>
              <a:spcAft>
                <a:spcPts val="0"/>
              </a:spcAft>
              <a:buFont typeface="Symbol" panose="05050102010706020507" pitchFamily="18" charset="2"/>
              <a:buChar char=""/>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The Zomato dataset provides a comprehensive view of restaurant information, customer preferences, and operational metrics.</a:t>
            </a:r>
          </a:p>
          <a:p>
            <a:pPr marL="342900" marR="0" lvl="0" indent="-342900" algn="just">
              <a:lnSpc>
                <a:spcPct val="150000"/>
              </a:lnSpc>
              <a:spcBef>
                <a:spcPts val="0"/>
              </a:spcBef>
              <a:spcAft>
                <a:spcPts val="0"/>
              </a:spcAft>
              <a:buFont typeface="Symbol" panose="05050102010706020507" pitchFamily="18" charset="2"/>
              <a:buChar char=""/>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It includes details such as restaurant names, locations, cuisines, pricing, customer ratings, and service availability. </a:t>
            </a:r>
          </a:p>
          <a:p>
            <a:pPr marL="342900" marR="0" lvl="0" indent="-342900" algn="just">
              <a:lnSpc>
                <a:spcPct val="150000"/>
              </a:lnSpc>
              <a:spcBef>
                <a:spcPts val="0"/>
              </a:spcBef>
              <a:spcAft>
                <a:spcPts val="0"/>
              </a:spcAft>
              <a:buFont typeface="Symbol" panose="05050102010706020507" pitchFamily="18" charset="2"/>
              <a:buChar char=""/>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This data is crucial for understanding and optimizing various aspects of the Zomato platform, from enhancing user experience to improving restaurant performance and streamlining delivery operations. </a:t>
            </a:r>
          </a:p>
          <a:p>
            <a:pPr marL="342900" marR="0" lvl="0" indent="-342900" algn="just">
              <a:lnSpc>
                <a:spcPct val="150000"/>
              </a:lnSpc>
              <a:spcBef>
                <a:spcPts val="0"/>
              </a:spcBef>
              <a:spcAft>
                <a:spcPts val="800"/>
              </a:spcAft>
              <a:buFont typeface="Symbol" panose="05050102010706020507" pitchFamily="18" charset="2"/>
              <a:buChar char=""/>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By analyzing these insights, Zomato can make data-driven decisions to better serve its customers and restaurant partners, ultimately driving growth and efficiency in the competitive food delivery market. ​</a:t>
            </a:r>
          </a:p>
        </p:txBody>
      </p:sp>
    </p:spTree>
    <p:extLst>
      <p:ext uri="{BB962C8B-B14F-4D97-AF65-F5344CB8AC3E}">
        <p14:creationId xmlns:p14="http://schemas.microsoft.com/office/powerpoint/2010/main" val="211355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0000"/>
            </a:gs>
            <a:gs pos="74000">
              <a:srgbClr val="FF0000"/>
            </a:gs>
            <a:gs pos="83000">
              <a:srgbClr val="FF0000"/>
            </a:gs>
            <a:gs pos="100000">
              <a:srgbClr val="FF0000"/>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67597-6AE1-FF9E-5A8D-6ECD2FB018EB}"/>
              </a:ext>
            </a:extLst>
          </p:cNvPr>
          <p:cNvSpPr>
            <a:spLocks noGrp="1"/>
          </p:cNvSpPr>
          <p:nvPr>
            <p:ph type="title"/>
          </p:nvPr>
        </p:nvSpPr>
        <p:spPr>
          <a:xfrm>
            <a:off x="838200" y="365126"/>
            <a:ext cx="10515600" cy="935774"/>
          </a:xfrm>
        </p:spPr>
        <p:txBody>
          <a:bodyPr/>
          <a:lstStyle/>
          <a:p>
            <a:pPr algn="ctr"/>
            <a:r>
              <a:rPr lang="en-US" dirty="0">
                <a:latin typeface="Algerian" panose="04020705040A02060702" pitchFamily="82" charset="0"/>
              </a:rPr>
              <a:t>STRATEGIC</a:t>
            </a:r>
            <a:r>
              <a:rPr lang="en-US" dirty="0"/>
              <a:t> </a:t>
            </a:r>
            <a:r>
              <a:rPr lang="en-US" dirty="0">
                <a:latin typeface="Algerian" panose="04020705040A02060702" pitchFamily="82" charset="0"/>
              </a:rPr>
              <a:t>OBJECTIVE</a:t>
            </a:r>
          </a:p>
        </p:txBody>
      </p:sp>
      <p:sp>
        <p:nvSpPr>
          <p:cNvPr id="3" name="Content Placeholder 2">
            <a:extLst>
              <a:ext uri="{FF2B5EF4-FFF2-40B4-BE49-F238E27FC236}">
                <a16:creationId xmlns:a16="http://schemas.microsoft.com/office/drawing/2014/main" id="{13580FB0-D412-9A7B-6693-0EA58AE35C88}"/>
              </a:ext>
            </a:extLst>
          </p:cNvPr>
          <p:cNvSpPr>
            <a:spLocks noGrp="1"/>
          </p:cNvSpPr>
          <p:nvPr>
            <p:ph idx="1"/>
          </p:nvPr>
        </p:nvSpPr>
        <p:spPr>
          <a:xfrm>
            <a:off x="838200" y="1545996"/>
            <a:ext cx="10515600" cy="4630967"/>
          </a:xfrm>
        </p:spPr>
        <p:txBody>
          <a:bodyPr>
            <a:noAutofit/>
          </a:bodyPr>
          <a:lstStyle/>
          <a:p>
            <a:pPr marL="342900" marR="0" lvl="0" indent="-342900" algn="just">
              <a:lnSpc>
                <a:spcPct val="150000"/>
              </a:lnSpc>
              <a:spcBef>
                <a:spcPts val="0"/>
              </a:spcBef>
              <a:spcAft>
                <a:spcPts val="0"/>
              </a:spcAft>
              <a:buFont typeface="Symbol" panose="05050102010706020507" pitchFamily="18" charset="2"/>
              <a:buChar char=""/>
            </a:pPr>
            <a:r>
              <a:rPr lang="en-US" sz="2000" kern="0" cap="none" dirty="0">
                <a:effectLst/>
                <a:latin typeface="Times New Roman" panose="02020603050405020304" pitchFamily="18" charset="0"/>
                <a:ea typeface="Times New Roman" panose="02020603050405020304" pitchFamily="18" charset="0"/>
                <a:cs typeface="Times New Roman" panose="02020603050405020304" pitchFamily="18" charset="0"/>
              </a:rPr>
              <a:t>The strategic objective of analyzing the </a:t>
            </a:r>
            <a:r>
              <a:rPr lang="en-US" sz="2000" kern="0" cap="none" dirty="0" err="1">
                <a:effectLst/>
                <a:latin typeface="Times New Roman" panose="02020603050405020304" pitchFamily="18" charset="0"/>
                <a:ea typeface="Times New Roman" panose="02020603050405020304" pitchFamily="18" charset="0"/>
                <a:cs typeface="Times New Roman" panose="02020603050405020304" pitchFamily="18" charset="0"/>
              </a:rPr>
              <a:t>zomato</a:t>
            </a:r>
            <a:r>
              <a:rPr lang="en-US" sz="2000" kern="0" cap="none" dirty="0">
                <a:effectLst/>
                <a:latin typeface="Times New Roman" panose="02020603050405020304" pitchFamily="18" charset="0"/>
                <a:ea typeface="Times New Roman" panose="02020603050405020304" pitchFamily="18" charset="0"/>
                <a:cs typeface="Times New Roman" panose="02020603050405020304" pitchFamily="18" charset="0"/>
              </a:rPr>
              <a:t> dataset is to leverage data-driven insights to enhance customer satisfaction, optimize restaurant performance, and improve operational efficiency. </a:t>
            </a:r>
            <a:endParaRPr lang="en-US" sz="2000" kern="100" cap="none"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2000" kern="0" cap="none" dirty="0">
                <a:effectLst/>
                <a:latin typeface="Times New Roman" panose="02020603050405020304" pitchFamily="18" charset="0"/>
                <a:ea typeface="Times New Roman" panose="02020603050405020304" pitchFamily="18" charset="0"/>
                <a:cs typeface="Times New Roman" panose="02020603050405020304" pitchFamily="18" charset="0"/>
              </a:rPr>
              <a:t>By examining customer preferences and behavior, </a:t>
            </a:r>
            <a:r>
              <a:rPr lang="en-US" sz="2000" kern="0" cap="none" dirty="0" err="1">
                <a:effectLst/>
                <a:latin typeface="Times New Roman" panose="02020603050405020304" pitchFamily="18" charset="0"/>
                <a:ea typeface="Times New Roman" panose="02020603050405020304" pitchFamily="18" charset="0"/>
                <a:cs typeface="Times New Roman" panose="02020603050405020304" pitchFamily="18" charset="0"/>
              </a:rPr>
              <a:t>zomato</a:t>
            </a:r>
            <a:r>
              <a:rPr lang="en-US" sz="2000" kern="0" cap="none" dirty="0">
                <a:effectLst/>
                <a:latin typeface="Times New Roman" panose="02020603050405020304" pitchFamily="18" charset="0"/>
                <a:ea typeface="Times New Roman" panose="02020603050405020304" pitchFamily="18" charset="0"/>
                <a:cs typeface="Times New Roman" panose="02020603050405020304" pitchFamily="18" charset="0"/>
              </a:rPr>
              <a:t> aims to tailor marketing strategies and personalized recommendations. </a:t>
            </a:r>
            <a:endParaRPr lang="en-US" sz="2000" kern="100" cap="none"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2000" kern="0" cap="none" dirty="0">
                <a:effectLst/>
                <a:latin typeface="Times New Roman" panose="02020603050405020304" pitchFamily="18" charset="0"/>
                <a:ea typeface="Times New Roman" panose="02020603050405020304" pitchFamily="18" charset="0"/>
                <a:cs typeface="Times New Roman" panose="02020603050405020304" pitchFamily="18" charset="0"/>
              </a:rPr>
              <a:t>Analyzing restaurant ratings and reviews helps identify areas for improvement and support partner restaurants in delivering better service. Additionally, insights into delivery logistics will streamline operations, reduce costs, and ensure timely deliveries.</a:t>
            </a:r>
            <a:endParaRPr lang="en-US" sz="2000" kern="100" cap="none"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800"/>
              </a:spcAft>
              <a:buFont typeface="Symbol" panose="05050102010706020507" pitchFamily="18" charset="2"/>
              <a:buChar char=""/>
            </a:pPr>
            <a:r>
              <a:rPr lang="en-US" sz="2000" kern="0" cap="none" dirty="0">
                <a:effectLst/>
                <a:latin typeface="Times New Roman" panose="02020603050405020304" pitchFamily="18" charset="0"/>
                <a:ea typeface="Times New Roman" panose="02020603050405020304" pitchFamily="18" charset="0"/>
                <a:cs typeface="Times New Roman" panose="02020603050405020304" pitchFamily="18" charset="0"/>
              </a:rPr>
              <a:t>Ultimately, this analysis aims to drive growth, increase market share, and maintain </a:t>
            </a:r>
            <a:r>
              <a:rPr lang="en-US" sz="2000" kern="0" cap="none" dirty="0" err="1">
                <a:effectLst/>
                <a:latin typeface="Times New Roman" panose="02020603050405020304" pitchFamily="18" charset="0"/>
                <a:ea typeface="Times New Roman" panose="02020603050405020304" pitchFamily="18" charset="0"/>
                <a:cs typeface="Times New Roman" panose="02020603050405020304" pitchFamily="18" charset="0"/>
              </a:rPr>
              <a:t>zomato's</a:t>
            </a:r>
            <a:r>
              <a:rPr lang="en-US" sz="2000" kern="0" cap="none" dirty="0">
                <a:effectLst/>
                <a:latin typeface="Times New Roman" panose="02020603050405020304" pitchFamily="18" charset="0"/>
                <a:ea typeface="Times New Roman" panose="02020603050405020304" pitchFamily="18" charset="0"/>
                <a:cs typeface="Times New Roman" panose="02020603050405020304" pitchFamily="18" charset="0"/>
              </a:rPr>
              <a:t> competitive edge in the food delivery industry.</a:t>
            </a:r>
            <a:endParaRPr lang="en-US" sz="2000" kern="100" cap="none"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19817120"/>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0000"/>
            </a:gs>
            <a:gs pos="74000">
              <a:srgbClr val="FF0000"/>
            </a:gs>
            <a:gs pos="83000">
              <a:srgbClr val="FF0000"/>
            </a:gs>
            <a:gs pos="100000">
              <a:srgbClr val="FF0000"/>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67597-6AE1-FF9E-5A8D-6ECD2FB018EB}"/>
              </a:ext>
            </a:extLst>
          </p:cNvPr>
          <p:cNvSpPr>
            <a:spLocks noGrp="1"/>
          </p:cNvSpPr>
          <p:nvPr>
            <p:ph type="title"/>
          </p:nvPr>
        </p:nvSpPr>
        <p:spPr>
          <a:xfrm>
            <a:off x="838200" y="365126"/>
            <a:ext cx="10506075" cy="644524"/>
          </a:xfrm>
        </p:spPr>
        <p:txBody>
          <a:bodyPr/>
          <a:lstStyle/>
          <a:p>
            <a:pPr algn="ctr"/>
            <a:r>
              <a:rPr lang="en-US" dirty="0">
                <a:latin typeface="Algerian" panose="04020705040A02060702" pitchFamily="82" charset="0"/>
              </a:rPr>
              <a:t>KPI’S</a:t>
            </a:r>
          </a:p>
        </p:txBody>
      </p:sp>
      <p:sp>
        <p:nvSpPr>
          <p:cNvPr id="3" name="Content Placeholder 2">
            <a:extLst>
              <a:ext uri="{FF2B5EF4-FFF2-40B4-BE49-F238E27FC236}">
                <a16:creationId xmlns:a16="http://schemas.microsoft.com/office/drawing/2014/main" id="{13580FB0-D412-9A7B-6693-0EA58AE35C88}"/>
              </a:ext>
            </a:extLst>
          </p:cNvPr>
          <p:cNvSpPr>
            <a:spLocks noGrp="1"/>
          </p:cNvSpPr>
          <p:nvPr>
            <p:ph idx="1"/>
          </p:nvPr>
        </p:nvSpPr>
        <p:spPr>
          <a:xfrm>
            <a:off x="276225" y="1123951"/>
            <a:ext cx="11353799" cy="5267324"/>
          </a:xfrm>
        </p:spPr>
        <p:txBody>
          <a:bodyPr>
            <a:noAutofit/>
          </a:bodyPr>
          <a:lstStyle/>
          <a:p>
            <a:pPr marL="0" marR="0" indent="0">
              <a:lnSpc>
                <a:spcPct val="150000"/>
              </a:lnSpc>
              <a:spcBef>
                <a:spcPts val="0"/>
              </a:spcBef>
              <a:spcAft>
                <a:spcPts val="800"/>
              </a:spcAft>
              <a:buNone/>
            </a:pPr>
            <a:r>
              <a:rPr lang="en-US" sz="1800" cap="none" dirty="0">
                <a:effectLst/>
                <a:latin typeface="Times New Roman" panose="02020603050405020304" pitchFamily="18" charset="0"/>
                <a:ea typeface="Calibri" panose="020F0502020204030204" pitchFamily="34" charset="0"/>
                <a:cs typeface="Times New Roman" panose="02020603050405020304" pitchFamily="18" charset="0"/>
              </a:rPr>
              <a:t>1. Build a country map table and currency map</a:t>
            </a:r>
          </a:p>
          <a:p>
            <a:pPr marL="0" marR="0" indent="0">
              <a:lnSpc>
                <a:spcPct val="150000"/>
              </a:lnSpc>
              <a:spcBef>
                <a:spcPts val="0"/>
              </a:spcBef>
              <a:spcAft>
                <a:spcPts val="800"/>
              </a:spcAft>
              <a:buNone/>
            </a:pPr>
            <a:r>
              <a:rPr lang="en-US" sz="1800" cap="none" dirty="0">
                <a:effectLst/>
                <a:latin typeface="Times New Roman" panose="02020603050405020304" pitchFamily="18" charset="0"/>
                <a:ea typeface="Calibri" panose="020F0502020204030204" pitchFamily="34" charset="0"/>
                <a:cs typeface="Times New Roman" panose="02020603050405020304" pitchFamily="18" charset="0"/>
              </a:rPr>
              <a:t>2. Build a calendar table using the column </a:t>
            </a:r>
            <a:r>
              <a:rPr lang="en-US" sz="1800" cap="none" dirty="0" err="1">
                <a:effectLst/>
                <a:latin typeface="Times New Roman" panose="02020603050405020304" pitchFamily="18" charset="0"/>
                <a:ea typeface="Calibri" panose="020F0502020204030204" pitchFamily="34" charset="0"/>
                <a:cs typeface="Times New Roman" panose="02020603050405020304" pitchFamily="18" charset="0"/>
              </a:rPr>
              <a:t>datekey</a:t>
            </a:r>
            <a:r>
              <a:rPr lang="en-US" sz="18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cap="none" dirty="0" err="1">
                <a:effectLst/>
                <a:latin typeface="Times New Roman" panose="02020603050405020304" pitchFamily="18" charset="0"/>
                <a:ea typeface="Calibri" panose="020F0502020204030204" pitchFamily="34" charset="0"/>
                <a:cs typeface="Times New Roman" panose="02020603050405020304" pitchFamily="18" charset="0"/>
              </a:rPr>
              <a:t>A.Year</a:t>
            </a:r>
            <a:r>
              <a:rPr lang="en-US" sz="18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cap="none" dirty="0" err="1">
                <a:effectLst/>
                <a:latin typeface="Times New Roman" panose="02020603050405020304" pitchFamily="18" charset="0"/>
                <a:ea typeface="Calibri" panose="020F0502020204030204" pitchFamily="34" charset="0"/>
                <a:cs typeface="Times New Roman" panose="02020603050405020304" pitchFamily="18" charset="0"/>
              </a:rPr>
              <a:t>B.Month</a:t>
            </a:r>
            <a:r>
              <a:rPr lang="en-US" sz="1800" cap="none" dirty="0">
                <a:effectLst/>
                <a:latin typeface="Times New Roman" panose="02020603050405020304" pitchFamily="18" charset="0"/>
                <a:ea typeface="Calibri" panose="020F0502020204030204" pitchFamily="34" charset="0"/>
                <a:cs typeface="Times New Roman" panose="02020603050405020304" pitchFamily="18" charset="0"/>
              </a:rPr>
              <a:t> no </a:t>
            </a:r>
            <a:r>
              <a:rPr lang="en-US" sz="1800" cap="none" dirty="0" err="1">
                <a:effectLst/>
                <a:latin typeface="Times New Roman" panose="02020603050405020304" pitchFamily="18" charset="0"/>
                <a:ea typeface="Calibri" panose="020F0502020204030204" pitchFamily="34" charset="0"/>
                <a:cs typeface="Times New Roman" panose="02020603050405020304" pitchFamily="18" charset="0"/>
              </a:rPr>
              <a:t>C.Monthfullname</a:t>
            </a:r>
            <a:r>
              <a:rPr lang="en-US" sz="18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cap="none" dirty="0" err="1">
                <a:effectLst/>
                <a:latin typeface="Times New Roman" panose="02020603050405020304" pitchFamily="18" charset="0"/>
                <a:ea typeface="Calibri" panose="020F0502020204030204" pitchFamily="34" charset="0"/>
                <a:cs typeface="Times New Roman" panose="02020603050405020304" pitchFamily="18" charset="0"/>
              </a:rPr>
              <a:t>D.Quarter</a:t>
            </a:r>
            <a:r>
              <a:rPr lang="en-US" sz="1800" cap="none" dirty="0">
                <a:effectLst/>
                <a:latin typeface="Times New Roman" panose="02020603050405020304" pitchFamily="18" charset="0"/>
                <a:ea typeface="Calibri" panose="020F0502020204030204" pitchFamily="34" charset="0"/>
                <a:cs typeface="Times New Roman" panose="02020603050405020304" pitchFamily="18" charset="0"/>
              </a:rPr>
              <a:t> (Q1,Q2,Q3,Q4) E. Year month ( YYYY-MMM) F. Weekday no </a:t>
            </a:r>
            <a:r>
              <a:rPr lang="en-US" sz="1800" cap="none" dirty="0" err="1">
                <a:effectLst/>
                <a:latin typeface="Times New Roman" panose="02020603050405020304" pitchFamily="18" charset="0"/>
                <a:ea typeface="Calibri" panose="020F0502020204030204" pitchFamily="34" charset="0"/>
                <a:cs typeface="Times New Roman" panose="02020603050405020304" pitchFamily="18" charset="0"/>
              </a:rPr>
              <a:t>G.Weekday</a:t>
            </a:r>
            <a:r>
              <a:rPr lang="en-US" sz="1800" cap="none" dirty="0">
                <a:effectLst/>
                <a:latin typeface="Times New Roman" panose="02020603050405020304" pitchFamily="18" charset="0"/>
                <a:ea typeface="Calibri" panose="020F0502020204030204" pitchFamily="34" charset="0"/>
                <a:cs typeface="Times New Roman" panose="02020603050405020304" pitchFamily="18" charset="0"/>
              </a:rPr>
              <a:t> name </a:t>
            </a:r>
            <a:r>
              <a:rPr lang="en-US" sz="1800" cap="none" dirty="0" err="1">
                <a:effectLst/>
                <a:latin typeface="Times New Roman" panose="02020603050405020304" pitchFamily="18" charset="0"/>
                <a:ea typeface="Calibri" panose="020F0502020204030204" pitchFamily="34" charset="0"/>
                <a:cs typeface="Times New Roman" panose="02020603050405020304" pitchFamily="18" charset="0"/>
              </a:rPr>
              <a:t>H.Financial</a:t>
            </a:r>
            <a:r>
              <a:rPr lang="en-US" sz="1800" cap="none" dirty="0">
                <a:effectLst/>
                <a:latin typeface="Times New Roman" panose="02020603050405020304" pitchFamily="18" charset="0"/>
                <a:ea typeface="Calibri" panose="020F0502020204030204" pitchFamily="34" charset="0"/>
                <a:cs typeface="Times New Roman" panose="02020603050405020304" pitchFamily="18" charset="0"/>
              </a:rPr>
              <a:t> month</a:t>
            </a:r>
          </a:p>
          <a:p>
            <a:pPr marL="0" marR="0" indent="0">
              <a:lnSpc>
                <a:spcPct val="150000"/>
              </a:lnSpc>
              <a:spcBef>
                <a:spcPts val="0"/>
              </a:spcBef>
              <a:spcAft>
                <a:spcPts val="800"/>
              </a:spcAft>
              <a:buNone/>
            </a:pPr>
            <a:r>
              <a:rPr lang="en-US" sz="1800" cap="none" dirty="0">
                <a:effectLst/>
                <a:latin typeface="Times New Roman" panose="02020603050405020304" pitchFamily="18" charset="0"/>
                <a:ea typeface="Calibri" panose="020F0502020204030204" pitchFamily="34" charset="0"/>
                <a:cs typeface="Times New Roman" panose="02020603050405020304" pitchFamily="18" charset="0"/>
              </a:rPr>
              <a:t> ( April = FM1, may= FM2 …. march = FM12) I. Financial quarter ( quarters based on financial month)</a:t>
            </a:r>
          </a:p>
          <a:p>
            <a:pPr marL="0" marR="0" indent="0">
              <a:lnSpc>
                <a:spcPct val="150000"/>
              </a:lnSpc>
              <a:spcBef>
                <a:spcPts val="0"/>
              </a:spcBef>
              <a:spcAft>
                <a:spcPts val="800"/>
              </a:spcAft>
              <a:buNone/>
            </a:pPr>
            <a:r>
              <a:rPr lang="en-US" sz="1800" cap="none" dirty="0">
                <a:effectLst/>
                <a:latin typeface="Times New Roman" panose="02020603050405020304" pitchFamily="18" charset="0"/>
                <a:ea typeface="Calibri" panose="020F0502020204030204" pitchFamily="34" charset="0"/>
                <a:cs typeface="Times New Roman" panose="02020603050405020304" pitchFamily="18" charset="0"/>
              </a:rPr>
              <a:t>3.Find the numbers of restaurants based on city and country. </a:t>
            </a:r>
          </a:p>
          <a:p>
            <a:pPr marL="0" marR="0" indent="0">
              <a:lnSpc>
                <a:spcPct val="150000"/>
              </a:lnSpc>
              <a:spcBef>
                <a:spcPts val="0"/>
              </a:spcBef>
              <a:spcAft>
                <a:spcPts val="800"/>
              </a:spcAft>
              <a:buNone/>
            </a:pPr>
            <a:r>
              <a:rPr lang="en-US" sz="1800" cap="none" dirty="0">
                <a:effectLst/>
                <a:latin typeface="Times New Roman" panose="02020603050405020304" pitchFamily="18" charset="0"/>
                <a:ea typeface="Calibri" panose="020F0502020204030204" pitchFamily="34" charset="0"/>
                <a:cs typeface="Times New Roman" panose="02020603050405020304" pitchFamily="18" charset="0"/>
              </a:rPr>
              <a:t>4.Numbers of restaurants opening based on year , quarter , month </a:t>
            </a:r>
          </a:p>
          <a:p>
            <a:pPr marL="0" marR="0" indent="0">
              <a:lnSpc>
                <a:spcPct val="150000"/>
              </a:lnSpc>
              <a:spcBef>
                <a:spcPts val="0"/>
              </a:spcBef>
              <a:spcAft>
                <a:spcPts val="800"/>
              </a:spcAft>
              <a:buNone/>
            </a:pPr>
            <a:r>
              <a:rPr lang="en-US" sz="1800" cap="none" dirty="0">
                <a:effectLst/>
                <a:latin typeface="Times New Roman" panose="02020603050405020304" pitchFamily="18" charset="0"/>
                <a:ea typeface="Calibri" panose="020F0502020204030204" pitchFamily="34" charset="0"/>
                <a:cs typeface="Times New Roman" panose="02020603050405020304" pitchFamily="18" charset="0"/>
              </a:rPr>
              <a:t>5. Count of restaurants based on average ratings </a:t>
            </a:r>
          </a:p>
          <a:p>
            <a:pPr marL="0" marR="0" indent="0">
              <a:lnSpc>
                <a:spcPct val="150000"/>
              </a:lnSpc>
              <a:spcBef>
                <a:spcPts val="0"/>
              </a:spcBef>
              <a:spcAft>
                <a:spcPts val="800"/>
              </a:spcAft>
              <a:buNone/>
            </a:pPr>
            <a:r>
              <a:rPr lang="en-US" sz="1800" cap="none" dirty="0">
                <a:effectLst/>
                <a:latin typeface="Times New Roman" panose="02020603050405020304" pitchFamily="18" charset="0"/>
                <a:ea typeface="Calibri" panose="020F0502020204030204" pitchFamily="34" charset="0"/>
                <a:cs typeface="Times New Roman" panose="02020603050405020304" pitchFamily="18" charset="0"/>
              </a:rPr>
              <a:t>6. Create buckets based on average price of reasonable size and find out how many restaurants falls in each buckets 7.Percentage of restaurants based on "</a:t>
            </a:r>
            <a:r>
              <a:rPr lang="en-US" sz="1800" cap="none" dirty="0" err="1">
                <a:effectLst/>
                <a:latin typeface="Times New Roman" panose="02020603050405020304" pitchFamily="18" charset="0"/>
                <a:ea typeface="Calibri" panose="020F0502020204030204" pitchFamily="34" charset="0"/>
                <a:cs typeface="Times New Roman" panose="02020603050405020304" pitchFamily="18" charset="0"/>
              </a:rPr>
              <a:t>has_table_booking</a:t>
            </a:r>
            <a:r>
              <a:rPr lang="en-US" sz="1800" cap="none"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indent="0">
              <a:lnSpc>
                <a:spcPct val="150000"/>
              </a:lnSpc>
              <a:spcBef>
                <a:spcPts val="0"/>
              </a:spcBef>
              <a:spcAft>
                <a:spcPts val="800"/>
              </a:spcAft>
              <a:buNone/>
            </a:pPr>
            <a:r>
              <a:rPr lang="en-US" sz="1800" cap="none" dirty="0">
                <a:effectLst/>
                <a:latin typeface="Times New Roman" panose="02020603050405020304" pitchFamily="18" charset="0"/>
                <a:ea typeface="Calibri" panose="020F0502020204030204" pitchFamily="34" charset="0"/>
                <a:cs typeface="Times New Roman" panose="02020603050405020304" pitchFamily="18" charset="0"/>
              </a:rPr>
              <a:t>8.Percentage of restaurants based on "</a:t>
            </a:r>
            <a:r>
              <a:rPr lang="en-US" sz="1800" cap="none" dirty="0" err="1">
                <a:effectLst/>
                <a:latin typeface="Times New Roman" panose="02020603050405020304" pitchFamily="18" charset="0"/>
                <a:ea typeface="Calibri" panose="020F0502020204030204" pitchFamily="34" charset="0"/>
                <a:cs typeface="Times New Roman" panose="02020603050405020304" pitchFamily="18" charset="0"/>
              </a:rPr>
              <a:t>has_online_delivery</a:t>
            </a:r>
            <a:r>
              <a:rPr lang="en-US" sz="1800" cap="none"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indent="0">
              <a:lnSpc>
                <a:spcPct val="150000"/>
              </a:lnSpc>
              <a:spcBef>
                <a:spcPts val="0"/>
              </a:spcBef>
              <a:spcAft>
                <a:spcPts val="800"/>
              </a:spcAft>
              <a:buNone/>
            </a:pPr>
            <a:r>
              <a:rPr lang="en-US" sz="1800" cap="none" dirty="0">
                <a:effectLst/>
                <a:latin typeface="Times New Roman" panose="02020603050405020304" pitchFamily="18" charset="0"/>
                <a:ea typeface="Calibri" panose="020F0502020204030204" pitchFamily="34" charset="0"/>
                <a:cs typeface="Times New Roman" panose="02020603050405020304" pitchFamily="18" charset="0"/>
              </a:rPr>
              <a:t>9. Develop charts based on cuisines, city, ratings</a:t>
            </a:r>
          </a:p>
        </p:txBody>
      </p:sp>
    </p:spTree>
    <p:extLst>
      <p:ext uri="{BB962C8B-B14F-4D97-AF65-F5344CB8AC3E}">
        <p14:creationId xmlns:p14="http://schemas.microsoft.com/office/powerpoint/2010/main" val="230781750"/>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4F705-13D1-3E81-42EB-A0DF26B3F4FC}"/>
              </a:ext>
            </a:extLst>
          </p:cNvPr>
          <p:cNvSpPr>
            <a:spLocks noGrp="1"/>
          </p:cNvSpPr>
          <p:nvPr>
            <p:ph type="title"/>
          </p:nvPr>
        </p:nvSpPr>
        <p:spPr>
          <a:xfrm>
            <a:off x="838200" y="2766218"/>
            <a:ext cx="10515600" cy="1325563"/>
          </a:xfrm>
        </p:spPr>
        <p:txBody>
          <a:bodyPr>
            <a:normAutofit/>
          </a:bodyPr>
          <a:lstStyle/>
          <a:p>
            <a:pPr algn="ctr"/>
            <a:r>
              <a:rPr lang="en-US" sz="6000" b="1" dirty="0">
                <a:solidFill>
                  <a:schemeClr val="accent4">
                    <a:lumMod val="75000"/>
                  </a:schemeClr>
                </a:solidFill>
                <a:latin typeface="Times New Roman" panose="02020603050405020304" pitchFamily="18" charset="0"/>
                <a:cs typeface="Times New Roman" panose="02020603050405020304" pitchFamily="18" charset="0"/>
              </a:rPr>
              <a:t>EXCEL</a:t>
            </a:r>
          </a:p>
        </p:txBody>
      </p:sp>
    </p:spTree>
    <p:extLst>
      <p:ext uri="{BB962C8B-B14F-4D97-AF65-F5344CB8AC3E}">
        <p14:creationId xmlns:p14="http://schemas.microsoft.com/office/powerpoint/2010/main" val="483031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98302-4F9D-6097-5954-FD07D18F4B31}"/>
              </a:ext>
            </a:extLst>
          </p:cNvPr>
          <p:cNvSpPr>
            <a:spLocks noGrp="1"/>
          </p:cNvSpPr>
          <p:nvPr>
            <p:ph type="title"/>
          </p:nvPr>
        </p:nvSpPr>
        <p:spPr>
          <a:xfrm>
            <a:off x="913775" y="618518"/>
            <a:ext cx="10364452" cy="953108"/>
          </a:xfrm>
        </p:spPr>
        <p:txBody>
          <a:bodyPr>
            <a:normAutofit/>
          </a:bodyPr>
          <a:lstStyle/>
          <a:p>
            <a:pPr algn="ctr"/>
            <a:r>
              <a:rPr lang="en-US" dirty="0">
                <a:latin typeface="Algerian" panose="04020705040A02060702" pitchFamily="82" charset="0"/>
              </a:rPr>
              <a:t>DATA</a:t>
            </a:r>
            <a:r>
              <a:rPr lang="en-US" sz="4000" b="1" dirty="0">
                <a:solidFill>
                  <a:schemeClr val="tx1"/>
                </a:solidFill>
                <a:latin typeface="Calibri" panose="020F0502020204030204" pitchFamily="34" charset="0"/>
                <a:cs typeface="Calibri" panose="020F0502020204030204" pitchFamily="34" charset="0"/>
              </a:rPr>
              <a:t> </a:t>
            </a:r>
            <a:r>
              <a:rPr lang="en-US" dirty="0">
                <a:latin typeface="Algerian" panose="04020705040A02060702" pitchFamily="82" charset="0"/>
              </a:rPr>
              <a:t>CLEANING</a:t>
            </a:r>
            <a:r>
              <a:rPr lang="en-US" sz="4000" b="1" dirty="0">
                <a:solidFill>
                  <a:schemeClr val="tx1"/>
                </a:solidFill>
                <a:latin typeface="Calibri" panose="020F0502020204030204" pitchFamily="34" charset="0"/>
                <a:cs typeface="Calibri" panose="020F0502020204030204" pitchFamily="34" charset="0"/>
              </a:rPr>
              <a:t> </a:t>
            </a:r>
          </a:p>
        </p:txBody>
      </p:sp>
      <p:sp>
        <p:nvSpPr>
          <p:cNvPr id="3" name="Content Placeholder 2">
            <a:extLst>
              <a:ext uri="{FF2B5EF4-FFF2-40B4-BE49-F238E27FC236}">
                <a16:creationId xmlns:a16="http://schemas.microsoft.com/office/drawing/2014/main" id="{C70F363A-0293-9271-02ED-8FBB0716F3EF}"/>
              </a:ext>
            </a:extLst>
          </p:cNvPr>
          <p:cNvSpPr>
            <a:spLocks noGrp="1"/>
          </p:cNvSpPr>
          <p:nvPr>
            <p:ph idx="1"/>
          </p:nvPr>
        </p:nvSpPr>
        <p:spPr>
          <a:xfrm>
            <a:off x="913775" y="1571626"/>
            <a:ext cx="10297150" cy="4667855"/>
          </a:xfrm>
        </p:spPr>
        <p:txBody>
          <a:bodyPr>
            <a:noAutofit/>
          </a:bodyPr>
          <a:lstStyle/>
          <a:p>
            <a:pPr algn="just">
              <a:lnSpc>
                <a:spcPct val="150000"/>
              </a:lnSpc>
              <a:buClrTx/>
              <a:buFont typeface="Arial" panose="020B0604020202020204" pitchFamily="34" charset="0"/>
              <a:buChar char="•"/>
            </a:pPr>
            <a:r>
              <a:rPr lang="en-US" cap="none" dirty="0">
                <a:solidFill>
                  <a:schemeClr val="tx1"/>
                </a:solidFill>
                <a:latin typeface="Times New Roman" panose="02020603050405020304" pitchFamily="18" charset="0"/>
                <a:cs typeface="Times New Roman" panose="02020603050405020304" pitchFamily="18" charset="0"/>
              </a:rPr>
              <a:t>Accessing data with power query</a:t>
            </a:r>
          </a:p>
          <a:p>
            <a:pPr algn="just">
              <a:lnSpc>
                <a:spcPct val="150000"/>
              </a:lnSpc>
              <a:buClrTx/>
              <a:buFont typeface="Arial" panose="020B0604020202020204" pitchFamily="34" charset="0"/>
              <a:buChar char="•"/>
            </a:pPr>
            <a:r>
              <a:rPr lang="en-US" cap="none" dirty="0">
                <a:solidFill>
                  <a:schemeClr val="tx1"/>
                </a:solidFill>
                <a:latin typeface="Times New Roman" panose="02020603050405020304" pitchFamily="18" charset="0"/>
                <a:cs typeface="Times New Roman" panose="02020603050405020304" pitchFamily="18" charset="0"/>
              </a:rPr>
              <a:t>Navigate to the data tab in excel.</a:t>
            </a:r>
          </a:p>
          <a:p>
            <a:pPr algn="just">
              <a:lnSpc>
                <a:spcPct val="150000"/>
              </a:lnSpc>
              <a:buClrTx/>
              <a:buFont typeface="Arial" panose="020B0604020202020204" pitchFamily="34" charset="0"/>
              <a:buChar char="•"/>
            </a:pPr>
            <a:r>
              <a:rPr lang="en-US" cap="none" dirty="0">
                <a:solidFill>
                  <a:schemeClr val="tx1"/>
                </a:solidFill>
                <a:latin typeface="Times New Roman" panose="02020603050405020304" pitchFamily="18" charset="0"/>
                <a:cs typeface="Times New Roman" panose="02020603050405020304" pitchFamily="18" charset="0"/>
              </a:rPr>
              <a:t>Select "get data" and choose "from file."</a:t>
            </a:r>
          </a:p>
          <a:p>
            <a:pPr algn="just">
              <a:lnSpc>
                <a:spcPct val="150000"/>
              </a:lnSpc>
              <a:buClrTx/>
              <a:buFont typeface="Arial" panose="020B0604020202020204" pitchFamily="34" charset="0"/>
              <a:buChar char="•"/>
            </a:pPr>
            <a:r>
              <a:rPr lang="en-US" cap="none" dirty="0">
                <a:solidFill>
                  <a:schemeClr val="tx1"/>
                </a:solidFill>
                <a:latin typeface="Times New Roman" panose="02020603050405020304" pitchFamily="18" charset="0"/>
                <a:cs typeface="Times New Roman" panose="02020603050405020304" pitchFamily="18" charset="0"/>
              </a:rPr>
              <a:t>Pick the excel workbook containing your data.</a:t>
            </a:r>
          </a:p>
          <a:p>
            <a:pPr algn="just">
              <a:lnSpc>
                <a:spcPct val="150000"/>
              </a:lnSpc>
              <a:buClrTx/>
              <a:buFont typeface="Arial" panose="020B0604020202020204" pitchFamily="34" charset="0"/>
              <a:buChar char="•"/>
            </a:pPr>
            <a:r>
              <a:rPr lang="en-US" cap="none" dirty="0">
                <a:solidFill>
                  <a:schemeClr val="tx1"/>
                </a:solidFill>
                <a:latin typeface="Times New Roman" panose="02020603050405020304" pitchFamily="18" charset="0"/>
                <a:cs typeface="Times New Roman" panose="02020603050405020304" pitchFamily="18" charset="0"/>
              </a:rPr>
              <a:t>Upon selecting the file and clicking "ok," power query editor opens automatically.</a:t>
            </a:r>
          </a:p>
          <a:p>
            <a:pPr marR="0" lvl="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 need to check all the column headers and data types.</a:t>
            </a:r>
          </a:p>
          <a:p>
            <a:pPr marR="0" lvl="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 removed all duplicates from the datasets.</a:t>
            </a:r>
          </a:p>
          <a:p>
            <a:pPr marR="0" lvl="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 removed unnecessary columns from the datasets to improve performance. </a:t>
            </a:r>
          </a:p>
          <a:p>
            <a:pPr marL="285750" marR="0" lvl="0" indent="-285750" algn="just">
              <a:lnSpc>
                <a:spcPct val="150000"/>
              </a:lnSpc>
              <a:spcBef>
                <a:spcPts val="0"/>
              </a:spcBef>
              <a:spcAft>
                <a:spcPts val="0"/>
              </a:spcAft>
              <a:buClrTx/>
              <a:buFont typeface="Arial" panose="020B0604020202020204" pitchFamily="34" charset="0"/>
              <a:buChar char="•"/>
              <a:tabLst>
                <a:tab pos="1737360" algn="l"/>
                <a:tab pos="3451860" algn="l"/>
              </a:tabLst>
            </a:pPr>
            <a:endParaRPr lang="en-US" kern="1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a:lnSpc>
                <a:spcPct val="150000"/>
              </a:lnSpc>
              <a:spcBef>
                <a:spcPts val="0"/>
              </a:spcBef>
              <a:spcAft>
                <a:spcPts val="0"/>
              </a:spcAft>
              <a:buNone/>
              <a:tabLst>
                <a:tab pos="1737360" algn="l"/>
                <a:tab pos="3451860" algn="l"/>
              </a:tabLst>
            </a:pPr>
            <a:endParaRPr lang="en-US" kern="100"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a:lnSpc>
                <a:spcPct val="150000"/>
              </a:lnSpc>
              <a:spcBef>
                <a:spcPts val="0"/>
              </a:spcBef>
              <a:spcAft>
                <a:spcPts val="0"/>
              </a:spcAft>
              <a:buNone/>
              <a:tabLst>
                <a:tab pos="1737360" algn="l"/>
                <a:tab pos="3451860" algn="l"/>
              </a:tabLst>
            </a:pPr>
            <a:endParaRPr lang="en-US" kern="1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US" kern="1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US" cap="none"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6826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72668-19FE-3AC9-E857-D80192603FB5}"/>
              </a:ext>
            </a:extLst>
          </p:cNvPr>
          <p:cNvSpPr>
            <a:spLocks noGrp="1"/>
          </p:cNvSpPr>
          <p:nvPr>
            <p:ph type="title"/>
          </p:nvPr>
        </p:nvSpPr>
        <p:spPr>
          <a:xfrm>
            <a:off x="838200" y="365126"/>
            <a:ext cx="10515600" cy="860360"/>
          </a:xfrm>
        </p:spPr>
        <p:txBody>
          <a:bodyPr/>
          <a:lstStyle/>
          <a:p>
            <a:pPr algn="ctr"/>
            <a:r>
              <a:rPr lang="en-US" dirty="0">
                <a:latin typeface="Algerian" panose="04020705040A02060702" pitchFamily="82" charset="0"/>
              </a:rPr>
              <a:t>DATA</a:t>
            </a:r>
            <a:r>
              <a:rPr lang="en-US" dirty="0"/>
              <a:t> </a:t>
            </a:r>
            <a:r>
              <a:rPr lang="en-US" dirty="0">
                <a:latin typeface="Algerian" panose="04020705040A02060702" pitchFamily="82" charset="0"/>
              </a:rPr>
              <a:t>CLEANING</a:t>
            </a:r>
            <a:r>
              <a:rPr lang="en-US" dirty="0"/>
              <a:t> </a:t>
            </a:r>
            <a:r>
              <a:rPr lang="en-US" dirty="0">
                <a:latin typeface="Algerian" panose="04020705040A02060702" pitchFamily="82" charset="0"/>
              </a:rPr>
              <a:t>CONSTRAINTS</a:t>
            </a:r>
          </a:p>
        </p:txBody>
      </p:sp>
      <p:sp>
        <p:nvSpPr>
          <p:cNvPr id="15" name="TextBox 14">
            <a:extLst>
              <a:ext uri="{FF2B5EF4-FFF2-40B4-BE49-F238E27FC236}">
                <a16:creationId xmlns:a16="http://schemas.microsoft.com/office/drawing/2014/main" id="{26D31D5D-C461-4867-9E09-8A2998691110}"/>
              </a:ext>
            </a:extLst>
          </p:cNvPr>
          <p:cNvSpPr txBox="1"/>
          <p:nvPr/>
        </p:nvSpPr>
        <p:spPr>
          <a:xfrm>
            <a:off x="838199" y="1109679"/>
            <a:ext cx="10515599" cy="5064015"/>
          </a:xfrm>
          <a:prstGeom prst="rect">
            <a:avLst/>
          </a:prstGeom>
          <a:noFill/>
        </p:spPr>
        <p:txBody>
          <a:bodyPr wrap="square">
            <a:spAutoFit/>
          </a:bodyPr>
          <a:lstStyle/>
          <a:p>
            <a:pPr marL="285750" indent="-285750" defTabSz="914400">
              <a:lnSpc>
                <a:spcPct val="150000"/>
              </a:lnSpc>
              <a:spcAft>
                <a:spcPts val="800"/>
              </a:spcAft>
              <a:buClr>
                <a:schemeClr val="tx1"/>
              </a:buCl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the Power Query Editor, null values were replaced. North Indian, being the most repetitive category, was not used for replacement as it is irrelevant data.</a:t>
            </a:r>
          </a:p>
          <a:p>
            <a:pPr marL="285750" indent="-285750" defTabSz="914400">
              <a:lnSpc>
                <a:spcPct val="150000"/>
              </a:lnSpc>
              <a:spcAft>
                <a:spcPts val="800"/>
              </a:spcAft>
              <a:buClr>
                <a:schemeClr val="tx1"/>
              </a:buCl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Instead of that, we added the most related category like 'Pizza', which could skew the data analysis. </a:t>
            </a:r>
          </a:p>
          <a:p>
            <a:pPr marL="285750" indent="-285750" defTabSz="914400">
              <a:lnSpc>
                <a:spcPct val="150000"/>
              </a:lnSpc>
              <a:spcAft>
                <a:spcPts val="800"/>
              </a:spcAft>
              <a:buClr>
                <a:schemeClr val="tx1"/>
              </a:buCl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So, we opted to categorize these values as 'Others'. This approach ensures that the integrity of Zomato's data analysis remains unaffected by avoiding the influence of specific food types.</a:t>
            </a:r>
          </a:p>
          <a:p>
            <a:pPr marL="285750" indent="-285750" defTabSz="914400">
              <a:lnSpc>
                <a:spcPct val="150000"/>
              </a:lnSpc>
              <a:spcAft>
                <a:spcPts val="800"/>
              </a:spcAft>
              <a:buClr>
                <a:schemeClr val="tx1"/>
              </a:buCl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Instead of removing null values, which would result in data loss and impact analysis, we replaced them with related data. </a:t>
            </a:r>
          </a:p>
          <a:p>
            <a:pPr marL="285750" indent="-285750" defTabSz="914400">
              <a:lnSpc>
                <a:spcPct val="150000"/>
              </a:lnSpc>
              <a:spcAft>
                <a:spcPts val="800"/>
              </a:spcAft>
              <a:buClr>
                <a:schemeClr val="tx1"/>
              </a:buCl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approach preserves the integrity of the dataset and ensures that the analysis remains comprehensive and accurate without compromising on data completeness.</a:t>
            </a:r>
          </a:p>
        </p:txBody>
      </p:sp>
    </p:spTree>
    <p:extLst>
      <p:ext uri="{BB962C8B-B14F-4D97-AF65-F5344CB8AC3E}">
        <p14:creationId xmlns:p14="http://schemas.microsoft.com/office/powerpoint/2010/main" val="1938494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EAF2EFF-9609-5BC8-746C-4AA4008B8E98}"/>
              </a:ext>
            </a:extLst>
          </p:cNvPr>
          <p:cNvSpPr>
            <a:spLocks noGrp="1"/>
          </p:cNvSpPr>
          <p:nvPr>
            <p:ph type="title"/>
          </p:nvPr>
        </p:nvSpPr>
        <p:spPr>
          <a:xfrm>
            <a:off x="838200" y="365125"/>
            <a:ext cx="10515600" cy="850933"/>
          </a:xfrm>
        </p:spPr>
        <p:txBody>
          <a:bodyPr/>
          <a:lstStyle/>
          <a:p>
            <a:pPr algn="ctr"/>
            <a:r>
              <a:rPr lang="en-US" dirty="0">
                <a:latin typeface="Algerian" panose="04020705040A02060702" pitchFamily="82" charset="0"/>
              </a:rPr>
              <a:t>DATE</a:t>
            </a:r>
            <a:r>
              <a:rPr lang="en-US" dirty="0"/>
              <a:t> </a:t>
            </a:r>
            <a:r>
              <a:rPr lang="en-US" dirty="0">
                <a:latin typeface="Algerian" panose="04020705040A02060702" pitchFamily="82" charset="0"/>
              </a:rPr>
              <a:t>TABLE</a:t>
            </a:r>
          </a:p>
        </p:txBody>
      </p:sp>
      <p:sp>
        <p:nvSpPr>
          <p:cNvPr id="7" name="Content Placeholder 6">
            <a:extLst>
              <a:ext uri="{FF2B5EF4-FFF2-40B4-BE49-F238E27FC236}">
                <a16:creationId xmlns:a16="http://schemas.microsoft.com/office/drawing/2014/main" id="{33B9DF01-480C-50C8-0207-64352CABAB43}"/>
              </a:ext>
            </a:extLst>
          </p:cNvPr>
          <p:cNvSpPr>
            <a:spLocks noGrp="1"/>
          </p:cNvSpPr>
          <p:nvPr>
            <p:ph idx="1"/>
          </p:nvPr>
        </p:nvSpPr>
        <p:spPr>
          <a:xfrm>
            <a:off x="838200" y="1310326"/>
            <a:ext cx="10515600" cy="5099901"/>
          </a:xfrm>
        </p:spPr>
        <p:txBody>
          <a:bodyPr/>
          <a:lstStyle/>
          <a:p>
            <a:pPr marL="0" marR="0">
              <a:lnSpc>
                <a:spcPct val="107000"/>
              </a:lnSpc>
              <a:spcBef>
                <a:spcPts val="0"/>
              </a:spcBef>
              <a:spcAft>
                <a:spcPts val="0"/>
              </a:spcAft>
            </a:pPr>
            <a:r>
              <a:rPr lang="en-US" sz="2000" kern="100" cap="none" dirty="0">
                <a:effectLst/>
                <a:latin typeface="Times New Roman" panose="02020603050405020304" pitchFamily="18" charset="0"/>
                <a:ea typeface="Calibri" panose="020F0502020204030204" pitchFamily="34" charset="0"/>
                <a:cs typeface="Times New Roman" panose="02020603050405020304" pitchFamily="18" charset="0"/>
              </a:rPr>
              <a:t>We created a date table in excel to facilitate further analysis of time-related data for enhanced time intelligence purposes.</a:t>
            </a: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dirty="0"/>
          </a:p>
        </p:txBody>
      </p:sp>
      <p:pic>
        <p:nvPicPr>
          <p:cNvPr id="9" name="Picture 8">
            <a:extLst>
              <a:ext uri="{FF2B5EF4-FFF2-40B4-BE49-F238E27FC236}">
                <a16:creationId xmlns:a16="http://schemas.microsoft.com/office/drawing/2014/main" id="{2654FB26-399D-0D0F-9155-D260D0276C03}"/>
              </a:ext>
            </a:extLst>
          </p:cNvPr>
          <p:cNvPicPr>
            <a:picLocks noChangeAspect="1"/>
          </p:cNvPicPr>
          <p:nvPr/>
        </p:nvPicPr>
        <p:blipFill>
          <a:blip r:embed="rId2"/>
          <a:stretch>
            <a:fillRect/>
          </a:stretch>
        </p:blipFill>
        <p:spPr>
          <a:xfrm>
            <a:off x="904188" y="2062407"/>
            <a:ext cx="10106320" cy="4208824"/>
          </a:xfrm>
          <a:prstGeom prst="rect">
            <a:avLst/>
          </a:prstGeom>
        </p:spPr>
      </p:pic>
    </p:spTree>
    <p:extLst>
      <p:ext uri="{BB962C8B-B14F-4D97-AF65-F5344CB8AC3E}">
        <p14:creationId xmlns:p14="http://schemas.microsoft.com/office/powerpoint/2010/main" val="190275350"/>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themeOverride>
</file>

<file path=ppt/theme/themeOverride2.xml><?xml version="1.0" encoding="utf-8"?>
<a:themeOverride xmlns:a="http://schemas.openxmlformats.org/drawingml/2006/main">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themeOverride>
</file>

<file path=docProps/app.xml><?xml version="1.0" encoding="utf-8"?>
<Properties xmlns="http://schemas.openxmlformats.org/officeDocument/2006/extended-properties" xmlns:vt="http://schemas.openxmlformats.org/officeDocument/2006/docPropsVTypes">
  <Template/>
  <TotalTime>358</TotalTime>
  <Words>955</Words>
  <Application>Microsoft Office PowerPoint</Application>
  <PresentationFormat>Widescreen</PresentationFormat>
  <Paragraphs>77</Paragraphs>
  <Slides>25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Algerian</vt:lpstr>
      <vt:lpstr>Arial</vt:lpstr>
      <vt:lpstr>Calibri</vt:lpstr>
      <vt:lpstr>Symbol</vt:lpstr>
      <vt:lpstr>Times New Roman</vt:lpstr>
      <vt:lpstr>Tw Cen MT</vt:lpstr>
      <vt:lpstr>Droplet</vt:lpstr>
      <vt:lpstr>PowerPoint Presentation</vt:lpstr>
      <vt:lpstr>PowerPoint Presentation</vt:lpstr>
      <vt:lpstr>Introduction</vt:lpstr>
      <vt:lpstr>STRATEGIC OBJECTIVE</vt:lpstr>
      <vt:lpstr>KPI’S</vt:lpstr>
      <vt:lpstr>EXCEL</vt:lpstr>
      <vt:lpstr>DATA CLEANING </vt:lpstr>
      <vt:lpstr>DATA CLEANING CONSTRAINTS</vt:lpstr>
      <vt:lpstr>DATE TABLE</vt:lpstr>
      <vt:lpstr>DATA MODELING</vt:lpstr>
      <vt:lpstr>PowerPoint Presentation</vt:lpstr>
      <vt:lpstr>POWER BI</vt:lpstr>
      <vt:lpstr>DATA CLEANING &amp; MODELING</vt:lpstr>
      <vt:lpstr>DATE TABLE USING DAX</vt:lpstr>
      <vt:lpstr>PowerPoint Presentation</vt:lpstr>
      <vt:lpstr>TABLEAU</vt:lpstr>
      <vt:lpstr>DATA MODELING</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dc:creator>
  <cp:lastModifiedBy>Keerthana Vannal</cp:lastModifiedBy>
  <cp:revision>24</cp:revision>
  <dcterms:created xsi:type="dcterms:W3CDTF">2024-07-20T07:10:37Z</dcterms:created>
  <dcterms:modified xsi:type="dcterms:W3CDTF">2024-07-22T07:22:37Z</dcterms:modified>
</cp:coreProperties>
</file>