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65" r:id="rId4"/>
    <p:sldId id="261" r:id="rId5"/>
    <p:sldId id="264" r:id="rId6"/>
    <p:sldId id="266" r:id="rId7"/>
    <p:sldId id="267" r:id="rId8"/>
    <p:sldId id="268" r:id="rId9"/>
    <p:sldId id="272" r:id="rId10"/>
    <p:sldId id="271" r:id="rId11"/>
    <p:sldId id="270" r:id="rId12"/>
    <p:sldId id="275" r:id="rId13"/>
    <p:sldId id="274" r:id="rId14"/>
    <p:sldId id="273" r:id="rId15"/>
    <p:sldId id="276" r:id="rId16"/>
    <p:sldId id="280" r:id="rId17"/>
    <p:sldId id="279" r:id="rId18"/>
    <p:sldId id="278" r:id="rId19"/>
    <p:sldId id="277" r:id="rId20"/>
    <p:sldId id="283" r:id="rId21"/>
    <p:sldId id="282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E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3100-9D5B-FAE5-937C-981F3030F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3F812F-08AD-7E62-8C89-AAB11FB6F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CE585-4329-F5EC-DF96-A6540BC8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40AF-569F-4F5C-9C67-883C658D28E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347A9-2151-3C55-0AE2-5F316D51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C688A-ECA0-5BE7-F3E3-2BF0D31A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E98E-3453-466D-83D3-C772DBED9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0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DC1B4-E1EC-D799-BBA3-BC0AF596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82273-7EC9-912C-28BB-D9B9F66FA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957A-93AC-1702-2251-D3961F1ED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40AF-569F-4F5C-9C67-883C658D28E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1A63-E55F-9A6F-4601-ABFBA39AE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4A159-A8F5-F6CE-BAFF-6EBFA2FC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E98E-3453-466D-83D3-C772DBED9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8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BA080-3D95-7E0F-B2F2-0F09C7FED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0403AB-70E0-943B-C0B1-7193A7483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26103-E1E3-D41C-EC05-1CDE0EF6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40AF-569F-4F5C-9C67-883C658D28E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F2ADD-0688-0C72-3959-13E561151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3E9B0-CBFD-BFF7-E8C5-C4C11055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E98E-3453-466D-83D3-C772DBED9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4A5C-9FC9-7CC2-60E1-D9B40CDE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53AB6-EA87-AECD-FFEC-4B7753BD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CF7BB-C3DD-47A9-96F3-78BF4760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40AF-569F-4F5C-9C67-883C658D28E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192B0-D845-2BA4-A664-CB2688F2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61468-ADAD-2FAD-F07F-C0A4E0F4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E98E-3453-466D-83D3-C772DBED9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4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EF61-1016-100D-563B-A7251AF0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1B4B7-E102-CA91-A291-7791C2131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9C1F7-3AEE-5835-C918-B1A28DEB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40AF-569F-4F5C-9C67-883C658D28E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3FB2-11DF-E47A-5B63-236D0C26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82FC-E79D-DBBB-4262-F8A4908D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E98E-3453-466D-83D3-C772DBED9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E1EA-0BDF-CA79-8E12-577C69AF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65A3B-555F-B85F-DED9-2516532AD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28859-ACB8-3B6C-7444-3A2F41F2D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AAE49-ED2E-D209-C39B-91975CB9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40AF-569F-4F5C-9C67-883C658D28E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15CF-B17B-7C9B-2B74-8B469974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0A956-111D-8E30-C968-380AE5EC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E98E-3453-466D-83D3-C772DBED9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12BD-3E17-930C-B406-5DBAF092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F11C8-8BDE-0368-4DE9-6AD9C5607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405E5-E1EE-354E-E321-B7D7A654F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4E0ED-0E13-0386-E37D-FC5DF4ED1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D2D87-0D7B-3A13-F18F-04D600E43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57C57-B1E8-EF63-288E-337F867D4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40AF-569F-4F5C-9C67-883C658D28E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5671A-03B6-3E91-5D86-3E776916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3888F-4F76-1D9F-E43F-739E7C85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E98E-3453-466D-83D3-C772DBED9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5A37-E638-C117-15F8-88B43808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58E68-2E74-8418-9876-4FF240EB1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40AF-569F-4F5C-9C67-883C658D28E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ABDC5-493E-EB97-FA90-0C2652E4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ED80B-5A0D-4E42-89DF-EC6D79CD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E98E-3453-466D-83D3-C772DBED9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5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D21F35-F37F-1817-CED2-A59DD29E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40AF-569F-4F5C-9C67-883C658D28E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FCB53-4744-B7D4-E819-C0F3561C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C419D-B2F2-4433-FC1C-D1E5914F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E98E-3453-466D-83D3-C772DBED9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9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DDFE-589C-FDC4-E639-0B221292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F540B-7FA2-56F5-8FE8-6E810BE2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D9FC1-A86E-D09A-8E8D-E266A2742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B59F2-714A-8FE0-650C-1A20B1EB5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40AF-569F-4F5C-9C67-883C658D28E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664A3-3E3C-B793-9E72-F1CDA76D6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77FC-764D-267B-90D9-1DFF534F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E98E-3453-466D-83D3-C772DBED9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32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73B4-5D67-4E87-BE33-C5768A300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EB637-BFD5-6CE0-32AE-D8BB42E53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4177B-E780-AB6D-23C3-80D8D2796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AD4FB-99CB-3C88-A034-EA8538853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240AF-569F-4F5C-9C67-883C658D28E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5A325-A973-2234-E9A8-A4EB4D78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F4656-DB72-861E-484C-254DE444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CE98E-3453-466D-83D3-C772DBED9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0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7191FC-57C4-01F8-0045-45E93FA9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FFE26-5E2B-3192-8500-5287A8FF2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C32A6-E852-27F4-E94B-9A58E7DA2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40AF-569F-4F5C-9C67-883C658D28E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7426F-3804-70CE-23C7-4D37A2725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A19C4-F62B-6F0F-9F2B-3BA6614C5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CE98E-3453-466D-83D3-C772DBED9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2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A5BF8C-F9DC-0DC0-E032-5B6A5436A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4" descr="130 Ipl hd ideas in 2025 | ipl, cricket wallpapers, mumbai indians">
            <a:extLst>
              <a:ext uri="{FF2B5EF4-FFF2-40B4-BE49-F238E27FC236}">
                <a16:creationId xmlns:a16="http://schemas.microsoft.com/office/drawing/2014/main" id="{3D44A036-88EE-38F4-4820-DB9AA892F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0043">
            <a:off x="2950557" y="1627358"/>
            <a:ext cx="6259270" cy="239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313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E2B0F-1369-B0CD-CF36-5D80AA7B4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Powerpoint Background Images ...">
            <a:extLst>
              <a:ext uri="{FF2B5EF4-FFF2-40B4-BE49-F238E27FC236}">
                <a16:creationId xmlns:a16="http://schemas.microsoft.com/office/drawing/2014/main" id="{AACEC832-A231-C3F8-93DC-51AA4E3C3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63904D8-89F8-413C-99F1-1BBC17C6C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454" y="1612847"/>
            <a:ext cx="3773956" cy="2511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C10B72-E1DD-C9C7-0729-CC773F3945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29" t="2252"/>
          <a:stretch>
            <a:fillRect/>
          </a:stretch>
        </p:blipFill>
        <p:spPr bwMode="auto">
          <a:xfrm>
            <a:off x="115847" y="1612848"/>
            <a:ext cx="3880966" cy="2511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6C1724-B6AC-09C5-29C6-487A60F26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373" y="1612847"/>
            <a:ext cx="3493780" cy="2511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262813-8910-9B73-1601-FC4E374A36EF}"/>
              </a:ext>
            </a:extLst>
          </p:cNvPr>
          <p:cNvSpPr txBox="1"/>
          <p:nvPr/>
        </p:nvSpPr>
        <p:spPr>
          <a:xfrm>
            <a:off x="8582373" y="299234"/>
            <a:ext cx="3493780" cy="67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800" b="1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DL Method Applied</a:t>
            </a:r>
            <a:endParaRPr lang="en-US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24BC0-BFEE-C4EC-7063-E29EDBDE313B}"/>
              </a:ext>
            </a:extLst>
          </p:cNvPr>
          <p:cNvSpPr txBox="1"/>
          <p:nvPr/>
        </p:nvSpPr>
        <p:spPr>
          <a:xfrm>
            <a:off x="9091151" y="972367"/>
            <a:ext cx="6201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IPL Matches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2E4414-5EBF-4B9E-3340-E8593BE21ED2}"/>
              </a:ext>
            </a:extLst>
          </p:cNvPr>
          <p:cNvSpPr txBox="1"/>
          <p:nvPr/>
        </p:nvSpPr>
        <p:spPr>
          <a:xfrm>
            <a:off x="4700630" y="357864"/>
            <a:ext cx="7698658" cy="67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IPL Match Outcomes</a:t>
            </a:r>
            <a:endParaRPr lang="en-US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871F0E-E620-8D11-8332-2A5BFEC6AF6F}"/>
              </a:ext>
            </a:extLst>
          </p:cNvPr>
          <p:cNvSpPr txBox="1"/>
          <p:nvPr/>
        </p:nvSpPr>
        <p:spPr>
          <a:xfrm>
            <a:off x="1002890" y="227439"/>
            <a:ext cx="3417564" cy="67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Toss Decision</a:t>
            </a:r>
            <a:endParaRPr lang="en-US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D0730E-1337-44DF-D907-E7A371D9A1E8}"/>
              </a:ext>
            </a:extLst>
          </p:cNvPr>
          <p:cNvSpPr txBox="1"/>
          <p:nvPr/>
        </p:nvSpPr>
        <p:spPr>
          <a:xfrm>
            <a:off x="851301" y="900572"/>
            <a:ext cx="76986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 IPL Matches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BBE42-0225-2B4E-4779-09C0A8042BC4}"/>
              </a:ext>
            </a:extLst>
          </p:cNvPr>
          <p:cNvSpPr txBox="1"/>
          <p:nvPr/>
        </p:nvSpPr>
        <p:spPr>
          <a:xfrm>
            <a:off x="4373224" y="4219537"/>
            <a:ext cx="3747821" cy="2543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Most teams prefer to field first – about 61% choose fielding after winning the toss.</a:t>
            </a:r>
            <a:endParaRPr lang="en-U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lvl="0" indent="-28575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Only 39% go for batting first, which shows captains usually like to chase the target.</a:t>
            </a:r>
            <a:endParaRPr lang="en-U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50C163-0673-3318-8202-FB4FFD3EA780}"/>
              </a:ext>
            </a:extLst>
          </p:cNvPr>
          <p:cNvSpPr txBox="1"/>
          <p:nvPr/>
        </p:nvSpPr>
        <p:spPr>
          <a:xfrm>
            <a:off x="115847" y="4211589"/>
            <a:ext cx="3747821" cy="2127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Almost every IPL match ends normally – over 700 games had a clear result.</a:t>
            </a:r>
            <a:endParaRPr lang="en-U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Ties are extremely rare, just a handful compared to the total.</a:t>
            </a:r>
            <a:endParaRPr lang="en-U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92EBE1-EDB1-DC76-B86E-A8FB37506D2A}"/>
              </a:ext>
            </a:extLst>
          </p:cNvPr>
          <p:cNvSpPr txBox="1"/>
          <p:nvPr/>
        </p:nvSpPr>
        <p:spPr>
          <a:xfrm>
            <a:off x="8328334" y="4241532"/>
            <a:ext cx="3747821" cy="2127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DL method was required in only 2.5% of matches, showing IPL games are rarely interrupted</a:t>
            </a:r>
            <a:r>
              <a:rPr lang="en-US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enormous 97.5% of games ran without interruptions.</a:t>
            </a:r>
            <a:endParaRPr lang="en-U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2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72BB5-6800-9E35-B39B-A7AD0CFE9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Powerpoint Background Images ...">
            <a:extLst>
              <a:ext uri="{FF2B5EF4-FFF2-40B4-BE49-F238E27FC236}">
                <a16:creationId xmlns:a16="http://schemas.microsoft.com/office/drawing/2014/main" id="{2A97EE10-D63E-DBF9-ECE2-DA5C5EE49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10B333C-2590-0AD2-F0D9-0915BE4BB8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5"/>
          <a:stretch>
            <a:fillRect/>
          </a:stretch>
        </p:blipFill>
        <p:spPr bwMode="auto">
          <a:xfrm>
            <a:off x="170824" y="118142"/>
            <a:ext cx="6039485" cy="32939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96DEB7-2DD3-7DC5-A8F3-80D8475EA7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12"/>
          <a:stretch>
            <a:fillRect/>
          </a:stretch>
        </p:blipFill>
        <p:spPr bwMode="auto">
          <a:xfrm>
            <a:off x="5866754" y="3530264"/>
            <a:ext cx="6154420" cy="31589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9F754B-381E-F4E2-A0C7-F1037E7B9E26}"/>
              </a:ext>
            </a:extLst>
          </p:cNvPr>
          <p:cNvSpPr txBox="1"/>
          <p:nvPr/>
        </p:nvSpPr>
        <p:spPr>
          <a:xfrm>
            <a:off x="170824" y="3327736"/>
            <a:ext cx="6201696" cy="67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2800" b="1" kern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Matches Played at Each Venue</a:t>
            </a:r>
            <a:endParaRPr lang="en-US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C6ED4-E442-7520-0443-AC4601AC2A0F}"/>
              </a:ext>
            </a:extLst>
          </p:cNvPr>
          <p:cNvSpPr txBox="1"/>
          <p:nvPr/>
        </p:nvSpPr>
        <p:spPr>
          <a:xfrm>
            <a:off x="170824" y="4119011"/>
            <a:ext cx="5525105" cy="2353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M. Chinnaswamy Stadium and Eden Gardens are the busiest stadiums. They've hosted more games than anyone else.</a:t>
            </a:r>
            <a:endParaRPr lang="en-U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few other stadiums like Arun Jaitley and Wankhede are also very popular.</a:t>
            </a:r>
            <a:endParaRPr lang="en-U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6CB928-0F56-ADB0-0B1A-B4195A2F3ED8}"/>
              </a:ext>
            </a:extLst>
          </p:cNvPr>
          <p:cNvSpPr txBox="1"/>
          <p:nvPr/>
        </p:nvSpPr>
        <p:spPr>
          <a:xfrm>
            <a:off x="6311668" y="555651"/>
            <a:ext cx="5860047" cy="291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Mumbai Indians and Chennai Super Kings are the real powerhouses, winning the most matches and leaving the rest far behind.</a:t>
            </a:r>
            <a:endParaRPr lang="en-U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There’s a clear “Big Four” with Mumbai, Chennai, Kolkata, and Bangalore, showing the most consistent strength in matches.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2307E-CC93-C160-DC2F-D1565D4C8FBE}"/>
              </a:ext>
            </a:extLst>
          </p:cNvPr>
          <p:cNvSpPr txBox="1"/>
          <p:nvPr/>
        </p:nvSpPr>
        <p:spPr>
          <a:xfrm>
            <a:off x="6311668" y="-48346"/>
            <a:ext cx="6201696" cy="67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Matches Won by Each Team</a:t>
            </a:r>
            <a:endParaRPr lang="en-US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86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0FF4C-5C8B-8B2A-49C5-933517D9A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Powerpoint Background Images ...">
            <a:extLst>
              <a:ext uri="{FF2B5EF4-FFF2-40B4-BE49-F238E27FC236}">
                <a16:creationId xmlns:a16="http://schemas.microsoft.com/office/drawing/2014/main" id="{1987C2D9-7884-82D1-117B-B4CFD2792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CF1493C-19DC-5C2D-A631-83650220A5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5"/>
          <a:stretch>
            <a:fillRect/>
          </a:stretch>
        </p:blipFill>
        <p:spPr bwMode="auto">
          <a:xfrm>
            <a:off x="253027" y="117450"/>
            <a:ext cx="5276542" cy="29912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398573-21A9-58AB-216F-AB21220B6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3428999"/>
            <a:ext cx="5911102" cy="3207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088D48-36B1-ED8F-9508-D3CDFD72C813}"/>
              </a:ext>
            </a:extLst>
          </p:cNvPr>
          <p:cNvSpPr txBox="1"/>
          <p:nvPr/>
        </p:nvSpPr>
        <p:spPr>
          <a:xfrm>
            <a:off x="79200" y="3200805"/>
            <a:ext cx="6201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Number of IPL Matches per Month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09FEA0-FCC9-944F-061E-C0A2B24E1A47}"/>
              </a:ext>
            </a:extLst>
          </p:cNvPr>
          <p:cNvSpPr txBox="1"/>
          <p:nvPr/>
        </p:nvSpPr>
        <p:spPr>
          <a:xfrm>
            <a:off x="5782596" y="0"/>
            <a:ext cx="6201696" cy="67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Top 10 Players of the Match</a:t>
            </a:r>
            <a:endParaRPr lang="en-US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38041-56C9-4D3D-C5CD-BBCA47937727}"/>
              </a:ext>
            </a:extLst>
          </p:cNvPr>
          <p:cNvSpPr txBox="1"/>
          <p:nvPr/>
        </p:nvSpPr>
        <p:spPr>
          <a:xfrm>
            <a:off x="5782596" y="565965"/>
            <a:ext cx="6201696" cy="2829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Gayle wins the most! He's the best at getting "Player of the Match."</a:t>
            </a:r>
            <a:endParaRPr lang="en-U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other guys are right behind him – Dhoni, Warner, de Villiers, and RG Sharma all win a lot too.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Everyone on this list is a top player who often helps their team win.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7E39E-E37D-E84F-FB91-5531789D65FF}"/>
              </a:ext>
            </a:extLst>
          </p:cNvPr>
          <p:cNvSpPr txBox="1"/>
          <p:nvPr/>
        </p:nvSpPr>
        <p:spPr>
          <a:xfrm>
            <a:off x="0" y="3638114"/>
            <a:ext cx="5911106" cy="327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April &amp; May are Peak Months: Most matches happen then because it's the climax of sports seasons and the weather is good. </a:t>
            </a:r>
          </a:p>
          <a:p>
            <a:pPr marL="285750" marR="0" lvl="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Activity drops in June as many leagues enter their off-season or summer break. </a:t>
            </a:r>
          </a:p>
          <a:p>
            <a:pPr marL="285750" marR="0" lvl="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Match schedules follow seasons due to weather, league structure and holidays.   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83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AE0D1-A7BD-B762-BEC9-F1984BE6A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Powerpoint Background Images ...">
            <a:extLst>
              <a:ext uri="{FF2B5EF4-FFF2-40B4-BE49-F238E27FC236}">
                <a16:creationId xmlns:a16="http://schemas.microsoft.com/office/drawing/2014/main" id="{F6C73ECC-D6FC-6101-AE13-6A366EB35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7C4712-8EA3-91CA-7E98-D09B9AE7EEAE}"/>
              </a:ext>
            </a:extLst>
          </p:cNvPr>
          <p:cNvSpPr txBox="1"/>
          <p:nvPr/>
        </p:nvSpPr>
        <p:spPr>
          <a:xfrm>
            <a:off x="173294" y="0"/>
            <a:ext cx="6098458" cy="67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BIVARIATE ANALYSIS</a:t>
            </a:r>
            <a:endParaRPr lang="en-US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687EA-E4F4-300C-1509-D41F9CCED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94" y="728360"/>
            <a:ext cx="4634865" cy="3037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D7C816-B20F-E527-C59F-8F32C2F336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34" t="1989" r="963" b="2116"/>
          <a:stretch>
            <a:fillRect/>
          </a:stretch>
        </p:blipFill>
        <p:spPr bwMode="auto">
          <a:xfrm>
            <a:off x="4981453" y="728360"/>
            <a:ext cx="7037253" cy="30372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FE295D-6076-5967-4BE9-F92E6421AFCD}"/>
              </a:ext>
            </a:extLst>
          </p:cNvPr>
          <p:cNvSpPr txBox="1"/>
          <p:nvPr/>
        </p:nvSpPr>
        <p:spPr>
          <a:xfrm>
            <a:off x="47932" y="5310421"/>
            <a:ext cx="1209613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04800">
              <a:spcBef>
                <a:spcPts val="1800"/>
              </a:spcBef>
              <a:spcAft>
                <a:spcPts val="1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dirty="0"/>
          </a:p>
          <a:p>
            <a:pPr marL="285750" marR="304800" lvl="0" indent="-285750">
              <a:spcBef>
                <a:spcPts val="1800"/>
              </a:spcBef>
              <a:spcAft>
                <a:spcPts val="1800"/>
              </a:spcAft>
              <a:buFont typeface="Wingdings" panose="05000000000000000000" pitchFamily="2" charset="2"/>
              <a:buChar char="q"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2000" kern="1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8E822D-8BFF-6B2A-CF04-C7A4E5FA7EAD}"/>
              </a:ext>
            </a:extLst>
          </p:cNvPr>
          <p:cNvSpPr txBox="1"/>
          <p:nvPr/>
        </p:nvSpPr>
        <p:spPr>
          <a:xfrm>
            <a:off x="334294" y="4551238"/>
            <a:ext cx="11809771" cy="1813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Teams that win the coin toss usually win the game.</a:t>
            </a:r>
          </a:p>
          <a:p>
            <a:pPr marL="342900" marR="0" lvl="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winning the coin toss doesn’t mean you’ll always win; you can still lose a lot of games even if you win the toss</a:t>
            </a:r>
            <a:r>
              <a:rPr lang="en-US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Chennai &amp; Mumbai : These two teams win the most matches even when they win the toss.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Most teams are pretty close: Many teams sit in the middle with similar toss-win match records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1A4AE-9FD6-249E-CEE0-07A53B06B78C}"/>
              </a:ext>
            </a:extLst>
          </p:cNvPr>
          <p:cNvSpPr txBox="1"/>
          <p:nvPr/>
        </p:nvSpPr>
        <p:spPr>
          <a:xfrm>
            <a:off x="140722" y="3878105"/>
            <a:ext cx="6098458" cy="67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Teams Winning Both Toss and Match</a:t>
            </a:r>
            <a:endParaRPr lang="en-US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7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D8D70-143E-6438-87AD-8175BBD55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Powerpoint Background Images ...">
            <a:extLst>
              <a:ext uri="{FF2B5EF4-FFF2-40B4-BE49-F238E27FC236}">
                <a16:creationId xmlns:a16="http://schemas.microsoft.com/office/drawing/2014/main" id="{9323EDB1-F8FD-922B-B0C1-9BD7F45BB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99AB0F2-7CBE-05D9-BDE3-BC8972C85E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3"/>
          <a:stretch>
            <a:fillRect/>
          </a:stretch>
        </p:blipFill>
        <p:spPr bwMode="auto">
          <a:xfrm>
            <a:off x="5832988" y="691751"/>
            <a:ext cx="6201696" cy="59977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22BB13-3F28-57C5-348C-9A6F9558E872}"/>
              </a:ext>
            </a:extLst>
          </p:cNvPr>
          <p:cNvSpPr txBox="1"/>
          <p:nvPr/>
        </p:nvSpPr>
        <p:spPr>
          <a:xfrm>
            <a:off x="121675" y="41394"/>
            <a:ext cx="6201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Home Wins by Each Team 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2E9BAF-0F6B-2DF9-42B9-08EEF44C8079}"/>
              </a:ext>
            </a:extLst>
          </p:cNvPr>
          <p:cNvSpPr txBox="1"/>
          <p:nvPr/>
        </p:nvSpPr>
        <p:spPr>
          <a:xfrm>
            <a:off x="-20892" y="437476"/>
            <a:ext cx="5958347" cy="6506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Mumbai Indians boast the highest number of home wins near 50, showing their dominant home performance.</a:t>
            </a:r>
            <a:endParaRPr lang="en-US" sz="2000" kern="100" dirty="0">
              <a:solidFill>
                <a:schemeClr val="bg1"/>
              </a:solidFill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Kolkata Knight Riders and Royal Challengers Bangalore follow with both teams securing over 30 home victories.</a:t>
            </a:r>
            <a:endParaRPr lang="en-US" sz="2000" kern="100" dirty="0">
              <a:solidFill>
                <a:schemeClr val="bg1"/>
              </a:solidFill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Rajasthan Royals and Delhi Capitals also performed well, each with home wins exceeding 30.</a:t>
            </a:r>
            <a:endParaRPr lang="en-US" sz="2000" kern="100" dirty="0">
              <a:solidFill>
                <a:schemeClr val="bg1"/>
              </a:solidFill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Rising Pune Supergiant, Punjab Kings, and Gujarat Lions recorded significantly fewer home wins, all under 10.</a:t>
            </a:r>
            <a:endParaRPr lang="en-US" sz="2000" kern="100" dirty="0">
              <a:solidFill>
                <a:schemeClr val="bg1"/>
              </a:solidFill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bubble size effectively visualizes the win count, making the relative home performance of each team immediately clear. 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207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3F4CA-384E-2056-6EE4-465CC921B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Powerpoint Background Images ...">
            <a:extLst>
              <a:ext uri="{FF2B5EF4-FFF2-40B4-BE49-F238E27FC236}">
                <a16:creationId xmlns:a16="http://schemas.microsoft.com/office/drawing/2014/main" id="{BCCDD351-4007-B061-403B-EEE039469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951601-5B3A-9BFC-3287-2A60BB6D3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17" y="246892"/>
            <a:ext cx="5967095" cy="3205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44D694-896F-9854-D11E-3EACBDD4CD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0"/>
          <a:stretch>
            <a:fillRect/>
          </a:stretch>
        </p:blipFill>
        <p:spPr bwMode="auto">
          <a:xfrm>
            <a:off x="5989662" y="3823034"/>
            <a:ext cx="6052820" cy="29118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8A8729-CAA3-5ECF-8393-02A4CB5345CE}"/>
              </a:ext>
            </a:extLst>
          </p:cNvPr>
          <p:cNvSpPr txBox="1"/>
          <p:nvPr/>
        </p:nvSpPr>
        <p:spPr>
          <a:xfrm>
            <a:off x="149518" y="3874376"/>
            <a:ext cx="6201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Runs Won by Each Team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8C019-AAAD-8092-9400-3D10525B529B}"/>
              </a:ext>
            </a:extLst>
          </p:cNvPr>
          <p:cNvSpPr txBox="1"/>
          <p:nvPr/>
        </p:nvSpPr>
        <p:spPr>
          <a:xfrm>
            <a:off x="6330745" y="0"/>
            <a:ext cx="6201696" cy="67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Wickets Won by Each Team</a:t>
            </a:r>
            <a:endParaRPr lang="en-US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7FACC-1E03-3F88-F74C-5F04A85151B6}"/>
              </a:ext>
            </a:extLst>
          </p:cNvPr>
          <p:cNvSpPr txBox="1"/>
          <p:nvPr/>
        </p:nvSpPr>
        <p:spPr>
          <a:xfrm>
            <a:off x="6222400" y="488145"/>
            <a:ext cx="5969599" cy="3277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Wicket Warriors: Kolkata Knight Riders stand tall as the ultimate wicket-takers, leading the pack!</a:t>
            </a:r>
            <a:endParaRPr lang="en-US" sz="2000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Top Contenders: Teams like Mumbai Indians and Chennai Super Kings also show strong wicket-taking performances.</a:t>
            </a:r>
            <a:endParaRPr lang="en-US" sz="2000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Newer or less successful teams like Kochi Tuskers Kerala lag far behind in wicket counts.</a:t>
            </a:r>
            <a:endParaRPr lang="en-U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0DA87-18A9-C363-95BB-201E330374A1}"/>
              </a:ext>
            </a:extLst>
          </p:cNvPr>
          <p:cNvSpPr txBox="1"/>
          <p:nvPr/>
        </p:nvSpPr>
        <p:spPr>
          <a:xfrm>
            <a:off x="149518" y="4463668"/>
            <a:ext cx="5840144" cy="1892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Mumbai &amp; Chennai: These two teams are the undeniable kings of run-winning.</a:t>
            </a:r>
            <a:endParaRPr lang="en-U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Chasing Pack: RCB and KKR consistently lead the pursuit, but haven't quite matched the top two.</a:t>
            </a:r>
            <a:endParaRPr lang="en-U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94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1A066-B701-9CA9-B6FB-0D0C28345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Powerpoint Background Images ...">
            <a:extLst>
              <a:ext uri="{FF2B5EF4-FFF2-40B4-BE49-F238E27FC236}">
                <a16:creationId xmlns:a16="http://schemas.microsoft.com/office/drawing/2014/main" id="{20DC5B35-64C2-42E3-BDC0-A7773FC54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BA2944-B6D7-99E7-E604-7C17B516C0ED}"/>
              </a:ext>
            </a:extLst>
          </p:cNvPr>
          <p:cNvSpPr txBox="1"/>
          <p:nvPr/>
        </p:nvSpPr>
        <p:spPr>
          <a:xfrm>
            <a:off x="129049" y="0"/>
            <a:ext cx="6098458" cy="626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MULTIVARAIATE ANALYSIS</a:t>
            </a:r>
            <a:endParaRPr lang="en-US" sz="20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E1015-1A8A-BA35-F781-9845A38059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24"/>
          <a:stretch>
            <a:fillRect/>
          </a:stretch>
        </p:blipFill>
        <p:spPr bwMode="auto">
          <a:xfrm>
            <a:off x="282064" y="626838"/>
            <a:ext cx="11440919" cy="36510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30A6E7-60DB-25B0-2717-8DDA7B9053A5}"/>
              </a:ext>
            </a:extLst>
          </p:cNvPr>
          <p:cNvSpPr txBox="1"/>
          <p:nvPr/>
        </p:nvSpPr>
        <p:spPr>
          <a:xfrm>
            <a:off x="282064" y="4821882"/>
            <a:ext cx="11890886" cy="1892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Toss Twist: Batting or fielding first matters differently for each team!</a:t>
            </a:r>
            <a:endParaRPr lang="en-US" sz="2000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CSK Loves Batting First: Chennai Super Kings clearly thrives setting a target.</a:t>
            </a:r>
            <a:endParaRPr lang="en-US" sz="2000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 &amp; SRH Field First Favers: Mumbai Indians and Sunrisers Hyderabad shine when chasing.</a:t>
            </a:r>
            <a:endParaRPr lang="en-US" sz="2000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 All Teams are Toss-Sensitive: For many, the toss decision has a less clear impact.   </a:t>
            </a:r>
            <a:endParaRPr lang="en-U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77E25-A89F-A4B6-FD48-4777D890AC09}"/>
              </a:ext>
            </a:extLst>
          </p:cNvPr>
          <p:cNvSpPr txBox="1"/>
          <p:nvPr/>
        </p:nvSpPr>
        <p:spPr>
          <a:xfrm>
            <a:off x="129049" y="4381491"/>
            <a:ext cx="81964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Wins by Runs per Team Split by Toss Decision</a:t>
            </a: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339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7E81A-EA7C-777B-5B0E-3B92987D0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Powerpoint Background Images ...">
            <a:extLst>
              <a:ext uri="{FF2B5EF4-FFF2-40B4-BE49-F238E27FC236}">
                <a16:creationId xmlns:a16="http://schemas.microsoft.com/office/drawing/2014/main" id="{64B8FD44-25A2-35F9-5EAA-1B0AD169D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952912F9-7B4A-91AA-E8B6-54F651C33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882"/>
            <a:ext cx="377693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Correlation Heatmap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641DA42C-4023-031D-0AB9-82506E78D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23" y="737420"/>
            <a:ext cx="6255828" cy="584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D4A686FE-F548-16AF-2E93-20C531729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274" y="589935"/>
            <a:ext cx="5058894" cy="5576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correlation heatmap shows that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win_by_runs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win_by_wickets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are moderately negatively correlated (-0.56), which aligns with cricket rules (a team can either win by runs or by wickets, but not both).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dl_applied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feature has negligible correlation with both, suggesting it independently affects match outcomes without directly influencing the margin of victory.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0588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C9483-6F1E-3B53-74F4-C2440CDB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Powerpoint Background Images ...">
            <a:extLst>
              <a:ext uri="{FF2B5EF4-FFF2-40B4-BE49-F238E27FC236}">
                <a16:creationId xmlns:a16="http://schemas.microsoft.com/office/drawing/2014/main" id="{7457E45C-4DFA-52FD-7228-34D139045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CAFA9E6B-77C5-697A-3CBB-BCCF24F66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4" y="371475"/>
            <a:ext cx="548406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IPL Trophies Won by Each Teams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2EA00792-69C8-8D41-8466-E4F6C878B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44" y="1067170"/>
            <a:ext cx="5495925" cy="541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A091E15A-56D9-EC01-27D6-7ADEF1C8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485" y="371475"/>
            <a:ext cx="5760578" cy="6038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Mumbai and Chennai: The IPL Kings! They've won the most trophies by far.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bg1"/>
              </a:solidFill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It's a Two-Team Show: Mumbai Indians and Chennai Super Kings dominate, grabbing almost 60% of all titles shown.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solidFill>
                <a:schemeClr val="bg1"/>
              </a:solidFill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Kolkata's Strong Presence: Kolkata Knight Riders are a clear third in terms of wins.</a:t>
            </a:r>
            <a:endParaRPr lang="en-US" altLang="en-US" sz="2000" dirty="0">
              <a:solidFill>
                <a:schemeClr val="bg1"/>
              </a:solidFill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Other Champions: Rajasthan, Deccan, and Hyderabad each have one title under their belt in this chart.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34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0A372-CEB2-5AA9-5D57-F522E05AA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Powerpoint Background Images ...">
            <a:extLst>
              <a:ext uri="{FF2B5EF4-FFF2-40B4-BE49-F238E27FC236}">
                <a16:creationId xmlns:a16="http://schemas.microsoft.com/office/drawing/2014/main" id="{0127E7EB-5CCE-4F92-1D01-D2A9345D4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095885-93D4-BE78-A4C1-67E3DCE851D3}"/>
              </a:ext>
            </a:extLst>
          </p:cNvPr>
          <p:cNvSpPr txBox="1"/>
          <p:nvPr/>
        </p:nvSpPr>
        <p:spPr>
          <a:xfrm>
            <a:off x="129049" y="94679"/>
            <a:ext cx="60984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DATA PREPROCESSING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6A450-A459-E168-8DC7-1B073B280A46}"/>
              </a:ext>
            </a:extLst>
          </p:cNvPr>
          <p:cNvSpPr txBox="1"/>
          <p:nvPr/>
        </p:nvSpPr>
        <p:spPr>
          <a:xfrm>
            <a:off x="1109816" y="679454"/>
            <a:ext cx="620169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Dropping Irrelevant Columns.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endParaRPr lang="en-US" sz="20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endParaRPr lang="en-US" sz="2000" b="1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FFFF00"/>
                </a:solidFill>
              </a:rPr>
              <a:t>Encoding Categorical Variables.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FFFF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FFFF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FFFF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FFFF00"/>
              </a:solidFill>
            </a:endParaRPr>
          </a:p>
          <a:p>
            <a:endParaRPr lang="en-IN" sz="2000" b="1" dirty="0">
              <a:solidFill>
                <a:srgbClr val="FFFF00"/>
              </a:solidFill>
            </a:endParaRPr>
          </a:p>
          <a:p>
            <a:endParaRPr lang="en-IN" sz="2000" b="1" dirty="0">
              <a:solidFill>
                <a:srgbClr val="FFFF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rgbClr val="FFFF00"/>
                </a:solidFill>
              </a:rPr>
              <a:t>Splitting Data into Training and Testing Sets</a:t>
            </a:r>
            <a:endParaRPr lang="en-US" sz="2400" dirty="0">
              <a:solidFill>
                <a:srgbClr val="FFFF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40E7C-3410-28DC-C4B5-66C5C06596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167"/>
          <a:stretch>
            <a:fillRect/>
          </a:stretch>
        </p:blipFill>
        <p:spPr bwMode="auto">
          <a:xfrm>
            <a:off x="1961288" y="1155959"/>
            <a:ext cx="6460039" cy="130264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D797C9-562D-059A-1A3C-6A995B5D24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988" b="44178"/>
          <a:stretch>
            <a:fillRect/>
          </a:stretch>
        </p:blipFill>
        <p:spPr bwMode="auto">
          <a:xfrm>
            <a:off x="1961288" y="2928102"/>
            <a:ext cx="6460039" cy="14712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A929B8-F4E3-E055-ABD9-53CA1EB07D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261"/>
          <a:stretch>
            <a:fillRect/>
          </a:stretch>
        </p:blipFill>
        <p:spPr bwMode="auto">
          <a:xfrm>
            <a:off x="1972349" y="5080659"/>
            <a:ext cx="6448977" cy="17233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416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Powerpoint Background Images ...">
            <a:extLst>
              <a:ext uri="{FF2B5EF4-FFF2-40B4-BE49-F238E27FC236}">
                <a16:creationId xmlns:a16="http://schemas.microsoft.com/office/drawing/2014/main" id="{B48F5AFB-5D0C-D7E0-F937-707C75E73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553A4E-893B-B66B-3CD6-005F23B14336}"/>
              </a:ext>
            </a:extLst>
          </p:cNvPr>
          <p:cNvSpPr txBox="1"/>
          <p:nvPr/>
        </p:nvSpPr>
        <p:spPr>
          <a:xfrm>
            <a:off x="-1" y="308786"/>
            <a:ext cx="12191999" cy="6240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Indian Premier League (IPL) is one of the world’s most thrilling T20 cricket tournaments.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brings together top players, exciting matches, and tons of data to analyze.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IPL dataset captures every match, player performance, and team statistic.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Behind every run, wicket, and toss lies a story hidden in the data.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this dataset, we can discover winning patterns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trends, and key factors that decide matches.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It’s not just about cricket — it’s about turning raw numbers into insights and predictions!</a:t>
            </a:r>
          </a:p>
          <a:p>
            <a:pPr>
              <a:lnSpc>
                <a:spcPct val="200000"/>
              </a:lnSpc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B3F67-CC83-FCF9-24D7-A32300ECB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Powerpoint Background Images ...">
            <a:extLst>
              <a:ext uri="{FF2B5EF4-FFF2-40B4-BE49-F238E27FC236}">
                <a16:creationId xmlns:a16="http://schemas.microsoft.com/office/drawing/2014/main" id="{D9DABC12-497F-53A7-2FE0-9D815330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EFC6EA-91B1-60EA-9B8E-AF4ED289BEB5}"/>
              </a:ext>
            </a:extLst>
          </p:cNvPr>
          <p:cNvSpPr txBox="1"/>
          <p:nvPr/>
        </p:nvSpPr>
        <p:spPr>
          <a:xfrm>
            <a:off x="143796" y="0"/>
            <a:ext cx="6098458" cy="839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Aft>
                <a:spcPts val="800"/>
              </a:spcAft>
            </a:pPr>
            <a:r>
              <a:rPr lang="en-IN" sz="36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 TRAINING</a:t>
            </a:r>
            <a:endParaRPr lang="en-US" sz="24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2808F3-DE17-274F-DA47-B0DF655BDB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68026"/>
              </p:ext>
            </p:extLst>
          </p:nvPr>
        </p:nvGraphicFramePr>
        <p:xfrm>
          <a:off x="421643" y="3139714"/>
          <a:ext cx="5252714" cy="34467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532">
                  <a:extLst>
                    <a:ext uri="{9D8B030D-6E8A-4147-A177-3AD203B41FA5}">
                      <a16:colId xmlns:a16="http://schemas.microsoft.com/office/drawing/2014/main" val="1474512851"/>
                    </a:ext>
                  </a:extLst>
                </a:gridCol>
                <a:gridCol w="2441182">
                  <a:extLst>
                    <a:ext uri="{9D8B030D-6E8A-4147-A177-3AD203B41FA5}">
                      <a16:colId xmlns:a16="http://schemas.microsoft.com/office/drawing/2014/main" val="1068795132"/>
                    </a:ext>
                  </a:extLst>
                </a:gridCol>
              </a:tblGrid>
              <a:tr h="4194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 dirty="0">
                          <a:effectLst/>
                        </a:rPr>
                        <a:t>Model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Accuracy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7119040"/>
                  </a:ext>
                </a:extLst>
              </a:tr>
              <a:tr h="44199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Logistic Regression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0.25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705179"/>
                  </a:ext>
                </a:extLst>
              </a:tr>
              <a:tr h="5095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SVC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0.41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45413613"/>
                  </a:ext>
                </a:extLst>
              </a:tr>
              <a:tr h="5245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Random Forest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0.79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1514720"/>
                  </a:ext>
                </a:extLst>
              </a:tr>
              <a:tr h="5170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Decision Tree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0.82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6442368"/>
                  </a:ext>
                </a:extLst>
              </a:tr>
              <a:tr h="5170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KNN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0.41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1880147"/>
                  </a:ext>
                </a:extLst>
              </a:tr>
              <a:tr h="51704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XGBoost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 dirty="0">
                          <a:effectLst/>
                        </a:rPr>
                        <a:t>0.95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8065689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5C3262C4-426D-2285-4FD7-73816407B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8" y="1200721"/>
            <a:ext cx="184731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49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49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49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49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49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49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49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49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49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49313" algn="l"/>
              </a:tabLs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49313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1F92782A-34D5-E1E6-2167-CCCEAB67F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39715"/>
            <a:ext cx="5890259" cy="344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3D0688C0-D915-B9F1-35E9-209657672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08" y="4904859"/>
            <a:ext cx="2423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FBEF8-7FB1-6F85-8037-AE2A4B97760D}"/>
              </a:ext>
            </a:extLst>
          </p:cNvPr>
          <p:cNvSpPr txBox="1"/>
          <p:nvPr/>
        </p:nvSpPr>
        <p:spPr>
          <a:xfrm>
            <a:off x="733108" y="932349"/>
            <a:ext cx="1104233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preprocessing, machine learning models were trained to predict the match winner.</a:t>
            </a:r>
          </a:p>
          <a:p>
            <a:endParaRPr lang="en-US" sz="2000" kern="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model was trained using the training set and evaluated on the testing set.</a:t>
            </a:r>
          </a:p>
          <a:p>
            <a:endParaRPr lang="en-US" sz="2000" kern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Six machine learning models were trained and evaluated: Logistic Regression, SVC, Random Forest, Decision Tree, KNN, and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33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F9E96-F6DA-9830-8EDD-5AF6EC840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Powerpoint Background Images ...">
            <a:extLst>
              <a:ext uri="{FF2B5EF4-FFF2-40B4-BE49-F238E27FC236}">
                <a16:creationId xmlns:a16="http://schemas.microsoft.com/office/drawing/2014/main" id="{54507544-7796-9BE1-0BE6-05CBD642C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9841B2-4D9F-3F56-FE01-F24018C26085}"/>
              </a:ext>
            </a:extLst>
          </p:cNvPr>
          <p:cNvSpPr txBox="1"/>
          <p:nvPr/>
        </p:nvSpPr>
        <p:spPr>
          <a:xfrm>
            <a:off x="236220" y="1260248"/>
            <a:ext cx="11803380" cy="1994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848995" algn="l"/>
              </a:tabLst>
            </a:pPr>
            <a:r>
              <a:rPr lang="en-IN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improve model performance beyond the default parameters, </a:t>
            </a:r>
            <a:r>
              <a:rPr lang="en-IN" sz="2000" kern="1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GridSearchCV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was used to perform hyperparameter tuning. </a:t>
            </a:r>
          </a:p>
          <a:p>
            <a:pPr marL="342900" marR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848995" algn="l"/>
              </a:tabLst>
            </a:pPr>
            <a:r>
              <a:rPr lang="en-IN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Each model was optimized with respect to important hyperparameters, and the results were compared with baseline models.</a:t>
            </a:r>
            <a:endParaRPr lang="en-U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72A58-A246-208D-EF38-161EAD34F661}"/>
              </a:ext>
            </a:extLst>
          </p:cNvPr>
          <p:cNvSpPr txBox="1"/>
          <p:nvPr/>
        </p:nvSpPr>
        <p:spPr>
          <a:xfrm>
            <a:off x="236220" y="252072"/>
            <a:ext cx="6202680" cy="756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Aft>
                <a:spcPts val="800"/>
              </a:spcAft>
              <a:buNone/>
              <a:tabLst>
                <a:tab pos="848995" algn="l"/>
              </a:tabLst>
            </a:pPr>
            <a:r>
              <a:rPr lang="en-IN" sz="3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HYPERPARAMETER TUNING</a:t>
            </a:r>
            <a:endParaRPr lang="en-US" sz="32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14192D0-07EC-0BA3-01B9-D226EAE90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397380"/>
              </p:ext>
            </p:extLst>
          </p:nvPr>
        </p:nvGraphicFramePr>
        <p:xfrm>
          <a:off x="411480" y="3507096"/>
          <a:ext cx="6027420" cy="30988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3710">
                  <a:extLst>
                    <a:ext uri="{9D8B030D-6E8A-4147-A177-3AD203B41FA5}">
                      <a16:colId xmlns:a16="http://schemas.microsoft.com/office/drawing/2014/main" val="4028098788"/>
                    </a:ext>
                  </a:extLst>
                </a:gridCol>
                <a:gridCol w="3013710">
                  <a:extLst>
                    <a:ext uri="{9D8B030D-6E8A-4147-A177-3AD203B41FA5}">
                      <a16:colId xmlns:a16="http://schemas.microsoft.com/office/drawing/2014/main" val="2978802268"/>
                    </a:ext>
                  </a:extLst>
                </a:gridCol>
              </a:tblGrid>
              <a:tr h="4067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Model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Accuracy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9772824"/>
                  </a:ext>
                </a:extLst>
              </a:tr>
              <a:tr h="443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Logistic Regression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0.27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3746223"/>
                  </a:ext>
                </a:extLst>
              </a:tr>
              <a:tr h="4289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SVC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0.54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0812315"/>
                  </a:ext>
                </a:extLst>
              </a:tr>
              <a:tr h="4363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Random Forest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0.80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2754678"/>
                  </a:ext>
                </a:extLst>
              </a:tr>
              <a:tr h="443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Decision Tree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0.95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6792207"/>
                  </a:ext>
                </a:extLst>
              </a:tr>
              <a:tr h="5104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KNN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0.54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70755"/>
                  </a:ext>
                </a:extLst>
              </a:tr>
              <a:tr h="4289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>
                          <a:effectLst/>
                        </a:rPr>
                        <a:t>XGBoost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  <a:tabLst>
                          <a:tab pos="848995" algn="l"/>
                        </a:tabLst>
                      </a:pPr>
                      <a:r>
                        <a:rPr lang="en-US" sz="1200" kern="100" dirty="0">
                          <a:effectLst/>
                        </a:rPr>
                        <a:t>0.98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911834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74B6355-77CB-BE18-D248-31649FEEC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779" y="3602976"/>
            <a:ext cx="529082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849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849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849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849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849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849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849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849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8493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49313" algn="l"/>
              </a:tabLs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 Hyperparameter tuning improved model performance compared to default values.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49313" algn="l"/>
              </a:tabLst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49313" algn="l"/>
              </a:tabLs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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achieved the highest accuracy after tuning, followed by Decision Tree.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49313" algn="l"/>
              </a:tabLst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849313" algn="l"/>
              </a:tabLs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 Simpler models like Logistic Regression and KNN showed lower improvements.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01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24757-A6BE-2211-4322-87963D3BF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Powerpoint Background Images ...">
            <a:extLst>
              <a:ext uri="{FF2B5EF4-FFF2-40B4-BE49-F238E27FC236}">
                <a16:creationId xmlns:a16="http://schemas.microsoft.com/office/drawing/2014/main" id="{3C898BF7-25F2-EB5E-BB92-9E5AF9439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CFC560-9E8C-25AB-D89B-CA2F3450D7DF}"/>
              </a:ext>
            </a:extLst>
          </p:cNvPr>
          <p:cNvSpPr txBox="1"/>
          <p:nvPr/>
        </p:nvSpPr>
        <p:spPr>
          <a:xfrm>
            <a:off x="237817" y="117988"/>
            <a:ext cx="11716364" cy="5392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lnSpc>
                <a:spcPct val="150000"/>
              </a:lnSpc>
              <a:buNone/>
            </a:pP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of the IPL dataset reveals that team performance is influenced by factors such as toss results, venue, and individual player contributions.</a:t>
            </a:r>
          </a:p>
          <a:p>
            <a:pPr lvl="2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studying trends across seasons, we can understand the evolution of teams, player efficiency, and match-winning patterns.</a:t>
            </a:r>
          </a:p>
          <a:p>
            <a:pPr lvl="2"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data-driven insights can support better team selection, performance evaluation, and strategic planning for future IPL seasons.</a:t>
            </a:r>
          </a:p>
        </p:txBody>
      </p:sp>
    </p:spTree>
    <p:extLst>
      <p:ext uri="{BB962C8B-B14F-4D97-AF65-F5344CB8AC3E}">
        <p14:creationId xmlns:p14="http://schemas.microsoft.com/office/powerpoint/2010/main" val="102690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97099-177F-9392-550E-4A3C5607E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Powerpoint Background Images ...">
            <a:extLst>
              <a:ext uri="{FF2B5EF4-FFF2-40B4-BE49-F238E27FC236}">
                <a16:creationId xmlns:a16="http://schemas.microsoft.com/office/drawing/2014/main" id="{B18308AA-BE57-1454-604F-A752CF75E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6B1D5-DF71-347D-7840-D41D969B9994}"/>
              </a:ext>
            </a:extLst>
          </p:cNvPr>
          <p:cNvSpPr txBox="1"/>
          <p:nvPr/>
        </p:nvSpPr>
        <p:spPr>
          <a:xfrm>
            <a:off x="-1" y="0"/>
            <a:ext cx="12191999" cy="8379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Exploratory Data Analysis (EDA) on the IPL.</a:t>
            </a:r>
          </a:p>
          <a:p>
            <a:pPr marL="1485900" lvl="2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top teams and players based on performance metrics.</a:t>
            </a:r>
          </a:p>
          <a:p>
            <a:pPr marL="1485900" lvl="2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toss impact on match outcomes.</a:t>
            </a:r>
          </a:p>
          <a:p>
            <a:pPr marL="1485900" lvl="2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 trends over different seasons.</a:t>
            </a:r>
          </a:p>
          <a:p>
            <a:pPr marL="1485900" lvl="2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 data-driven insights for strategy and prediction.</a:t>
            </a:r>
          </a:p>
          <a:p>
            <a:pPr marL="571500" indent="-57150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200000"/>
              </a:lnSpc>
            </a:pPr>
            <a:endParaRPr lang="en-US" sz="28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200000"/>
              </a:lnSpc>
            </a:pPr>
            <a:endParaRPr lang="en-US" sz="28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35D38-5257-D7F7-B85D-8301C05A4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Powerpoint Background Images ...">
            <a:extLst>
              <a:ext uri="{FF2B5EF4-FFF2-40B4-BE49-F238E27FC236}">
                <a16:creationId xmlns:a16="http://schemas.microsoft.com/office/drawing/2014/main" id="{3178F0F9-212F-B827-DF84-5654E5B54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E0B976-5203-E369-D978-70CB72806952}"/>
              </a:ext>
            </a:extLst>
          </p:cNvPr>
          <p:cNvSpPr txBox="1"/>
          <p:nvPr/>
        </p:nvSpPr>
        <p:spPr>
          <a:xfrm>
            <a:off x="-105697" y="1384712"/>
            <a:ext cx="6201696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765 records</a:t>
            </a:r>
          </a:p>
          <a:p>
            <a:pPr lvl="2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18 features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FBD41-9C6D-722C-F814-A0B2C7EDBC67}"/>
              </a:ext>
            </a:extLst>
          </p:cNvPr>
          <p:cNvSpPr txBox="1"/>
          <p:nvPr/>
        </p:nvSpPr>
        <p:spPr>
          <a:xfrm>
            <a:off x="0" y="0"/>
            <a:ext cx="7864577" cy="1189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C1C283-3F0C-4D58-3664-233629BD90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1495"/>
          <a:stretch>
            <a:fillRect/>
          </a:stretch>
        </p:blipFill>
        <p:spPr>
          <a:xfrm>
            <a:off x="104775" y="2953252"/>
            <a:ext cx="8248650" cy="36766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A816F2-DB5E-5BF5-0356-BC8397ED28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1102"/>
          <a:stretch>
            <a:fillRect/>
          </a:stretch>
        </p:blipFill>
        <p:spPr>
          <a:xfrm>
            <a:off x="8353425" y="2953253"/>
            <a:ext cx="3733800" cy="36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5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A5138-26A0-5E6D-DD88-0936FE5BF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Powerpoint Background Images ...">
            <a:extLst>
              <a:ext uri="{FF2B5EF4-FFF2-40B4-BE49-F238E27FC236}">
                <a16:creationId xmlns:a16="http://schemas.microsoft.com/office/drawing/2014/main" id="{6628716C-DB5A-3707-3A0F-E39D18AA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AAE139-75A0-B885-F3E7-6989F2CA9EAD}"/>
              </a:ext>
            </a:extLst>
          </p:cNvPr>
          <p:cNvSpPr txBox="1"/>
          <p:nvPr/>
        </p:nvSpPr>
        <p:spPr>
          <a:xfrm>
            <a:off x="0" y="0"/>
            <a:ext cx="12191998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Data cleaning  is the process of identifying and correcting errors or missing values in a dataset to ensure it is accurate and ready for analysis.</a:t>
            </a:r>
          </a:p>
          <a:p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my dataset…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400" kern="100" dirty="0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Drop id, umpire1, umpire2, umpire3 as it is not useful for analysis.</a:t>
            </a:r>
          </a:p>
          <a:p>
            <a:pPr lvl="1"/>
            <a:endParaRPr lang="en-US" sz="2400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400" kern="100" dirty="0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Extract year from Season and drop Season column.</a:t>
            </a:r>
            <a:endParaRPr lang="en-US" sz="2400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400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400" kern="100" dirty="0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Replace or rename city and team names correctly.</a:t>
            </a:r>
            <a:endParaRPr lang="en-US" sz="2400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400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400" kern="100" dirty="0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From date column extract months and drop date column.</a:t>
            </a:r>
            <a:endParaRPr lang="en-US" sz="2400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400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IN" sz="2400" kern="100" dirty="0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Change stadium names because many stadium have different names.</a:t>
            </a:r>
            <a:endParaRPr lang="en-US" sz="2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16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328A1-0FEF-AF67-66EA-A88A596BA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Powerpoint Background Images ...">
            <a:extLst>
              <a:ext uri="{FF2B5EF4-FFF2-40B4-BE49-F238E27FC236}">
                <a16:creationId xmlns:a16="http://schemas.microsoft.com/office/drawing/2014/main" id="{C5752077-41E2-B167-BD5C-93F6E4606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AB2D23-AC12-4CBC-3001-E0B032E0E385}"/>
              </a:ext>
            </a:extLst>
          </p:cNvPr>
          <p:cNvSpPr txBox="1"/>
          <p:nvPr/>
        </p:nvSpPr>
        <p:spPr>
          <a:xfrm>
            <a:off x="0" y="0"/>
            <a:ext cx="6946490" cy="9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Aft>
                <a:spcPts val="800"/>
              </a:spcAft>
            </a:pPr>
            <a:r>
              <a:rPr lang="en-US" sz="4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4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Missing Values Imputation</a:t>
            </a:r>
            <a:endParaRPr lang="en-US" sz="44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57CC9-4D37-0929-0CEA-F52761133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02" y="1312963"/>
            <a:ext cx="10512794" cy="27870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574D20-64D1-BA47-BEF7-5DC9B35E2321}"/>
              </a:ext>
            </a:extLst>
          </p:cNvPr>
          <p:cNvSpPr txBox="1"/>
          <p:nvPr/>
        </p:nvSpPr>
        <p:spPr>
          <a:xfrm>
            <a:off x="839602" y="4556913"/>
            <a:ext cx="9838230" cy="1430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Fill the city column using venue (using stadium name).</a:t>
            </a:r>
            <a:endParaRPr lang="en-U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Replace the empty winner column as nan and drop the null value rows.</a:t>
            </a:r>
            <a:endParaRPr lang="en-U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Change the datatype of season.    </a:t>
            </a:r>
            <a:endParaRPr lang="en-US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1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A5DDC-57C2-5EA0-30A0-16A8E5316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Powerpoint Background Images ...">
            <a:extLst>
              <a:ext uri="{FF2B5EF4-FFF2-40B4-BE49-F238E27FC236}">
                <a16:creationId xmlns:a16="http://schemas.microsoft.com/office/drawing/2014/main" id="{592BC6E3-432F-1DBB-FC5E-60E350F35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1BB32D-0275-2F60-97B8-5FA746D84EAF}"/>
              </a:ext>
            </a:extLst>
          </p:cNvPr>
          <p:cNvSpPr txBox="1"/>
          <p:nvPr/>
        </p:nvSpPr>
        <p:spPr>
          <a:xfrm>
            <a:off x="0" y="0"/>
            <a:ext cx="6201696" cy="1212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Aft>
                <a:spcPts val="800"/>
              </a:spcAft>
            </a:pPr>
            <a:r>
              <a:rPr lang="en-IN" sz="54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Outlier Treatment</a:t>
            </a:r>
            <a:endParaRPr lang="en-US" sz="4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75B88-6FAA-2E15-CEB5-EFB579F6D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025" y="1315622"/>
            <a:ext cx="7579309" cy="5144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88A9F4-B78E-E77A-53D9-59405D44F682}"/>
              </a:ext>
            </a:extLst>
          </p:cNvPr>
          <p:cNvSpPr txBox="1"/>
          <p:nvPr/>
        </p:nvSpPr>
        <p:spPr>
          <a:xfrm>
            <a:off x="0" y="1315622"/>
            <a:ext cx="43360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are data points that differ significantly from other observations in a dataset.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95DEE2-D78C-22F2-8585-8615532E5C4D}"/>
              </a:ext>
            </a:extLst>
          </p:cNvPr>
          <p:cNvSpPr txBox="1"/>
          <p:nvPr/>
        </p:nvSpPr>
        <p:spPr>
          <a:xfrm>
            <a:off x="0" y="2552410"/>
            <a:ext cx="4336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IQR (Interquartile Range) is used to detect and handle outliers in a dataset.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E5F08A-9406-EA7D-56DA-D214A7CE32A9}"/>
              </a:ext>
            </a:extLst>
          </p:cNvPr>
          <p:cNvSpPr txBox="1"/>
          <p:nvPr/>
        </p:nvSpPr>
        <p:spPr>
          <a:xfrm>
            <a:off x="0" y="3789198"/>
            <a:ext cx="44982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IQR = Q3 – Q1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Q1 → 25th percentile (lower quartile)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Q3 → 75th percentile (upper quartile)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points below 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Q1 – 1.5 × IQR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above </a:t>
            </a:r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Q3 + 1.5 × IQR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considered outliers.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65893-70A6-74D5-453B-562670EA2732}"/>
              </a:ext>
            </a:extLst>
          </p:cNvPr>
          <p:cNvSpPr txBox="1"/>
          <p:nvPr/>
        </p:nvSpPr>
        <p:spPr>
          <a:xfrm>
            <a:off x="-55307" y="5944226"/>
            <a:ext cx="43360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0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Outliers were not removed because runs differ for each team.</a:t>
            </a:r>
            <a:endParaRPr lang="en-U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765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F5EE9-2291-141F-5F12-9D886BDCE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Powerpoint Background Images ...">
            <a:extLst>
              <a:ext uri="{FF2B5EF4-FFF2-40B4-BE49-F238E27FC236}">
                <a16:creationId xmlns:a16="http://schemas.microsoft.com/office/drawing/2014/main" id="{1EA8C87F-BF86-F31D-828F-8EB682C24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923753-4831-9000-AE6D-20A50080251A}"/>
              </a:ext>
            </a:extLst>
          </p:cNvPr>
          <p:cNvSpPr txBox="1"/>
          <p:nvPr/>
        </p:nvSpPr>
        <p:spPr>
          <a:xfrm>
            <a:off x="-1" y="0"/>
            <a:ext cx="12192000" cy="300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50000"/>
              </a:lnSpc>
              <a:spcAft>
                <a:spcPts val="800"/>
              </a:spcAft>
            </a:pPr>
            <a:r>
              <a:rPr lang="en-IN" sz="4800" b="1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EXPLORATORY DATA ANALYSIS (EDA) </a:t>
            </a:r>
            <a:endParaRPr lang="en-US" sz="48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UNIVARIATE ANALYSIS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2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Distribution of IPL Seasons</a:t>
            </a:r>
            <a:endParaRPr lang="en-US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31DD5-6DB8-4379-B5F4-DABBD3A4F3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3"/>
          <a:stretch>
            <a:fillRect/>
          </a:stretch>
        </p:blipFill>
        <p:spPr bwMode="auto">
          <a:xfrm>
            <a:off x="5810865" y="1489587"/>
            <a:ext cx="6164825" cy="49997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84000A-404B-5581-1ADB-F313F256E5B5}"/>
              </a:ext>
            </a:extLst>
          </p:cNvPr>
          <p:cNvSpPr txBox="1"/>
          <p:nvPr/>
        </p:nvSpPr>
        <p:spPr>
          <a:xfrm>
            <a:off x="0" y="3009157"/>
            <a:ext cx="5810864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2011 saw a notable jump, due to the addition of two new teams (Pune Warriors India and Kochi Tuskers Kerala).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Season 2013 had the highest number of matches (around 76 matches).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2014 onward, the number of matches dropped and stabilized around 60 matches per season.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59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3AE1C-2C22-D8CB-7288-1CDC35E77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Blue Powerpoint Background Images ...">
            <a:extLst>
              <a:ext uri="{FF2B5EF4-FFF2-40B4-BE49-F238E27FC236}">
                <a16:creationId xmlns:a16="http://schemas.microsoft.com/office/drawing/2014/main" id="{459A28F6-3934-4ECF-E5D0-234426EC7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281E579-335A-DB7F-18CC-894430FD98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1" b="56609"/>
          <a:stretch>
            <a:fillRect/>
          </a:stretch>
        </p:blipFill>
        <p:spPr bwMode="auto">
          <a:xfrm>
            <a:off x="5171767" y="110613"/>
            <a:ext cx="6902245" cy="32077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7D8536-6346-8CE5-DBF3-7056DEA011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1" t="5862"/>
          <a:stretch>
            <a:fillRect/>
          </a:stretch>
        </p:blipFill>
        <p:spPr bwMode="auto">
          <a:xfrm>
            <a:off x="127819" y="3429000"/>
            <a:ext cx="6494206" cy="3318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1F5F03-8040-8FA2-669F-69085226A754}"/>
              </a:ext>
            </a:extLst>
          </p:cNvPr>
          <p:cNvSpPr txBox="1"/>
          <p:nvPr/>
        </p:nvSpPr>
        <p:spPr>
          <a:xfrm>
            <a:off x="6774424" y="3539613"/>
            <a:ext cx="6201696" cy="67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304800" algn="just">
              <a:lnSpc>
                <a:spcPct val="150000"/>
              </a:lnSpc>
              <a:spcBef>
                <a:spcPts val="1800"/>
              </a:spcBef>
              <a:spcAft>
                <a:spcPts val="1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8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Tosses Won by Each Team</a:t>
            </a:r>
            <a:endParaRPr lang="en-US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D50C5-3AEA-4AD0-84D8-39C975758E54}"/>
              </a:ext>
            </a:extLst>
          </p:cNvPr>
          <p:cNvSpPr txBox="1"/>
          <p:nvPr/>
        </p:nvSpPr>
        <p:spPr>
          <a:xfrm>
            <a:off x="117988" y="1345168"/>
            <a:ext cx="493579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Mumbai has hosted over 100 matches, making it the top IPL city.</a:t>
            </a:r>
          </a:p>
          <a:p>
            <a:endParaRPr lang="en-US" sz="2000" kern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Bengaluru &amp; Kolkata  cities Close Behind Mumbai regularly host exciting matches and large crowds.</a:t>
            </a:r>
            <a:endParaRPr lang="en-US" sz="2000" kern="1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000" kern="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9B6D0-5B15-F2B2-4B9C-AC14A5C7609E}"/>
              </a:ext>
            </a:extLst>
          </p:cNvPr>
          <p:cNvSpPr txBox="1"/>
          <p:nvPr/>
        </p:nvSpPr>
        <p:spPr>
          <a:xfrm>
            <a:off x="81115" y="439732"/>
            <a:ext cx="6540910" cy="67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8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Matches Played in Each City</a:t>
            </a:r>
            <a:endParaRPr lang="en-US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9C9FA6-65C7-FA03-523F-F12359FAC453}"/>
              </a:ext>
            </a:extLst>
          </p:cNvPr>
          <p:cNvSpPr txBox="1"/>
          <p:nvPr/>
        </p:nvSpPr>
        <p:spPr>
          <a:xfrm>
            <a:off x="6774424" y="4271681"/>
            <a:ext cx="55453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kern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Mumbai Indians Rule the Toss: With nearly 100 toss wins.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kern="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bg1"/>
                </a:solidFill>
              </a:rPr>
              <a:t>The newer teams like Gujarat Lions, Rising Pune Supergiant, and Kochi Tuskers Kerala haven't been lucky with the toss, with less than 20 toss wins each!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86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</TotalTime>
  <Words>1569</Words>
  <Application>Microsoft Office PowerPoint</Application>
  <PresentationFormat>Widescreen</PresentationFormat>
  <Paragraphs>186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Keerthana D</dc:creator>
  <cp:lastModifiedBy>Keerthana D</cp:lastModifiedBy>
  <cp:revision>2</cp:revision>
  <dcterms:created xsi:type="dcterms:W3CDTF">2025-10-16T05:33:46Z</dcterms:created>
  <dcterms:modified xsi:type="dcterms:W3CDTF">2025-10-17T07:05:12Z</dcterms:modified>
</cp:coreProperties>
</file>