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23" r:id="rId1"/>
  </p:sldMasterIdLst>
  <p:sldIdLst>
    <p:sldId id="269" r:id="rId2"/>
    <p:sldId id="271" r:id="rId3"/>
    <p:sldId id="272" r:id="rId4"/>
    <p:sldId id="273" r:id="rId5"/>
    <p:sldId id="274" r:id="rId6"/>
    <p:sldId id="275" r:id="rId7"/>
    <p:sldId id="276" r:id="rId8"/>
    <p:sldId id="279" r:id="rId9"/>
    <p:sldId id="277" r:id="rId10"/>
    <p:sldId id="280" r:id="rId11"/>
    <p:sldId id="285" r:id="rId12"/>
    <p:sldId id="281" r:id="rId13"/>
    <p:sldId id="286" r:id="rId14"/>
    <p:sldId id="282" r:id="rId15"/>
    <p:sldId id="283" r:id="rId16"/>
    <p:sldId id="284" r:id="rId17"/>
    <p:sldId id="278" r:id="rId18"/>
    <p:sldId id="287" r:id="rId19"/>
  </p:sldIdLst>
  <p:sldSz cx="18288000" cy="10287000"/>
  <p:notesSz cx="6858000" cy="9144000"/>
  <p:embeddedFontLst>
    <p:embeddedFont>
      <p:font typeface="Algerian" panose="04020705040A02060702" pitchFamily="82" charset="0"/>
      <p:regular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4" autoAdjust="0"/>
    <p:restoredTop sz="94622" autoAdjust="0"/>
  </p:normalViewPr>
  <p:slideViewPr>
    <p:cSldViewPr>
      <p:cViewPr varScale="1">
        <p:scale>
          <a:sx n="44" d="100"/>
          <a:sy n="44" d="100"/>
        </p:scale>
        <p:origin x="95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82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4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8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95601" y="5656761"/>
            <a:ext cx="10919474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277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60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62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68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90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67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2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0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35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5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33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05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13518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243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19AD1C-0286-D15F-03A8-8FF8678B3CAC}"/>
              </a:ext>
            </a:extLst>
          </p:cNvPr>
          <p:cNvSpPr/>
          <p:nvPr/>
        </p:nvSpPr>
        <p:spPr>
          <a:xfrm>
            <a:off x="628465" y="1257300"/>
            <a:ext cx="1706909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Algerian" panose="04020705040A02060702" pitchFamily="82" charset="0"/>
              </a:rPr>
              <a:t>LOAN APPLICATION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9E84C-7A2B-D25E-91B0-EA0AD77A831E}"/>
              </a:ext>
            </a:extLst>
          </p:cNvPr>
          <p:cNvSpPr/>
          <p:nvPr/>
        </p:nvSpPr>
        <p:spPr>
          <a:xfrm>
            <a:off x="4114800" y="5753100"/>
            <a:ext cx="8819274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KEERTHANA.D   -   </a:t>
            </a:r>
            <a:r>
              <a:rPr lang="en-US" sz="4400" b="0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JUNE BATCH</a:t>
            </a:r>
          </a:p>
          <a:p>
            <a:pPr algn="ctr"/>
            <a:endParaRPr lang="en-US" sz="44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400" dirty="0">
                <a:ln w="0"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18.08.2025</a:t>
            </a:r>
            <a:endParaRPr lang="en-US" sz="4400" b="0" cap="none" spc="0" dirty="0">
              <a:ln w="0">
                <a:solidFill>
                  <a:sysClr val="windowText" lastClr="000000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279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3A2A-2C67-293D-817D-4F977B3C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27" y="359301"/>
            <a:ext cx="14107085" cy="2100795"/>
          </a:xfrm>
        </p:spPr>
        <p:txBody>
          <a:bodyPr/>
          <a:lstStyle/>
          <a:p>
            <a:r>
              <a:rPr lang="en-US" sz="60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STATISTICAL ANALYSIS</a:t>
            </a:r>
            <a:endParaRPr lang="en-US" sz="6000" dirty="0">
              <a:highlight>
                <a:srgbClr val="C0C0C0"/>
              </a:highligh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21D7F0-159D-F4D6-476F-B14A0A989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27" y="1729474"/>
            <a:ext cx="16917873" cy="341402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Hypothesis 1:   Independent two-sample t-test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H₀ (Null Hypothesis):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applicants have the same average income.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H₁ (Alternate Hypothesis):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Male and Female applicants have different average incomes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F5CC6-AE75-509A-3B57-B9DC8C523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830269"/>
            <a:ext cx="160020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81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70D992-12D2-C7AA-B644-BCE1670DB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3695700"/>
            <a:ext cx="15621000" cy="5791200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2A03C-C84F-9DD9-92F8-8D52E088C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04900"/>
            <a:ext cx="17068800" cy="629322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Hypothesis 2:  One-way ANOVA 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H₀ (Null Hypothesis):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Applicant Income is the same for Graduates and Non-Graduates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H₁ (Alternate Hypothesis):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Mean Applicant Income is not  same for Graduates and Non-Graduates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4BC4-5A9C-E85E-1197-09AF4EB6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66700"/>
            <a:ext cx="13238489" cy="13716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DESCRIPTIVE ANALYSIS</a:t>
            </a:r>
            <a:endParaRPr lang="en-US" dirty="0">
              <a:highlight>
                <a:srgbClr val="C0C0C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30729-2772-575D-38F7-696743CCE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5600700"/>
            <a:ext cx="16230600" cy="441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51C122-E714-1B93-3941-5377DE60B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38300"/>
            <a:ext cx="57912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776516-A7BC-A935-3F0F-A559CA7A4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38300"/>
            <a:ext cx="6096002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84EC71-59AA-F5F8-C79D-3615DB9118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2" y="1638300"/>
            <a:ext cx="56387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1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D0AD-6CEC-5F45-8135-7AB61769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6700"/>
            <a:ext cx="13238489" cy="29718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Data visualization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071E4-CDE9-0779-F52A-76FDB463F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1714500"/>
            <a:ext cx="17297400" cy="83058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is the process of representing data in the form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graphs, charts, and plots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patterns, trends, and relationships easier to understand.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looking at raw numbers, visualizations allow us to quickly interpret insights.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Types of visualizations used:</a:t>
            </a:r>
            <a:endParaRPr lang="en-US" sz="40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Violin Plot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/ Correlation Matrix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97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A5A4-6544-9A02-0697-41D2DB26E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42900"/>
            <a:ext cx="13238489" cy="12954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Univariate analysis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E7B20-6776-A65A-BA64-CB10A9D99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638300"/>
            <a:ext cx="14361321" cy="7391400"/>
          </a:xfrm>
        </p:spPr>
        <p:txBody>
          <a:bodyPr>
            <a:norm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</a:t>
            </a:r>
            <a:endParaRPr lang="en-US" sz="32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for Applicant_Income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for Co-applicant_Income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Violin plot for Loan_Amount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513BFA-2C2F-17E1-0BE4-49F830556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838700"/>
            <a:ext cx="5638800" cy="50781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A498DB-8CC1-9B9C-7BEA-03898ED71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838700"/>
            <a:ext cx="5638800" cy="5078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5F40FC-EEA0-C858-2646-48DC625D1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601" y="4838700"/>
            <a:ext cx="5638799" cy="50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67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A517-1ECC-5BF3-2EE8-8C46E5927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95300"/>
            <a:ext cx="13238489" cy="13716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BIVARIATE ANALYSIS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A2C419D-9658-660C-A7B3-F3E5D30DC3A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33400" y="1476107"/>
            <a:ext cx="114300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800" b="1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of Applicant_Income vs Loan_Amount 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plot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 Education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Loan_Amount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30306-DA98-0966-B464-730838E11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686300"/>
            <a:ext cx="8305800" cy="5105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141C01-94EB-2ED6-44AF-1489A0A75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4686300"/>
            <a:ext cx="8305800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7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C77C-44F0-29AF-722E-DF9A43D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66700"/>
            <a:ext cx="13238489" cy="15240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MULTIVARIATE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7DA9C-1BF0-272B-6862-C7FC366C8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448" y="1605643"/>
            <a:ext cx="13238489" cy="3543300"/>
          </a:xfrm>
        </p:spPr>
        <p:txBody>
          <a:bodyPr>
            <a:norm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&amp; Techniques: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of correlations among numerical variables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to observe interactions among Applicant_Income, Education and Marital_Status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4E00D0-C976-F970-150C-1BAD329F4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9" y="4076700"/>
            <a:ext cx="8744581" cy="5799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37CFB0-5E4A-2937-F67A-BFEA064B5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4076700"/>
            <a:ext cx="8105775" cy="58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89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4698-9007-2519-982F-F2A90685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19100"/>
            <a:ext cx="16459200" cy="1371600"/>
          </a:xfrm>
        </p:spPr>
        <p:txBody>
          <a:bodyPr/>
          <a:lstStyle/>
          <a:p>
            <a:r>
              <a:rPr lang="en-US" sz="66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CONCLUSION AND RECOMMENDATIONS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D850-9A2D-C613-1EDF-9D464298C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785257"/>
            <a:ext cx="17068800" cy="8458200"/>
          </a:xfrm>
        </p:spPr>
        <p:txBody>
          <a:bodyPr>
            <a:norm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history is the strongest factor for loan approval .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income influence approvals, but less than credit history .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and outliers needed careful handling for accurate analysis 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Banks should focus on applicant’s credit history along with income and education .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analysis could include additional variables like employment duration or property details .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US" sz="36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predictive models (logistic regression, decision trees) for loan approval .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more financial factors for better prediction accuracy 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85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6AC1F4-B47B-BB6A-5982-960AE0D12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028700"/>
            <a:ext cx="163068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7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3682-CB27-3569-F3E7-0A54E084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2900"/>
            <a:ext cx="13238489" cy="2971800"/>
          </a:xfrm>
        </p:spPr>
        <p:txBody>
          <a:bodyPr/>
          <a:lstStyle/>
          <a:p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E5C3-5D61-5A66-5A46-042AA1602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1866900"/>
            <a:ext cx="16383000" cy="76962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loan dataset contains information about applicants who have applied for loans, including their personal, financial, and employment details.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 features include applicant income, co-applicant income, loan amount, loan term, credit history, education, marital status, and employment details.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commonly used to analyze factors that influence loan approval, detect patterns in borrower behavior, and build predictive models to support financial decision-making.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 (EDA) on this dataset helps in understanding data distribution, relationships between variables, and identifying  missing values before modeling.</a:t>
            </a:r>
          </a:p>
        </p:txBody>
      </p:sp>
    </p:spTree>
    <p:extLst>
      <p:ext uri="{BB962C8B-B14F-4D97-AF65-F5344CB8AC3E}">
        <p14:creationId xmlns:p14="http://schemas.microsoft.com/office/powerpoint/2010/main" val="295162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B645-25B5-4A82-CD18-9713134E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723900"/>
            <a:ext cx="13238489" cy="2971800"/>
          </a:xfrm>
        </p:spPr>
        <p:txBody>
          <a:bodyPr/>
          <a:lstStyle/>
          <a:p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3F79F-4AAC-C676-6AF4-C7080A9EE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781300"/>
            <a:ext cx="17068800" cy="7162800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Deciding whether to approve a loan is challenging for banks and financial institutions.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proper analysis, there is a risk of giving loans to applicants who may not be able to repay, or rejecting those who are capable.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aims to analyse loan applicant data to find important factors that can help in making better and more accurate loan approval decisions.</a:t>
            </a:r>
          </a:p>
          <a:p>
            <a:pPr>
              <a:lnSpc>
                <a:spcPct val="150000"/>
              </a:lnSpc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7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8A8C-7190-65F5-7230-A2D6A22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0C05-3CBF-D479-C699-2902876CA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8200" y="1924261"/>
            <a:ext cx="6594509" cy="70552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Rows: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367 records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 features</a:t>
            </a:r>
          </a:p>
          <a:p>
            <a:pPr marL="0" indent="0">
              <a:buNone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33C05-6C3A-4C86-05EC-87F0568219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4457700"/>
            <a:ext cx="10744200" cy="53340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C10052-DCC3-ECA6-CB90-906D427DF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199" y="4457700"/>
            <a:ext cx="681445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D2C7-37F4-AB48-3B26-9EF47C68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71500"/>
            <a:ext cx="13238489" cy="29718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DATA UNDERSTANDING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45A23-9541-55EB-4F8D-9A281B614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64971" y="2476500"/>
            <a:ext cx="14782800" cy="7620000"/>
          </a:xfrm>
        </p:spPr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2862EA-E8CD-237A-28C8-87A2613F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368143"/>
            <a:ext cx="9372600" cy="373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3A004-4AD9-D294-9428-ED655D98D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771" y="6373586"/>
            <a:ext cx="7620000" cy="3733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C6F5E7-ED2E-A7A9-B21B-98EAD2A75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800" y="240847"/>
            <a:ext cx="4299177" cy="1243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828EAE-234B-B70D-15FD-89AA9F0C9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349" y="1815194"/>
            <a:ext cx="6398080" cy="4435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189571-5036-088B-CD76-18CD3D0BC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66901"/>
            <a:ext cx="10801349" cy="441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4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33465-43E5-39E9-7C53-C72804F1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42900"/>
            <a:ext cx="13238489" cy="29718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DATA CLEANING</a:t>
            </a:r>
            <a:b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</a:br>
            <a:b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</a:br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        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6078C-3978-4060-E6B7-C1499386C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08314" y="3309257"/>
            <a:ext cx="16611600" cy="6705600"/>
          </a:xfrm>
        </p:spPr>
        <p:txBody>
          <a:bodyPr>
            <a:normAutofit fontScale="25000" lnSpcReduction="20000"/>
          </a:bodyPr>
          <a:lstStyle/>
          <a:p>
            <a:r>
              <a:rPr lang="en-US" sz="112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?</a:t>
            </a:r>
            <a:endParaRPr lang="en-US" sz="11200" b="1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 is the process of identifying and correcting errors or missing values in a dataset to ensure it is accurate and ready for analysis.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2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Why 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is essential because raw data often contains </a:t>
            </a: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values, errors, duplicates, or inconsistencies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ensures that the dataset is </a:t>
            </a:r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accurate, consistent, and reliable</a:t>
            </a: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crucial for meaningful analysis, correct insights, and building effective predictive models.</a:t>
            </a:r>
          </a:p>
          <a:p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2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High-Level Steps</a:t>
            </a:r>
            <a:r>
              <a:rPr lang="en-US" sz="112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Correcting inconsistent data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duplicates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and treatment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Correcting data types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validation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33B8-FA24-D17E-96F1-BAACEA27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19100"/>
            <a:ext cx="13238489" cy="29718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HANDLING MISSING VALUES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51386-1940-25B1-15E3-12A55C74F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71" y="2171700"/>
            <a:ext cx="13238489" cy="3543300"/>
          </a:xfrm>
        </p:spPr>
        <p:txBody>
          <a:bodyPr>
            <a:normAutofit/>
          </a:bodyPr>
          <a:lstStyle/>
          <a:p>
            <a:r>
              <a:rPr lang="en-US" sz="60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endParaRPr lang="en-US" sz="3200" dirty="0">
              <a:ln>
                <a:solidFill>
                  <a:sysClr val="windowText" lastClr="000000"/>
                </a:solidFill>
              </a:ln>
              <a:solidFill>
                <a:schemeClr val="bg1">
                  <a:lumMod val="95000"/>
                  <a:lumOff val="5000"/>
                </a:schemeClr>
              </a:solidFill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missing values in Gender, Dependents, Loan_Amount, Credit_History.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Impute numerical variables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mean/median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Impute categorical variables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71B59-1B77-5DF9-98FD-761329019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24"/>
          <a:stretch>
            <a:fillRect/>
          </a:stretch>
        </p:blipFill>
        <p:spPr>
          <a:xfrm>
            <a:off x="12344400" y="1562100"/>
            <a:ext cx="5257799" cy="449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5FA4EC-8346-07E1-7FE9-B070B988D9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6324600"/>
            <a:ext cx="128016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7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9365-B6E2-012A-8638-6FE4FC5D4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42900"/>
            <a:ext cx="16687800" cy="12192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 correcting inconsistent data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8EA52-7619-86AD-0758-5ADA5E251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400" y="1600200"/>
            <a:ext cx="17221200" cy="354330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Invalid values are entries in the dataset that are </a:t>
            </a:r>
            <a:r>
              <a:rPr lang="en-US" b="1" dirty="0"/>
              <a:t>incorrect, inconsistent or do not conform to the expected range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 These can affect the accuracy of analysis and predictions.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7B47E-FD0F-92D4-D8A8-88CA22B58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67100"/>
            <a:ext cx="169164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51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EFBE-1D41-C07A-1905-7C3D4EA5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19100"/>
            <a:ext cx="13238489" cy="2971800"/>
          </a:xfrm>
        </p:spPr>
        <p:txBody>
          <a:bodyPr/>
          <a:lstStyle/>
          <a:p>
            <a:r>
              <a:rPr lang="en-US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Outlier HANDLING</a:t>
            </a:r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D51A0-B066-D16D-181B-9CE4D1AC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562100"/>
            <a:ext cx="17068800" cy="7467600"/>
          </a:xfrm>
        </p:spPr>
        <p:txBody>
          <a:bodyPr>
            <a:norm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US" sz="3600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Boxplots for numerical variables like Applicant_Income, Co-applicant_Income, Loan_Amount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Z-score or IQR method to detect extreme values</a:t>
            </a:r>
          </a:p>
          <a:p>
            <a:pPr marL="1143000" lvl="1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 indent="-457200"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AD438-9D9F-8CD1-C434-899FD618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000500"/>
            <a:ext cx="8763000" cy="5867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421B0B-4C3B-8D26-0CA8-C9AC356D1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15"/>
          <a:stretch>
            <a:fillRect/>
          </a:stretch>
        </p:blipFill>
        <p:spPr>
          <a:xfrm>
            <a:off x="9316712" y="4000500"/>
            <a:ext cx="8763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16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415</TotalTime>
  <Words>717</Words>
  <Application>Microsoft Office PowerPoint</Application>
  <PresentationFormat>Custom</PresentationFormat>
  <Paragraphs>119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Wingdings</vt:lpstr>
      <vt:lpstr>Wingdings 3</vt:lpstr>
      <vt:lpstr>Algerian</vt:lpstr>
      <vt:lpstr>Century Gothic</vt:lpstr>
      <vt:lpstr>Times New Roman</vt:lpstr>
      <vt:lpstr>Arial</vt:lpstr>
      <vt:lpstr>Ion</vt:lpstr>
      <vt:lpstr>PowerPoint Presentation</vt:lpstr>
      <vt:lpstr>INTRODUCTION</vt:lpstr>
      <vt:lpstr>PROBLEM STATEMENT</vt:lpstr>
      <vt:lpstr>DATASET OVERVIEW</vt:lpstr>
      <vt:lpstr>DATA UNDERSTANDING</vt:lpstr>
      <vt:lpstr>DATA CLEANING          </vt:lpstr>
      <vt:lpstr>HANDLING MISSING VALUES</vt:lpstr>
      <vt:lpstr> correcting inconsistent data</vt:lpstr>
      <vt:lpstr>Outlier HANDLING</vt:lpstr>
      <vt:lpstr>STATISTICAL ANALYSIS</vt:lpstr>
      <vt:lpstr>PowerPoint Presentation</vt:lpstr>
      <vt:lpstr>DESCRIPTIVE ANALYSIS</vt:lpstr>
      <vt:lpstr>Data visualization</vt:lpstr>
      <vt:lpstr>Univariate analysis</vt:lpstr>
      <vt:lpstr>BIVARIATE ANALYSIS</vt:lpstr>
      <vt:lpstr>MULTIVARIATE ANALYSIS</vt:lpstr>
      <vt:lpstr>CONCLUSION AND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Sri Atchya Shenbaga moorthi</dc:creator>
  <cp:lastModifiedBy>keerthanad510@gmail.com</cp:lastModifiedBy>
  <cp:revision>9</cp:revision>
  <dcterms:created xsi:type="dcterms:W3CDTF">2006-08-16T00:00:00Z</dcterms:created>
  <dcterms:modified xsi:type="dcterms:W3CDTF">2025-09-04T06:13:54Z</dcterms:modified>
  <dc:identifier>DAGtio8_e7A</dc:identifier>
</cp:coreProperties>
</file>