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923" r:id="rId1"/>
  </p:sldMasterIdLst>
  <p:sldIdLst>
    <p:sldId id="269" r:id="rId2"/>
    <p:sldId id="271" r:id="rId3"/>
    <p:sldId id="272" r:id="rId4"/>
    <p:sldId id="273" r:id="rId5"/>
    <p:sldId id="274" r:id="rId6"/>
    <p:sldId id="275" r:id="rId7"/>
    <p:sldId id="276" r:id="rId8"/>
    <p:sldId id="277" r:id="rId9"/>
    <p:sldId id="279" r:id="rId10"/>
    <p:sldId id="280" r:id="rId11"/>
    <p:sldId id="285" r:id="rId12"/>
    <p:sldId id="281" r:id="rId13"/>
    <p:sldId id="286" r:id="rId14"/>
    <p:sldId id="282" r:id="rId15"/>
    <p:sldId id="283" r:id="rId16"/>
    <p:sldId id="284" r:id="rId17"/>
    <p:sldId id="278" r:id="rId18"/>
    <p:sldId id="287" r:id="rId19"/>
  </p:sldIdLst>
  <p:sldSz cx="18288000" cy="10287000"/>
  <p:notesSz cx="6858000" cy="9144000"/>
  <p:embeddedFontLst>
    <p:embeddedFont>
      <p:font typeface="Algerian" panose="04020705040A02060702" pitchFamily="82" charset="0"/>
      <p:regular r:id="rId20"/>
    </p:embeddedFont>
    <p:embeddedFont>
      <p:font typeface="Century Gothic" panose="020B0502020202020204" pitchFamily="34" charset="0"/>
      <p:regular r:id="rId21"/>
      <p:bold r:id="rId22"/>
      <p:italic r:id="rId23"/>
      <p:boldItalic r:id="rId24"/>
    </p:embeddedFont>
    <p:embeddedFont>
      <p:font typeface="Wingdings 3" panose="05040102010807070707" pitchFamily="18" charset="2"/>
      <p:regular r:id="rId25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4" d="100"/>
          <a:sy n="44" d="100"/>
        </p:scale>
        <p:origin x="876" y="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2433" y="2171701"/>
            <a:ext cx="13238487" cy="4994372"/>
          </a:xfrm>
        </p:spPr>
        <p:txBody>
          <a:bodyPr anchor="b"/>
          <a:lstStyle>
            <a:lvl1pPr>
              <a:defRPr sz="10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32433" y="7166070"/>
            <a:ext cx="13238487" cy="129213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429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114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800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486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682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2435" y="7200880"/>
            <a:ext cx="13238486" cy="85010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32433" y="1028700"/>
            <a:ext cx="13238487" cy="5460999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2400"/>
            </a:lvl2pPr>
            <a:lvl3pPr marL="1371600" indent="0">
              <a:buNone/>
              <a:defRPr sz="2400"/>
            </a:lvl3pPr>
            <a:lvl4pPr marL="2057400" indent="0">
              <a:buNone/>
              <a:defRPr sz="2400"/>
            </a:lvl4pPr>
            <a:lvl5pPr marL="2743200" indent="0">
              <a:buNone/>
              <a:defRPr sz="2400"/>
            </a:lvl5pPr>
            <a:lvl6pPr marL="3429000" indent="0">
              <a:buNone/>
              <a:defRPr sz="2400"/>
            </a:lvl6pPr>
            <a:lvl7pPr marL="4114800" indent="0">
              <a:buNone/>
              <a:defRPr sz="2400"/>
            </a:lvl7pPr>
            <a:lvl8pPr marL="4800600" indent="0">
              <a:buNone/>
              <a:defRPr sz="2400"/>
            </a:lvl8pPr>
            <a:lvl9pPr marL="5486400" indent="0">
              <a:buNone/>
              <a:defRPr sz="24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2434" y="8050988"/>
            <a:ext cx="13238484" cy="74056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642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2432" y="2171700"/>
            <a:ext cx="13238489" cy="2971800"/>
          </a:xfrm>
        </p:spPr>
        <p:txBody>
          <a:bodyPr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2432" y="5486400"/>
            <a:ext cx="13238489" cy="3543300"/>
          </a:xfrm>
        </p:spPr>
        <p:txBody>
          <a:bodyPr anchor="ctr">
            <a:normAutofit/>
          </a:bodyPr>
          <a:lstStyle>
            <a:lvl1pPr marL="0" indent="0">
              <a:buNone/>
              <a:defRPr sz="27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8289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2202" y="2171700"/>
            <a:ext cx="11998973" cy="3485061"/>
          </a:xfrm>
        </p:spPr>
        <p:txBody>
          <a:bodyPr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2895601" y="5656761"/>
            <a:ext cx="10919474" cy="513261"/>
          </a:xfrm>
        </p:spPr>
        <p:txBody>
          <a:bodyPr anchor="t">
            <a:normAutofit/>
          </a:bodyPr>
          <a:lstStyle>
            <a:lvl1pPr marL="0" indent="0">
              <a:buNone/>
              <a:defRPr lang="en-US" sz="21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2432" y="6525986"/>
            <a:ext cx="13238489" cy="2514600"/>
          </a:xfrm>
        </p:spPr>
        <p:txBody>
          <a:bodyPr anchor="ctr">
            <a:normAutofit/>
          </a:bodyPr>
          <a:lstStyle>
            <a:lvl1pPr marL="0" indent="0">
              <a:buNone/>
              <a:defRPr sz="27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347443" y="1456880"/>
            <a:ext cx="1202868" cy="2908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83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3995735" y="3920681"/>
            <a:ext cx="1202868" cy="2908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83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622778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2431" y="4686302"/>
            <a:ext cx="13238490" cy="2479770"/>
          </a:xfrm>
        </p:spPr>
        <p:txBody>
          <a:bodyPr anchor="b"/>
          <a:lstStyle>
            <a:lvl1pPr algn="l">
              <a:defRPr sz="6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2432" y="7166072"/>
            <a:ext cx="13238489" cy="1290600"/>
          </a:xfrm>
        </p:spPr>
        <p:txBody>
          <a:bodyPr anchor="t"/>
          <a:lstStyle>
            <a:lvl1pPr marL="0" indent="0" algn="l">
              <a:buNone/>
              <a:defRPr sz="3000" cap="none">
                <a:solidFill>
                  <a:schemeClr val="accent1"/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1607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6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9421" y="2971800"/>
            <a:ext cx="4420299" cy="864393"/>
          </a:xfrm>
        </p:spPr>
        <p:txBody>
          <a:bodyPr anchor="b">
            <a:noAutofit/>
          </a:bodyPr>
          <a:lstStyle>
            <a:lvl1pPr marL="0" indent="0">
              <a:buNone/>
              <a:defRPr sz="3600" b="0">
                <a:solidFill>
                  <a:schemeClr val="accent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978695" y="4000500"/>
            <a:ext cx="4391025" cy="5384007"/>
          </a:xfrm>
        </p:spPr>
        <p:txBody>
          <a:bodyPr anchor="t">
            <a:normAutofit/>
          </a:bodyPr>
          <a:lstStyle>
            <a:lvl1pPr marL="0" indent="0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5489" y="2971800"/>
            <a:ext cx="4404362" cy="864393"/>
          </a:xfrm>
        </p:spPr>
        <p:txBody>
          <a:bodyPr anchor="b">
            <a:noAutofit/>
          </a:bodyPr>
          <a:lstStyle>
            <a:lvl1pPr marL="0" indent="0">
              <a:buNone/>
              <a:defRPr sz="3600" b="0">
                <a:solidFill>
                  <a:schemeClr val="accent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5809659" y="4000500"/>
            <a:ext cx="4420191" cy="5384007"/>
          </a:xfrm>
        </p:spPr>
        <p:txBody>
          <a:bodyPr anchor="t">
            <a:normAutofit/>
          </a:bodyPr>
          <a:lstStyle>
            <a:lvl1pPr marL="0" indent="0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0687051" y="2971800"/>
            <a:ext cx="4398170" cy="864393"/>
          </a:xfrm>
        </p:spPr>
        <p:txBody>
          <a:bodyPr anchor="b">
            <a:noAutofit/>
          </a:bodyPr>
          <a:lstStyle>
            <a:lvl1pPr marL="0" indent="0">
              <a:buNone/>
              <a:defRPr sz="3600" b="0">
                <a:solidFill>
                  <a:schemeClr val="accent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10687051" y="4000500"/>
            <a:ext cx="4398170" cy="5384007"/>
          </a:xfrm>
        </p:spPr>
        <p:txBody>
          <a:bodyPr anchor="t">
            <a:normAutofit/>
          </a:bodyPr>
          <a:lstStyle>
            <a:lvl1pPr marL="0" indent="0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5589213" y="3200400"/>
            <a:ext cx="0" cy="59436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0443341" y="3200400"/>
            <a:ext cx="0" cy="5950323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3623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6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8695" y="6376424"/>
            <a:ext cx="4410075" cy="864393"/>
          </a:xfrm>
        </p:spPr>
        <p:txBody>
          <a:bodyPr anchor="b">
            <a:noAutofit/>
          </a:bodyPr>
          <a:lstStyle>
            <a:lvl1pPr marL="0" indent="0">
              <a:buNone/>
              <a:defRPr sz="3600" b="0">
                <a:solidFill>
                  <a:schemeClr val="accent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78695" y="3314700"/>
            <a:ext cx="4410075" cy="2286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2400"/>
            </a:lvl2pPr>
            <a:lvl3pPr marL="1371600" indent="0">
              <a:buNone/>
              <a:defRPr sz="2400"/>
            </a:lvl3pPr>
            <a:lvl4pPr marL="2057400" indent="0">
              <a:buNone/>
              <a:defRPr sz="2400"/>
            </a:lvl4pPr>
            <a:lvl5pPr marL="2743200" indent="0">
              <a:buNone/>
              <a:defRPr sz="2400"/>
            </a:lvl5pPr>
            <a:lvl6pPr marL="3429000" indent="0">
              <a:buNone/>
              <a:defRPr sz="2400"/>
            </a:lvl6pPr>
            <a:lvl7pPr marL="4114800" indent="0">
              <a:buNone/>
              <a:defRPr sz="2400"/>
            </a:lvl7pPr>
            <a:lvl8pPr marL="4800600" indent="0">
              <a:buNone/>
              <a:defRPr sz="2400"/>
            </a:lvl8pPr>
            <a:lvl9pPr marL="5486400" indent="0">
              <a:buNone/>
              <a:defRPr sz="24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978695" y="7240817"/>
            <a:ext cx="4410075" cy="988784"/>
          </a:xfrm>
        </p:spPr>
        <p:txBody>
          <a:bodyPr anchor="t">
            <a:normAutofit/>
          </a:bodyPr>
          <a:lstStyle>
            <a:lvl1pPr marL="0" indent="0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34063" y="6376424"/>
            <a:ext cx="4395788" cy="864393"/>
          </a:xfrm>
        </p:spPr>
        <p:txBody>
          <a:bodyPr anchor="b">
            <a:noAutofit/>
          </a:bodyPr>
          <a:lstStyle>
            <a:lvl1pPr marL="0" indent="0">
              <a:buNone/>
              <a:defRPr sz="3600" b="0">
                <a:solidFill>
                  <a:schemeClr val="accent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5834062" y="3314700"/>
            <a:ext cx="4395788" cy="2286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2400"/>
            </a:lvl2pPr>
            <a:lvl3pPr marL="1371600" indent="0">
              <a:buNone/>
              <a:defRPr sz="2400"/>
            </a:lvl3pPr>
            <a:lvl4pPr marL="2057400" indent="0">
              <a:buNone/>
              <a:defRPr sz="2400"/>
            </a:lvl4pPr>
            <a:lvl5pPr marL="2743200" indent="0">
              <a:buNone/>
              <a:defRPr sz="2400"/>
            </a:lvl5pPr>
            <a:lvl6pPr marL="3429000" indent="0">
              <a:buNone/>
              <a:defRPr sz="2400"/>
            </a:lvl6pPr>
            <a:lvl7pPr marL="4114800" indent="0">
              <a:buNone/>
              <a:defRPr sz="2400"/>
            </a:lvl7pPr>
            <a:lvl8pPr marL="4800600" indent="0">
              <a:buNone/>
              <a:defRPr sz="2400"/>
            </a:lvl8pPr>
            <a:lvl9pPr marL="5486400" indent="0">
              <a:buNone/>
              <a:defRPr sz="24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5832033" y="7240816"/>
            <a:ext cx="4401609" cy="988784"/>
          </a:xfrm>
        </p:spPr>
        <p:txBody>
          <a:bodyPr anchor="t">
            <a:normAutofit/>
          </a:bodyPr>
          <a:lstStyle>
            <a:lvl1pPr marL="0" indent="0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0687051" y="6376424"/>
            <a:ext cx="4398170" cy="864393"/>
          </a:xfrm>
        </p:spPr>
        <p:txBody>
          <a:bodyPr anchor="b">
            <a:noAutofit/>
          </a:bodyPr>
          <a:lstStyle>
            <a:lvl1pPr marL="0" indent="0">
              <a:buNone/>
              <a:defRPr sz="3600" b="0">
                <a:solidFill>
                  <a:schemeClr val="accent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10687049" y="3314700"/>
            <a:ext cx="4398170" cy="2286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2400"/>
            </a:lvl2pPr>
            <a:lvl3pPr marL="1371600" indent="0">
              <a:buNone/>
              <a:defRPr sz="2400"/>
            </a:lvl3pPr>
            <a:lvl4pPr marL="2057400" indent="0">
              <a:buNone/>
              <a:defRPr sz="2400"/>
            </a:lvl4pPr>
            <a:lvl5pPr marL="2743200" indent="0">
              <a:buNone/>
              <a:defRPr sz="2400"/>
            </a:lvl5pPr>
            <a:lvl6pPr marL="3429000" indent="0">
              <a:buNone/>
              <a:defRPr sz="2400"/>
            </a:lvl6pPr>
            <a:lvl7pPr marL="4114800" indent="0">
              <a:buNone/>
              <a:defRPr sz="2400"/>
            </a:lvl7pPr>
            <a:lvl8pPr marL="4800600" indent="0">
              <a:buNone/>
              <a:defRPr sz="2400"/>
            </a:lvl8pPr>
            <a:lvl9pPr marL="5486400" indent="0">
              <a:buNone/>
              <a:defRPr sz="24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10686863" y="7240813"/>
            <a:ext cx="4403996" cy="988784"/>
          </a:xfrm>
        </p:spPr>
        <p:txBody>
          <a:bodyPr anchor="t">
            <a:normAutofit/>
          </a:bodyPr>
          <a:lstStyle>
            <a:lvl1pPr marL="0" indent="0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5589213" y="3200400"/>
            <a:ext cx="0" cy="59436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0443341" y="3200400"/>
            <a:ext cx="0" cy="5950323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9682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8906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456319" y="645320"/>
            <a:ext cx="2628902" cy="8739188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78695" y="1331121"/>
            <a:ext cx="11134724" cy="805338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16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673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2435" y="4292600"/>
            <a:ext cx="13238486" cy="2873471"/>
          </a:xfrm>
        </p:spPr>
        <p:txBody>
          <a:bodyPr anchor="b"/>
          <a:lstStyle>
            <a:lvl1pPr algn="l">
              <a:defRPr sz="6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2433" y="7166072"/>
            <a:ext cx="13238487" cy="1290600"/>
          </a:xfrm>
        </p:spPr>
        <p:txBody>
          <a:bodyPr anchor="t"/>
          <a:lstStyle>
            <a:lvl1pPr marL="0" indent="0" algn="l">
              <a:buNone/>
              <a:defRPr sz="3000" cap="all">
                <a:solidFill>
                  <a:schemeClr val="accent1"/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421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54969" y="3090863"/>
            <a:ext cx="6594509" cy="6293645"/>
          </a:xfrm>
        </p:spPr>
        <p:txBody>
          <a:bodyPr>
            <a:normAutofit/>
          </a:bodyPr>
          <a:lstStyle>
            <a:lvl1pPr>
              <a:defRPr sz="2700"/>
            </a:lvl1pPr>
            <a:lvl2pPr>
              <a:defRPr sz="24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81740" y="3084139"/>
            <a:ext cx="6594512" cy="6300368"/>
          </a:xfrm>
        </p:spPr>
        <p:txBody>
          <a:bodyPr>
            <a:normAutofit/>
          </a:bodyPr>
          <a:lstStyle>
            <a:lvl1pPr>
              <a:defRPr sz="2700"/>
            </a:lvl1pPr>
            <a:lvl2pPr>
              <a:defRPr sz="24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107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54970" y="2857500"/>
            <a:ext cx="6594507" cy="864393"/>
          </a:xfrm>
        </p:spPr>
        <p:txBody>
          <a:bodyPr anchor="b">
            <a:noAutofit/>
          </a:bodyPr>
          <a:lstStyle>
            <a:lvl1pPr marL="0" indent="0">
              <a:buNone/>
              <a:defRPr sz="3600" b="0">
                <a:solidFill>
                  <a:schemeClr val="accent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54969" y="3771900"/>
            <a:ext cx="6594509" cy="5612607"/>
          </a:xfrm>
        </p:spPr>
        <p:txBody>
          <a:bodyPr>
            <a:normAutofit/>
          </a:bodyPr>
          <a:lstStyle>
            <a:lvl1pPr>
              <a:defRPr sz="2700"/>
            </a:lvl1pPr>
            <a:lvl2pPr>
              <a:defRPr sz="24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481743" y="2857500"/>
            <a:ext cx="6594509" cy="864393"/>
          </a:xfrm>
        </p:spPr>
        <p:txBody>
          <a:bodyPr anchor="b">
            <a:noAutofit/>
          </a:bodyPr>
          <a:lstStyle>
            <a:lvl1pPr marL="0" indent="0">
              <a:buNone/>
              <a:defRPr sz="3600" b="0">
                <a:solidFill>
                  <a:schemeClr val="accent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481743" y="3771900"/>
            <a:ext cx="6594509" cy="5612607"/>
          </a:xfrm>
        </p:spPr>
        <p:txBody>
          <a:bodyPr>
            <a:normAutofit/>
          </a:bodyPr>
          <a:lstStyle>
            <a:lvl1pPr>
              <a:defRPr sz="2700"/>
            </a:lvl1pPr>
            <a:lvl2pPr>
              <a:defRPr sz="24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352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8/17/2025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458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8/17/2025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335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2431" y="2171700"/>
            <a:ext cx="5101596" cy="2171700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76925" y="2171700"/>
            <a:ext cx="7793996" cy="6858000"/>
          </a:xfrm>
        </p:spPr>
        <p:txBody>
          <a:bodyPr anchor="ctr">
            <a:normAutofit/>
          </a:bodyPr>
          <a:lstStyle>
            <a:lvl1pPr>
              <a:defRPr sz="30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2432" y="4693921"/>
            <a:ext cx="5101595" cy="4343399"/>
          </a:xfrm>
        </p:spPr>
        <p:txBody>
          <a:bodyPr/>
          <a:lstStyle>
            <a:lvl1pPr marL="0" indent="0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8/17/2025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57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0861" y="2781288"/>
            <a:ext cx="7639359" cy="2362212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24319" y="1714500"/>
            <a:ext cx="4800600" cy="6858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2400"/>
            </a:lvl2pPr>
            <a:lvl3pPr marL="1371600" indent="0">
              <a:buNone/>
              <a:defRPr sz="2400"/>
            </a:lvl3pPr>
            <a:lvl4pPr marL="2057400" indent="0">
              <a:buNone/>
              <a:defRPr sz="2400"/>
            </a:lvl4pPr>
            <a:lvl5pPr marL="2743200" indent="0">
              <a:buNone/>
              <a:defRPr sz="2400"/>
            </a:lvl5pPr>
            <a:lvl6pPr marL="3429000" indent="0">
              <a:buNone/>
              <a:defRPr sz="2400"/>
            </a:lvl6pPr>
            <a:lvl7pPr marL="4114800" indent="0">
              <a:buNone/>
              <a:defRPr sz="2400"/>
            </a:lvl7pPr>
            <a:lvl8pPr marL="4800600" indent="0">
              <a:buNone/>
              <a:defRPr sz="2400"/>
            </a:lvl8pPr>
            <a:lvl9pPr marL="5486400" indent="0">
              <a:buNone/>
              <a:defRPr sz="24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2432" y="5486400"/>
            <a:ext cx="7627469" cy="2057400"/>
          </a:xfrm>
        </p:spPr>
        <p:txBody>
          <a:bodyPr>
            <a:normAutofit/>
          </a:bodyPr>
          <a:lstStyle>
            <a:lvl1pPr marL="0" indent="0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050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4004528"/>
            <a:ext cx="6055518" cy="628247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4338521"/>
            <a:ext cx="2283618" cy="3548180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12913518" y="2514600"/>
            <a:ext cx="4229100" cy="42291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11999119" y="1"/>
            <a:ext cx="2405081" cy="171211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12913518" y="9144000"/>
            <a:ext cx="1490601" cy="1143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5656718" y="0"/>
            <a:ext cx="1028700" cy="1714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69167" y="679077"/>
            <a:ext cx="14107085" cy="210079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54969" y="3079378"/>
            <a:ext cx="13419812" cy="62932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5233459" y="2686052"/>
            <a:ext cx="1485899" cy="4571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65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13427360" y="4837946"/>
            <a:ext cx="5789693" cy="45720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65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528811" y="443594"/>
            <a:ext cx="1257299" cy="115153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42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6243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24" r:id="rId1"/>
    <p:sldLayoutId id="2147483925" r:id="rId2"/>
    <p:sldLayoutId id="2147483926" r:id="rId3"/>
    <p:sldLayoutId id="2147483927" r:id="rId4"/>
    <p:sldLayoutId id="2147483928" r:id="rId5"/>
    <p:sldLayoutId id="2147483929" r:id="rId6"/>
    <p:sldLayoutId id="2147483930" r:id="rId7"/>
    <p:sldLayoutId id="2147483931" r:id="rId8"/>
    <p:sldLayoutId id="2147483932" r:id="rId9"/>
    <p:sldLayoutId id="2147483933" r:id="rId10"/>
    <p:sldLayoutId id="2147483934" r:id="rId11"/>
    <p:sldLayoutId id="2147483935" r:id="rId12"/>
    <p:sldLayoutId id="2147483936" r:id="rId13"/>
    <p:sldLayoutId id="2147483937" r:id="rId14"/>
    <p:sldLayoutId id="2147483938" r:id="rId15"/>
    <p:sldLayoutId id="2147483939" r:id="rId16"/>
    <p:sldLayoutId id="2147483940" r:id="rId17"/>
  </p:sldLayoutIdLst>
  <p:txStyles>
    <p:titleStyle>
      <a:lvl1pPr algn="l" defTabSz="685800" rtl="0" eaLnBrk="1" latinLnBrk="0" hangingPunct="1">
        <a:spcBef>
          <a:spcPct val="0"/>
        </a:spcBef>
        <a:buNone/>
        <a:defRPr sz="63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514350" indent="-51435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3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1114425" indent="-428625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7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7145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4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24003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1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30861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1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37719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1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44577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1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51435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1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58293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1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8.JPG"/><Relationship Id="rId4" Type="http://schemas.openxmlformats.org/officeDocument/2006/relationships/image" Target="../media/image17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1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C19AD1C-0286-D15F-03A8-8FF8678B3CAC}"/>
              </a:ext>
            </a:extLst>
          </p:cNvPr>
          <p:cNvSpPr/>
          <p:nvPr/>
        </p:nvSpPr>
        <p:spPr>
          <a:xfrm>
            <a:off x="628465" y="1257300"/>
            <a:ext cx="17069096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0" cap="none" spc="0" dirty="0">
                <a:ln w="0">
                  <a:solidFill>
                    <a:sysClr val="windowText" lastClr="000000"/>
                  </a:solidFill>
                </a:ln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anose="04020705040A02060702" pitchFamily="82" charset="0"/>
              </a:rPr>
              <a:t>LOAN APPLICATION DATASET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89E84C-7A2B-D25E-91B0-EA0AD77A831E}"/>
              </a:ext>
            </a:extLst>
          </p:cNvPr>
          <p:cNvSpPr/>
          <p:nvPr/>
        </p:nvSpPr>
        <p:spPr>
          <a:xfrm>
            <a:off x="4114800" y="5753100"/>
            <a:ext cx="8819274" cy="212365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dirty="0">
                <a:ln w="0">
                  <a:solidFill>
                    <a:sysClr val="windowText" lastClr="000000"/>
                  </a:solidFill>
                </a:ln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KEERTHANA.D   -   </a:t>
            </a:r>
            <a:r>
              <a:rPr lang="en-US" sz="4400" b="0" cap="none" spc="0" dirty="0">
                <a:ln w="0">
                  <a:solidFill>
                    <a:sysClr val="windowText" lastClr="000000"/>
                  </a:solidFill>
                </a:ln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JUNE BATCH</a:t>
            </a:r>
          </a:p>
          <a:p>
            <a:pPr algn="ctr"/>
            <a:endParaRPr lang="en-US" sz="4400" b="0" cap="none" spc="0" dirty="0">
              <a:ln w="0">
                <a:solidFill>
                  <a:sysClr val="windowText" lastClr="000000"/>
                </a:solidFill>
              </a:ln>
              <a:solidFill>
                <a:schemeClr val="bg1">
                  <a:lumMod val="95000"/>
                  <a:lumOff val="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4400" dirty="0">
                <a:ln w="0">
                  <a:solidFill>
                    <a:sysClr val="windowText" lastClr="000000"/>
                  </a:solidFill>
                </a:ln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18.08.2025</a:t>
            </a:r>
            <a:endParaRPr lang="en-US" sz="4400" b="0" cap="none" spc="0" dirty="0">
              <a:ln w="0">
                <a:solidFill>
                  <a:sysClr val="windowText" lastClr="000000"/>
                </a:solidFill>
              </a:ln>
              <a:solidFill>
                <a:schemeClr val="bg1">
                  <a:lumMod val="95000"/>
                  <a:lumOff val="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42796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B3A2A-2C67-293D-817D-4F977B3C6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727" y="359301"/>
            <a:ext cx="14107085" cy="2100795"/>
          </a:xfrm>
        </p:spPr>
        <p:txBody>
          <a:bodyPr/>
          <a:lstStyle/>
          <a:p>
            <a:r>
              <a:rPr lang="en-US" sz="6000" dirty="0">
                <a:ln>
                  <a:solidFill>
                    <a:sysClr val="windowText" lastClr="000000"/>
                  </a:solidFill>
                </a:ln>
                <a:solidFill>
                  <a:schemeClr val="bg1">
                    <a:lumMod val="95000"/>
                    <a:lumOff val="5000"/>
                  </a:schemeClr>
                </a:solidFill>
                <a:latin typeface="Algerian" panose="04020705040A02060702" pitchFamily="82" charset="0"/>
              </a:rPr>
              <a:t>STATISTICAL ANALYSIS</a:t>
            </a:r>
            <a:endParaRPr lang="en-US" sz="60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121D7F0-159D-F4D6-476F-B14A0A989A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727" y="1729474"/>
            <a:ext cx="16917873" cy="3414026"/>
          </a:xfrm>
        </p:spPr>
        <p:txBody>
          <a:bodyPr/>
          <a:lstStyle/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Hypothesis 1:   Independent two-sample t-test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H₀ (Null Hypothesis):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Male and Female applicants have the same average income.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H₁ (Alternate Hypothesis):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Male and Female applicants have different average incomes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5F5CC6-AE75-509A-3B57-B9DC8C5239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3830269"/>
            <a:ext cx="16002000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8812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F70D992-12D2-C7AA-B644-BCE1670DB5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19500"/>
            <a:ext cx="15621000" cy="5791200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72A03C-C84F-9DD9-92F8-8D52E088C7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104900"/>
            <a:ext cx="17068800" cy="6293222"/>
          </a:xfrm>
        </p:spPr>
        <p:txBody>
          <a:bodyPr/>
          <a:lstStyle/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Hypothesis 2:  One-way ANOVA test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H₀ (Null Hypothesis):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Mean Applicant Income is the same for Graduates and Non-Graduates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H₁ (Alternate Hypothesis):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Mean Applicant Income is not  same for Graduates and Non-Graduates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71359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44BC4-5A9C-E85E-1197-09AF4EB67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266700"/>
            <a:ext cx="13238489" cy="1371600"/>
          </a:xfrm>
        </p:spPr>
        <p:txBody>
          <a:bodyPr/>
          <a:lstStyle/>
          <a:p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chemeClr val="bg1">
                    <a:lumMod val="95000"/>
                    <a:lumOff val="5000"/>
                  </a:schemeClr>
                </a:solidFill>
                <a:latin typeface="Algerian" panose="04020705040A02060702" pitchFamily="82" charset="0"/>
              </a:rPr>
              <a:t>DESCRIPTIVE ANALYSIS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030729-2772-575D-38F7-696743CCE5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" y="5600700"/>
            <a:ext cx="16230600" cy="4419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B51C122-E714-1B93-3941-5377DE60B4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638300"/>
            <a:ext cx="5791200" cy="3657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3776516-A7BC-A935-3F0F-A559CA7A43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638300"/>
            <a:ext cx="6096002" cy="36576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B84EC71-59AA-F5F8-C79D-3615DB9118A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0602" y="1638300"/>
            <a:ext cx="5638799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2158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3D0AD-6CEC-5F45-8135-7AB617693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66700"/>
            <a:ext cx="13238489" cy="2971800"/>
          </a:xfrm>
        </p:spPr>
        <p:txBody>
          <a:bodyPr/>
          <a:lstStyle/>
          <a:p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chemeClr val="bg1">
                    <a:lumMod val="95000"/>
                    <a:lumOff val="5000"/>
                  </a:schemeClr>
                </a:solidFill>
                <a:latin typeface="Algerian" panose="04020705040A02060702" pitchFamily="82" charset="0"/>
              </a:rPr>
              <a:t>Data visualization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F071E4-CDE9-0779-F52A-76FDB463FB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5800" y="1714500"/>
            <a:ext cx="17297400" cy="8305800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visualization is the process of representing data in the form of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graphs, charts, and plots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make patterns, trends, and relationships easier to understand.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Instead of looking at raw numbers, visualizations allow us to quickly interpret insights.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b="1" dirty="0">
                <a:ln>
                  <a:solidFill>
                    <a:sysClr val="windowText" lastClr="000000"/>
                  </a:solidFill>
                </a:ln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 of visualizations used: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1" indent="-514350">
              <a:buFont typeface="+mj-lt"/>
              <a:buAutoNum type="arabicPeriod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Histogram </a:t>
            </a:r>
          </a:p>
          <a:p>
            <a:pPr marL="1200150" lvl="1" indent="-514350">
              <a:buFont typeface="+mj-lt"/>
              <a:buAutoNum type="arabicPeriod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Bar Chart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1" indent="-514350">
              <a:buFont typeface="+mj-lt"/>
              <a:buAutoNum type="arabicPeriod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Boxplot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1" indent="-514350">
              <a:buFont typeface="+mj-lt"/>
              <a:buAutoNum type="arabicPeriod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Scatter Plot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1" indent="-514350">
              <a:buFont typeface="+mj-lt"/>
              <a:buAutoNum type="arabicPeriod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Violin Plot</a:t>
            </a:r>
          </a:p>
          <a:p>
            <a:pPr marL="1200150" lvl="1" indent="-514350">
              <a:buFont typeface="+mj-lt"/>
              <a:buAutoNum type="arabicPeriod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Heatmap / Correlation Matrix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59704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6A5A4-6544-9A02-0697-41D2DB26E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342900"/>
            <a:ext cx="13238489" cy="1295400"/>
          </a:xfrm>
        </p:spPr>
        <p:txBody>
          <a:bodyPr/>
          <a:lstStyle/>
          <a:p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chemeClr val="bg1">
                    <a:lumMod val="95000"/>
                    <a:lumOff val="5000"/>
                  </a:schemeClr>
                </a:solidFill>
                <a:latin typeface="Algerian" panose="04020705040A02060702" pitchFamily="82" charset="0"/>
              </a:rPr>
              <a:t>Univariate analysis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FE7B20-6776-A65A-BA64-CB10A9D99E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0" y="1638300"/>
            <a:ext cx="14361321" cy="7391400"/>
          </a:xfrm>
        </p:spPr>
        <p:txBody>
          <a:bodyPr>
            <a:normAutofit/>
          </a:bodyPr>
          <a:lstStyle/>
          <a:p>
            <a:r>
              <a:rPr lang="en-US" sz="3600" b="1" dirty="0">
                <a:ln>
                  <a:solidFill>
                    <a:sysClr val="windowText" lastClr="000000"/>
                  </a:solidFill>
                </a:ln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Visualizations: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Histogram of Applicant_Income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Boxplot of Co-applicant_Income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Violin plot of  Loan_Amount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A6E1CA-4C90-B335-5D50-18F8ADAA1A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5" r="4628"/>
          <a:stretch>
            <a:fillRect/>
          </a:stretch>
        </p:blipFill>
        <p:spPr>
          <a:xfrm>
            <a:off x="228600" y="4838700"/>
            <a:ext cx="5943600" cy="5105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0B7ACA4-D4B7-DE05-2CA3-C98E58D10D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80"/>
          <a:stretch>
            <a:fillRect/>
          </a:stretch>
        </p:blipFill>
        <p:spPr>
          <a:xfrm>
            <a:off x="6414066" y="4838701"/>
            <a:ext cx="5943600" cy="501287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AD2C314-6C95-06C2-FCEC-E026584FFF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8" r="2663"/>
          <a:stretch>
            <a:fillRect/>
          </a:stretch>
        </p:blipFill>
        <p:spPr>
          <a:xfrm>
            <a:off x="12599531" y="4838700"/>
            <a:ext cx="5459869" cy="4952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8677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8A517-1ECC-5BF3-2EE8-8C46E5927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495300"/>
            <a:ext cx="13238489" cy="1371600"/>
          </a:xfrm>
        </p:spPr>
        <p:txBody>
          <a:bodyPr/>
          <a:lstStyle/>
          <a:p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chemeClr val="bg1">
                    <a:lumMod val="95000"/>
                    <a:lumOff val="5000"/>
                  </a:schemeClr>
                </a:solidFill>
                <a:latin typeface="Algerian" panose="04020705040A02060702" pitchFamily="82" charset="0"/>
              </a:rPr>
              <a:t>BIVARIATE ANALYSIS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FB4AD4-B915-F4AA-CE52-B2044CA4FB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4686300"/>
            <a:ext cx="8610600" cy="5105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E3A5C30-83BB-A100-C27D-D583DE7F5E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8800" y="4686300"/>
            <a:ext cx="8458200" cy="5105400"/>
          </a:xfrm>
          <a:prstGeom prst="rect">
            <a:avLst/>
          </a:prstGeom>
        </p:spPr>
      </p:pic>
      <p:sp>
        <p:nvSpPr>
          <p:cNvPr id="8" name="Rectangle 1">
            <a:extLst>
              <a:ext uri="{FF2B5EF4-FFF2-40B4-BE49-F238E27FC236}">
                <a16:creationId xmlns:a16="http://schemas.microsoft.com/office/drawing/2014/main" id="{FA2C419D-9658-660C-A7B3-F3E5D30DC3A7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533400" y="1476107"/>
            <a:ext cx="11430000" cy="3600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endParaRPr lang="en-US" sz="2800" b="1" dirty="0">
              <a:ln>
                <a:solidFill>
                  <a:sysClr val="windowText" lastClr="000000"/>
                </a:solidFill>
              </a:ln>
              <a:solidFill>
                <a:schemeClr val="bg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sz="3200" b="1" dirty="0">
                <a:ln>
                  <a:solidFill>
                    <a:sysClr val="windowText" lastClr="000000"/>
                  </a:solidFill>
                </a:ln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Visualizations: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endParaRPr lang="en-US" sz="2800" b="1" dirty="0">
              <a:ln>
                <a:solidFill>
                  <a:sysClr val="windowText" lastClr="000000"/>
                </a:solidFill>
              </a:ln>
              <a:solidFill>
                <a:schemeClr val="bg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Scatter plot of Applicant_Income vs Loan_Amount 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5720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Bar chart of 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Loan_Amount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vs Education .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16776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8C77C-44F0-29AF-722E-DF9A43D92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66700"/>
            <a:ext cx="13238489" cy="1524000"/>
          </a:xfrm>
        </p:spPr>
        <p:txBody>
          <a:bodyPr/>
          <a:lstStyle/>
          <a:p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chemeClr val="bg1">
                    <a:lumMod val="95000"/>
                    <a:lumOff val="5000"/>
                  </a:schemeClr>
                </a:solidFill>
                <a:latin typeface="Algerian" panose="04020705040A02060702" pitchFamily="82" charset="0"/>
              </a:rPr>
              <a:t>MULTIVARIATE ANALYSIS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17DA9C-1BF0-272B-6862-C7FC366C8C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2448" y="1605643"/>
            <a:ext cx="13238489" cy="3543300"/>
          </a:xfrm>
        </p:spPr>
        <p:txBody>
          <a:bodyPr>
            <a:normAutofit/>
          </a:bodyPr>
          <a:lstStyle/>
          <a:p>
            <a:r>
              <a:rPr lang="en-US" sz="3600" b="1" dirty="0">
                <a:ln>
                  <a:solidFill>
                    <a:sysClr val="windowText" lastClr="000000"/>
                  </a:solidFill>
                </a:ln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Visualizations &amp; Techniques:</a:t>
            </a:r>
          </a:p>
          <a:p>
            <a:pPr marL="1028700" lvl="1" indent="-342900"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Heatmap of correlations among numerical variables</a:t>
            </a:r>
          </a:p>
          <a:p>
            <a:pPr marL="1028700" lvl="1" indent="-342900"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Pair plots to observe interactions among Applicant_Income, Education and Marital_Status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4E00D0-C976-F970-150C-1BAD329F40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219" y="4076700"/>
            <a:ext cx="8744581" cy="57993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E37CFB0-5E4A-2937-F67A-BFEA064B5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800" y="4076700"/>
            <a:ext cx="8105775" cy="5837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1891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B4698-9007-2519-982F-F2A906856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419100"/>
            <a:ext cx="16459200" cy="1371600"/>
          </a:xfrm>
        </p:spPr>
        <p:txBody>
          <a:bodyPr/>
          <a:lstStyle/>
          <a:p>
            <a:r>
              <a:rPr lang="en-US" sz="6600" dirty="0">
                <a:ln>
                  <a:solidFill>
                    <a:sysClr val="windowText" lastClr="000000"/>
                  </a:solidFill>
                </a:ln>
                <a:solidFill>
                  <a:schemeClr val="bg1">
                    <a:lumMod val="95000"/>
                    <a:lumOff val="5000"/>
                  </a:schemeClr>
                </a:solidFill>
                <a:latin typeface="Algerian" panose="04020705040A02060702" pitchFamily="82" charset="0"/>
              </a:rPr>
              <a:t>CONCLUSION AND RECOMMENDATIONS</a:t>
            </a:r>
            <a:endParaRPr lang="en-US" sz="66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C0D850-9A2D-C613-1EDF-9D464298C5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81000" y="1785257"/>
            <a:ext cx="17068800" cy="8458200"/>
          </a:xfrm>
        </p:spPr>
        <p:txBody>
          <a:bodyPr>
            <a:normAutofit/>
          </a:bodyPr>
          <a:lstStyle/>
          <a:p>
            <a:r>
              <a:rPr lang="en-US" sz="3600" b="1" dirty="0">
                <a:ln>
                  <a:solidFill>
                    <a:sysClr val="windowText" lastClr="000000"/>
                  </a:solidFill>
                </a:ln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Findings: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28700" lvl="1" indent="-342900"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Credit history is the strongest factor for loan approval .</a:t>
            </a:r>
          </a:p>
          <a:p>
            <a:pPr marL="1028700" lvl="1" indent="-342900"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Education and income influence approvals, but less than credit history .</a:t>
            </a:r>
          </a:p>
          <a:p>
            <a:pPr marL="1028700" lvl="1" indent="-342900"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Missing data and outliers needed careful handling for accurate analysis .</a:t>
            </a:r>
          </a:p>
          <a:p>
            <a:pPr lvl="1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600" b="1" dirty="0">
                <a:ln>
                  <a:solidFill>
                    <a:sysClr val="windowText" lastClr="000000"/>
                  </a:solidFill>
                </a:ln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Recommendations: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28700" lvl="1" indent="-342900"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Banks should focus on applicant’s credit history along with income and education .</a:t>
            </a:r>
          </a:p>
          <a:p>
            <a:pPr marL="1028700" lvl="1" indent="-342900"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analysis could include additional variables like employment duration or property details .</a:t>
            </a:r>
          </a:p>
          <a:p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600" b="1" dirty="0">
                <a:ln>
                  <a:solidFill>
                    <a:sysClr val="windowText" lastClr="000000"/>
                  </a:solidFill>
                </a:ln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Work</a:t>
            </a:r>
            <a:r>
              <a:rPr lang="en-US" sz="3600" dirty="0">
                <a:ln>
                  <a:solidFill>
                    <a:sysClr val="windowText" lastClr="000000"/>
                  </a:solidFill>
                </a:ln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28700" lvl="1" indent="-342900"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 predictive models (logistic regression, decision trees) for loan approval .</a:t>
            </a:r>
          </a:p>
          <a:p>
            <a:pPr marL="1028700" lvl="1" indent="-342900"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Incorporate more financial factors for better prediction accuracy .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68585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C6AC1F4-B47B-BB6A-5982-960AE0D12A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028700"/>
            <a:ext cx="16306800" cy="822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177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33682-CB27-3569-F3E7-0A54E084E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42900"/>
            <a:ext cx="13238489" cy="2971800"/>
          </a:xfrm>
        </p:spPr>
        <p:txBody>
          <a:bodyPr/>
          <a:lstStyle/>
          <a:p>
            <a:r>
              <a:rPr lang="en-US" sz="8000" dirty="0">
                <a:ln>
                  <a:solidFill>
                    <a:sysClr val="windowText" lastClr="000000"/>
                  </a:solidFill>
                </a:ln>
                <a:solidFill>
                  <a:schemeClr val="bg1">
                    <a:lumMod val="95000"/>
                    <a:lumOff val="5000"/>
                  </a:schemeClr>
                </a:solidFill>
                <a:latin typeface="Algerian" panose="04020705040A02060702" pitchFamily="82" charset="0"/>
              </a:rPr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D7E5C3-5D61-5A66-5A46-042AA16020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4400" y="1866900"/>
            <a:ext cx="16383000" cy="7696200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loan dataset contains information about applicants who have applied for loans, including their personal, financial, and employment details.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Typical features include applicant income, co-applicant income, loan amount, loan term, credit history, education, marital status, and employment details. 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dataset is commonly used to analyze factors that influence loan approval, detect patterns in borrower behavior, and build predictive models to support financial decision-making.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Exploratory Data Analysis (EDA) on this dataset helps in understanding data distribution, relationships between variables, and identifying  missing values before modeling.</a:t>
            </a:r>
          </a:p>
        </p:txBody>
      </p:sp>
    </p:spTree>
    <p:extLst>
      <p:ext uri="{BB962C8B-B14F-4D97-AF65-F5344CB8AC3E}">
        <p14:creationId xmlns:p14="http://schemas.microsoft.com/office/powerpoint/2010/main" val="2951629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BB645-25B5-4A82-CD18-9713134E7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723900"/>
            <a:ext cx="13238489" cy="2971800"/>
          </a:xfrm>
        </p:spPr>
        <p:txBody>
          <a:bodyPr/>
          <a:lstStyle/>
          <a:p>
            <a:r>
              <a:rPr lang="en-US" sz="8000" dirty="0">
                <a:ln>
                  <a:solidFill>
                    <a:sysClr val="windowText" lastClr="000000"/>
                  </a:solidFill>
                </a:ln>
                <a:solidFill>
                  <a:schemeClr val="bg1">
                    <a:lumMod val="95000"/>
                    <a:lumOff val="5000"/>
                  </a:schemeClr>
                </a:solidFill>
                <a:latin typeface="Algerian" panose="04020705040A02060702" pitchFamily="82" charset="0"/>
              </a:rPr>
              <a:t>PROBLEM STATEMENT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B3F79F-4AAC-C676-6AF4-C7080A9EE3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0" y="2781300"/>
            <a:ext cx="17068800" cy="7162800"/>
          </a:xfrm>
        </p:spPr>
        <p:txBody>
          <a:bodyPr>
            <a:normAutofit/>
          </a:bodyPr>
          <a:lstStyle/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Deciding whether to approve a loan is challenging for banks and financial institutions.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Without proper analysis, there is a risk of giving loans to applicants who may not be able to repay, or rejecting those who are capable.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This project aims to analyse loan applicant data to find important factors that can help in making better and more accurate loan approval decisions.</a:t>
            </a:r>
          </a:p>
          <a:p>
            <a:pPr>
              <a:lnSpc>
                <a:spcPct val="150000"/>
              </a:lnSpc>
            </a:pP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1070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08A8C-7190-65F5-7230-A2D6A22FA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000" dirty="0">
                <a:ln>
                  <a:solidFill>
                    <a:sysClr val="windowText" lastClr="000000"/>
                  </a:solidFill>
                </a:ln>
                <a:solidFill>
                  <a:schemeClr val="bg1">
                    <a:lumMod val="95000"/>
                    <a:lumOff val="5000"/>
                  </a:schemeClr>
                </a:solidFill>
                <a:latin typeface="Algerian" panose="04020705040A02060702" pitchFamily="82" charset="0"/>
              </a:rPr>
              <a:t>DATASET 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E70C05-3CBF-D479-C699-2902876CA1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54969" y="2552700"/>
            <a:ext cx="6594509" cy="7055223"/>
          </a:xfrm>
        </p:spPr>
        <p:txBody>
          <a:bodyPr>
            <a:normAutofit fontScale="77500" lnSpcReduction="20000"/>
          </a:bodyPr>
          <a:lstStyle/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Rows:</a:t>
            </a:r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367 records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Columns:</a:t>
            </a:r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12 features</a:t>
            </a:r>
          </a:p>
          <a:p>
            <a:pPr marL="0" indent="0">
              <a:buNone/>
            </a:pP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4000" dirty="0">
                <a:ln>
                  <a:solidFill>
                    <a:sysClr val="windowText" lastClr="000000"/>
                  </a:solidFill>
                </a:ln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ATTRIBUTES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Loan_ID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Gender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Married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Dependents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Education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Self_Employed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EEFB27C-B053-7DB4-C652-7D92189CFE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686800" y="5829300"/>
            <a:ext cx="6594512" cy="6300368"/>
          </a:xfrm>
        </p:spPr>
        <p:txBody>
          <a:bodyPr>
            <a:normAutofit fontScale="77500" lnSpcReduction="20000"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Applicant_Income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Co-applicant_Income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Loan_Amount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Loan_Amount_Term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Credit_History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73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DD2C7-37F4-AB48-3B26-9EF47C68A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571500"/>
            <a:ext cx="13238489" cy="2971800"/>
          </a:xfrm>
        </p:spPr>
        <p:txBody>
          <a:bodyPr/>
          <a:lstStyle/>
          <a:p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chemeClr val="bg1">
                    <a:lumMod val="95000"/>
                    <a:lumOff val="5000"/>
                  </a:schemeClr>
                </a:solidFill>
                <a:latin typeface="Algerian" panose="04020705040A02060702" pitchFamily="82" charset="0"/>
              </a:rPr>
              <a:t>DATA UNDERSTANDING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D45A23-9541-55EB-4F8D-9A281B614C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764971" y="2476500"/>
            <a:ext cx="14782800" cy="7620000"/>
          </a:xfrm>
        </p:spPr>
        <p:txBody>
          <a:bodyPr>
            <a:normAutofit/>
          </a:bodyPr>
          <a:lstStyle/>
          <a:p>
            <a:pPr marL="457200" lvl="0" indent="-457200">
              <a:buFont typeface="Wingdings" panose="05000000000000000000" pitchFamily="2" charset="2"/>
              <a:buChar char="q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loan.shape          – to find number of rows and columns.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57200">
              <a:buFont typeface="Wingdings" panose="05000000000000000000" pitchFamily="2" charset="2"/>
              <a:buChar char="q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loan.head()         – to print first 5 records.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57200">
              <a:buFont typeface="Wingdings" panose="05000000000000000000" pitchFamily="2" charset="2"/>
              <a:buChar char="q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loan.tail()            – to print last 5 records.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57200">
              <a:buFont typeface="Wingdings" panose="05000000000000000000" pitchFamily="2" charset="2"/>
              <a:buChar char="q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loan.describe()   – to get mean, median, min, max &amp; standard deviation.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57200">
              <a:buFont typeface="Wingdings" panose="05000000000000000000" pitchFamily="2" charset="2"/>
              <a:buChar char="q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loan.info()           – to find null values and data types.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2862EA-E8CD-237A-28C8-87A2613F44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5981700"/>
            <a:ext cx="9372600" cy="3733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C63A004-4AD9-D294-9428-ED655D98D3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5981700"/>
            <a:ext cx="762000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749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33465-43E5-39E9-7C53-C72804F1C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086" y="342900"/>
            <a:ext cx="13238489" cy="2971800"/>
          </a:xfrm>
        </p:spPr>
        <p:txBody>
          <a:bodyPr/>
          <a:lstStyle/>
          <a:p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chemeClr val="bg1">
                    <a:lumMod val="95000"/>
                    <a:lumOff val="5000"/>
                  </a:schemeClr>
                </a:solidFill>
                <a:latin typeface="Algerian" panose="04020705040A02060702" pitchFamily="82" charset="0"/>
              </a:rPr>
              <a:t>DATA CLEANING</a:t>
            </a:r>
            <a:br>
              <a:rPr lang="en-US" dirty="0">
                <a:ln>
                  <a:solidFill>
                    <a:sysClr val="windowText" lastClr="000000"/>
                  </a:solidFill>
                </a:ln>
                <a:solidFill>
                  <a:schemeClr val="bg1">
                    <a:lumMod val="95000"/>
                    <a:lumOff val="5000"/>
                  </a:schemeClr>
                </a:solidFill>
                <a:latin typeface="Algerian" panose="04020705040A02060702" pitchFamily="82" charset="0"/>
              </a:rPr>
            </a:br>
            <a:br>
              <a:rPr lang="en-US" dirty="0">
                <a:ln>
                  <a:solidFill>
                    <a:sysClr val="windowText" lastClr="000000"/>
                  </a:solidFill>
                </a:ln>
                <a:solidFill>
                  <a:schemeClr val="bg1">
                    <a:lumMod val="95000"/>
                    <a:lumOff val="5000"/>
                  </a:schemeClr>
                </a:solidFill>
                <a:latin typeface="Algerian" panose="04020705040A02060702" pitchFamily="82" charset="0"/>
              </a:rPr>
            </a:br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chemeClr val="bg1">
                    <a:lumMod val="95000"/>
                    <a:lumOff val="5000"/>
                  </a:schemeClr>
                </a:solidFill>
                <a:latin typeface="Algerian" panose="04020705040A02060702" pitchFamily="82" charset="0"/>
              </a:rPr>
              <a:t>        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B6078C-3978-4060-E6B7-C1499386C9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08314" y="3309257"/>
            <a:ext cx="16611600" cy="6705600"/>
          </a:xfrm>
        </p:spPr>
        <p:txBody>
          <a:bodyPr>
            <a:normAutofit fontScale="25000" lnSpcReduction="20000"/>
          </a:bodyPr>
          <a:lstStyle/>
          <a:p>
            <a:r>
              <a:rPr lang="en-US" sz="11200" b="1" dirty="0">
                <a:ln>
                  <a:solidFill>
                    <a:sysClr val="windowText" lastClr="000000"/>
                  </a:solidFill>
                </a:ln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?</a:t>
            </a:r>
            <a:endParaRPr lang="en-US" sz="1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1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  is the process of identifying and correcting errors or missing values in a dataset to ensure it is accurate and ready for analysis.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sz="1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200" b="1" dirty="0">
                <a:ln>
                  <a:solidFill>
                    <a:sysClr val="windowText" lastClr="000000"/>
                  </a:solidFill>
                </a:ln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?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1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 is essential because raw data often contains </a:t>
            </a:r>
            <a:r>
              <a:rPr lang="en-US" sz="1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missing values, errors, duplicates, or inconsistencies</a:t>
            </a:r>
            <a:r>
              <a:rPr lang="en-US" sz="1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1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Cleaning ensures that the dataset is </a:t>
            </a:r>
            <a:r>
              <a:rPr lang="en-US" sz="1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accurate, consistent, and reliable</a:t>
            </a:r>
            <a:r>
              <a:rPr lang="en-US" sz="1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which is crucial for meaningful analysis, correct insights, and building effective predictive models.</a:t>
            </a:r>
          </a:p>
          <a:p>
            <a:r>
              <a:rPr lang="en-US" sz="1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1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200" b="1" dirty="0">
                <a:ln>
                  <a:solidFill>
                    <a:sysClr val="windowText" lastClr="000000"/>
                  </a:solidFill>
                </a:ln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High-Level Steps:</a:t>
            </a:r>
            <a:endParaRPr lang="en-US" sz="1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1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Handling missing values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1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Correcting inconsistent data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1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Removing duplicates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1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Outlier detection and treatment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1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Correcting data types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1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validation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56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033B8-FA24-D17E-96F1-BAACEA276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419100"/>
            <a:ext cx="13238489" cy="2971800"/>
          </a:xfrm>
        </p:spPr>
        <p:txBody>
          <a:bodyPr/>
          <a:lstStyle/>
          <a:p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chemeClr val="bg1">
                    <a:lumMod val="95000"/>
                    <a:lumOff val="5000"/>
                  </a:schemeClr>
                </a:solidFill>
                <a:latin typeface="Algerian" panose="04020705040A02060702" pitchFamily="82" charset="0"/>
              </a:rPr>
              <a:t>HANDLING MISSING VALUES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C51386-1940-25B1-15E3-12A55C74F3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26571" y="2171700"/>
            <a:ext cx="13238489" cy="3543300"/>
          </a:xfrm>
        </p:spPr>
        <p:txBody>
          <a:bodyPr>
            <a:normAutofit/>
          </a:bodyPr>
          <a:lstStyle/>
          <a:p>
            <a:r>
              <a:rPr lang="en-US" sz="6000" dirty="0">
                <a:ln>
                  <a:solidFill>
                    <a:sysClr val="windowText" lastClr="000000"/>
                  </a:solidFill>
                </a:ln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Approach:</a:t>
            </a:r>
            <a:endParaRPr lang="en-US" sz="3200" dirty="0">
              <a:ln>
                <a:solidFill>
                  <a:sysClr val="windowText" lastClr="000000"/>
                </a:solidFill>
              </a:ln>
              <a:solidFill>
                <a:schemeClr val="bg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missing values in Gender, Dependents, Loan_Amount, Credit_History.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Impute numerical variables with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mean/median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Impute categorical variables with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871B59-1B77-5DF9-98FD-7613290194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524"/>
          <a:stretch>
            <a:fillRect/>
          </a:stretch>
        </p:blipFill>
        <p:spPr>
          <a:xfrm>
            <a:off x="12344400" y="1562100"/>
            <a:ext cx="5257799" cy="4495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C5FA4EC-8346-07E1-7FE9-B070B988D9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6324600"/>
            <a:ext cx="12801600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977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2EFBE-1D41-C07A-1905-7C3D4EA5C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419100"/>
            <a:ext cx="13238489" cy="2971800"/>
          </a:xfrm>
        </p:spPr>
        <p:txBody>
          <a:bodyPr/>
          <a:lstStyle/>
          <a:p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chemeClr val="bg1">
                    <a:lumMod val="95000"/>
                    <a:lumOff val="5000"/>
                  </a:schemeClr>
                </a:solidFill>
                <a:latin typeface="Algerian" panose="04020705040A02060702" pitchFamily="82" charset="0"/>
              </a:rPr>
              <a:t>Outlier HANDLING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1D51A0-B066-D16D-181B-9CE4D1ACC9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81000" y="1562100"/>
            <a:ext cx="17068800" cy="7467600"/>
          </a:xfrm>
        </p:spPr>
        <p:txBody>
          <a:bodyPr>
            <a:normAutofit/>
          </a:bodyPr>
          <a:lstStyle/>
          <a:p>
            <a:r>
              <a:rPr lang="en-US" sz="3600" b="1" dirty="0">
                <a:ln>
                  <a:solidFill>
                    <a:sysClr val="windowText" lastClr="000000"/>
                  </a:solidFill>
                </a:ln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Identification</a:t>
            </a:r>
            <a:r>
              <a:rPr lang="en-US" sz="3600" dirty="0">
                <a:ln>
                  <a:solidFill>
                    <a:sysClr val="windowText" lastClr="000000"/>
                  </a:solidFill>
                </a:ln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0" lvl="1" indent="-457200">
              <a:buFont typeface="Wingdings" panose="05000000000000000000" pitchFamily="2" charset="2"/>
              <a:buChar char="q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Boxplots for numerical variables like Applicant_Income, Co-applicant_Income, Loan_Amount</a:t>
            </a:r>
          </a:p>
          <a:p>
            <a:pPr marL="1143000" lvl="1" indent="-457200">
              <a:buFont typeface="Wingdings" panose="05000000000000000000" pitchFamily="2" charset="2"/>
              <a:buChar char="q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Z-score or IQR method to detect extreme values</a:t>
            </a:r>
          </a:p>
          <a:p>
            <a:pPr marL="1143000" lvl="1" indent="-457200">
              <a:buFont typeface="Wingdings" panose="05000000000000000000" pitchFamily="2" charset="2"/>
              <a:buChar char="q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0" lvl="1" indent="-457200">
              <a:buFont typeface="Wingdings" panose="05000000000000000000" pitchFamily="2" charset="2"/>
              <a:buChar char="q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0" lvl="1" indent="-457200">
              <a:buFont typeface="Wingdings" panose="05000000000000000000" pitchFamily="2" charset="2"/>
              <a:buChar char="q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0" lvl="1" indent="-457200">
              <a:buFont typeface="Wingdings" panose="05000000000000000000" pitchFamily="2" charset="2"/>
              <a:buChar char="q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0" lvl="1" indent="-457200">
              <a:buFont typeface="Wingdings" panose="05000000000000000000" pitchFamily="2" charset="2"/>
              <a:buChar char="q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F9AD438-9D9F-8CD1-C434-899FD618D1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4000500"/>
            <a:ext cx="8763000" cy="58674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6421B0B-4C3B-8D26-0CA8-C9AC356D1F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415"/>
          <a:stretch>
            <a:fillRect/>
          </a:stretch>
        </p:blipFill>
        <p:spPr>
          <a:xfrm>
            <a:off x="9316712" y="4000500"/>
            <a:ext cx="8763000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1167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E9365-B6E2-012A-8638-6FE4FC5D4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342900"/>
            <a:ext cx="13238489" cy="1219200"/>
          </a:xfrm>
        </p:spPr>
        <p:txBody>
          <a:bodyPr/>
          <a:lstStyle/>
          <a:p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chemeClr val="bg1">
                    <a:lumMod val="95000"/>
                    <a:lumOff val="5000"/>
                  </a:schemeClr>
                </a:solidFill>
                <a:latin typeface="Algerian" panose="04020705040A02060702" pitchFamily="82" charset="0"/>
              </a:rPr>
              <a:t> HANDLING invalid values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A8EA52-7619-86AD-0758-5ADA5E251C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3400" y="1600200"/>
            <a:ext cx="17221200" cy="7086600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dirty="0"/>
              <a:t>Invalid values are entries in the dataset that are </a:t>
            </a:r>
            <a:r>
              <a:rPr lang="en-US" b="1" dirty="0"/>
              <a:t>incorrect, inconsistent, or do not conform to the expected range</a:t>
            </a:r>
            <a:r>
              <a:rPr lang="en-US" dirty="0"/>
              <a:t>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dirty="0"/>
              <a:t> These can affect the accuracy of analysis and predictions.</a:t>
            </a:r>
          </a:p>
          <a:p>
            <a:r>
              <a:rPr lang="en-US" sz="3200" b="1" dirty="0">
                <a:ln>
                  <a:solidFill>
                    <a:sysClr val="windowText" lastClr="000000"/>
                  </a:solidFill>
                </a:ln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Examples in Loan Dataset</a:t>
            </a:r>
            <a:r>
              <a:rPr lang="en-US" sz="3200" dirty="0">
                <a:ln>
                  <a:solidFill>
                    <a:sysClr val="windowText" lastClr="000000"/>
                  </a:solidFill>
                </a:ln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b="1" dirty="0"/>
              <a:t>Dependents Column: </a:t>
            </a:r>
            <a:r>
              <a:rPr lang="en-US" dirty="0"/>
              <a:t> Some entries are “3+” instead of a numeric value.</a:t>
            </a:r>
          </a:p>
          <a:p>
            <a:r>
              <a:rPr lang="en-US" b="1" dirty="0"/>
              <a:t>Credit_History Column: </a:t>
            </a:r>
            <a:r>
              <a:rPr lang="en-US" dirty="0"/>
              <a:t> Values other than 0 or 1 (e.g., 2, missing, or blank entries).</a:t>
            </a:r>
          </a:p>
          <a:p>
            <a:r>
              <a:rPr lang="en-US" b="1" dirty="0"/>
              <a:t>Categorical Variables:</a:t>
            </a:r>
            <a:r>
              <a:rPr lang="en-US" dirty="0"/>
              <a:t>  Misspellings or inconsistent entries in Gender (e.g., “Male” vs “male”) or Married (“Yes” vs “Y”).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8954D5-3710-583B-F212-43F33D9F7B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6819900"/>
            <a:ext cx="1668780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3512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314</TotalTime>
  <Words>894</Words>
  <Application>Microsoft Office PowerPoint</Application>
  <PresentationFormat>Custom</PresentationFormat>
  <Paragraphs>141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Wingdings</vt:lpstr>
      <vt:lpstr>Wingdings 3</vt:lpstr>
      <vt:lpstr>Algerian</vt:lpstr>
      <vt:lpstr>Century Gothic</vt:lpstr>
      <vt:lpstr>Times New Roman</vt:lpstr>
      <vt:lpstr>Arial</vt:lpstr>
      <vt:lpstr>Ion</vt:lpstr>
      <vt:lpstr>PowerPoint Presentation</vt:lpstr>
      <vt:lpstr>INTRODUCTION</vt:lpstr>
      <vt:lpstr>PROBLEM STATEMENT</vt:lpstr>
      <vt:lpstr>DATASET OVERVIEW</vt:lpstr>
      <vt:lpstr>DATA UNDERSTANDING</vt:lpstr>
      <vt:lpstr>DATA CLEANING          </vt:lpstr>
      <vt:lpstr>HANDLING MISSING VALUES</vt:lpstr>
      <vt:lpstr>Outlier HANDLING</vt:lpstr>
      <vt:lpstr> HANDLING invalid values</vt:lpstr>
      <vt:lpstr>STATISTICAL ANALYSIS</vt:lpstr>
      <vt:lpstr>PowerPoint Presentation</vt:lpstr>
      <vt:lpstr>DESCRIPTIVE ANALYSIS</vt:lpstr>
      <vt:lpstr>Data visualization</vt:lpstr>
      <vt:lpstr>Univariate analysis</vt:lpstr>
      <vt:lpstr>BIVARIATE ANALYSIS</vt:lpstr>
      <vt:lpstr>MULTIVARIATE ANALYSIS</vt:lpstr>
      <vt:lpstr>CONCLUSION AND RECOMMENDATIONS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</dc:title>
  <dc:creator>Sri Atchya Shenbaga moorthi</dc:creator>
  <cp:lastModifiedBy>keerthanad510@gmail.com</cp:lastModifiedBy>
  <cp:revision>4</cp:revision>
  <dcterms:created xsi:type="dcterms:W3CDTF">2006-08-16T00:00:00Z</dcterms:created>
  <dcterms:modified xsi:type="dcterms:W3CDTF">2025-08-17T10:11:03Z</dcterms:modified>
  <dc:identifier>DAGtio8_e7A</dc:identifier>
</cp:coreProperties>
</file>