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ial" charset="1" panose="020B0502020202020204"/>
      <p:regular r:id="rId10"/>
    </p:embeddedFont>
    <p:embeddedFont>
      <p:font typeface="Arial Bold" charset="1" panose="020B0802020202020204"/>
      <p:regular r:id="rId11"/>
    </p:embeddedFont>
    <p:embeddedFont>
      <p:font typeface="Arial Italics" charset="1" panose="020B0502020202090204"/>
      <p:regular r:id="rId12"/>
    </p:embeddedFont>
    <p:embeddedFont>
      <p:font typeface="Arial Bold Italics" charset="1" panose="020B0802020202090204"/>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Canva Sans Medium" charset="1" panose="020B0603030501040103"/>
      <p:regular r:id="rId18"/>
    </p:embeddedFont>
    <p:embeddedFont>
      <p:font typeface="Canva Sans Medium Italics" charset="1" panose="020B06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https://www.naanmudhalvan.tn.gov.in/https:/skillsbuild.org/https:/www.canva.com/https:/www.google.com/https:/chat.openai.com/https:/www.python.org/" TargetMode="External" Type="http://schemas.openxmlformats.org/officeDocument/2006/relationships/hyperlink"/></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jpeg" Type="http://schemas.openxmlformats.org/officeDocument/2006/relationships/image"/><Relationship Id="rId11" Target="../media/image12.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10.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8"/>
              <a:stretch>
                <a:fillRect l="0" t="-280" r="-1" b="-281"/>
              </a:stretch>
            </a:blipFill>
          </p:spPr>
        </p:sp>
      </p:grpSp>
      <p:sp>
        <p:nvSpPr>
          <p:cNvPr name="Freeform 7" id="7"/>
          <p:cNvSpPr/>
          <p:nvPr/>
        </p:nvSpPr>
        <p:spPr>
          <a:xfrm flipH="false" flipV="false" rot="0">
            <a:off x="669801" y="4628646"/>
            <a:ext cx="16948404" cy="5007198"/>
          </a:xfrm>
          <a:custGeom>
            <a:avLst/>
            <a:gdLst/>
            <a:ahLst/>
            <a:cxnLst/>
            <a:rect r="r" b="b" t="t" l="l"/>
            <a:pathLst>
              <a:path h="5007198" w="16948404">
                <a:moveTo>
                  <a:pt x="0" y="0"/>
                </a:moveTo>
                <a:lnTo>
                  <a:pt x="16948404" y="0"/>
                </a:lnTo>
                <a:lnTo>
                  <a:pt x="16948404" y="5007198"/>
                </a:lnTo>
                <a:lnTo>
                  <a:pt x="0" y="500719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8" id="8"/>
          <p:cNvSpPr txBox="true"/>
          <p:nvPr/>
        </p:nvSpPr>
        <p:spPr>
          <a:xfrm rot="0">
            <a:off x="2194384" y="2487441"/>
            <a:ext cx="13533120" cy="1028700"/>
          </a:xfrm>
          <a:prstGeom prst="rect">
            <a:avLst/>
          </a:prstGeom>
        </p:spPr>
        <p:txBody>
          <a:bodyPr anchor="t" rtlCol="false" tIns="0" lIns="0" bIns="0" rIns="0">
            <a:spAutoFit/>
          </a:bodyPr>
          <a:lstStyle/>
          <a:p>
            <a:pPr algn="ctr">
              <a:lnSpc>
                <a:spcPts val="6480"/>
              </a:lnSpc>
            </a:pPr>
            <a:r>
              <a:rPr lang="en-US" sz="5400">
                <a:solidFill>
                  <a:srgbClr val="1CADE4"/>
                </a:solidFill>
                <a:latin typeface="Arial Bold"/>
              </a:rPr>
              <a:t>IMDB Movie Reviews</a:t>
            </a:r>
          </a:p>
        </p:txBody>
      </p:sp>
      <p:sp>
        <p:nvSpPr>
          <p:cNvPr name="TextBox 9" id="9"/>
          <p:cNvSpPr txBox="true"/>
          <p:nvPr/>
        </p:nvSpPr>
        <p:spPr>
          <a:xfrm rot="0">
            <a:off x="-403233" y="1406702"/>
            <a:ext cx="18907092" cy="976222"/>
          </a:xfrm>
          <a:prstGeom prst="rect">
            <a:avLst/>
          </a:prstGeom>
        </p:spPr>
        <p:txBody>
          <a:bodyPr anchor="t" rtlCol="false" tIns="0" lIns="0" bIns="0" rIns="0">
            <a:spAutoFit/>
          </a:bodyPr>
          <a:lstStyle/>
          <a:p>
            <a:pPr algn="ctr">
              <a:lnSpc>
                <a:spcPts val="5759"/>
              </a:lnSpc>
            </a:pPr>
            <a:r>
              <a:rPr lang="en-US" sz="4800">
                <a:solidFill>
                  <a:srgbClr val="1482AC"/>
                </a:solidFill>
                <a:latin typeface="Arial Bold"/>
              </a:rPr>
              <a:t>CAPSTONE PROJECT</a:t>
            </a:r>
          </a:p>
        </p:txBody>
      </p:sp>
      <p:sp>
        <p:nvSpPr>
          <p:cNvPr name="TextBox 10" id="10"/>
          <p:cNvSpPr txBox="true"/>
          <p:nvPr/>
        </p:nvSpPr>
        <p:spPr>
          <a:xfrm rot="0">
            <a:off x="7869977" y="6888371"/>
            <a:ext cx="9389323" cy="2369929"/>
          </a:xfrm>
          <a:prstGeom prst="rect">
            <a:avLst/>
          </a:prstGeom>
        </p:spPr>
        <p:txBody>
          <a:bodyPr anchor="t" rtlCol="false" tIns="0" lIns="0" bIns="0" rIns="0">
            <a:spAutoFit/>
          </a:bodyPr>
          <a:lstStyle/>
          <a:p>
            <a:pPr>
              <a:lnSpc>
                <a:spcPts val="3774"/>
              </a:lnSpc>
            </a:pPr>
            <a:r>
              <a:rPr lang="en-US" sz="2695">
                <a:solidFill>
                  <a:srgbClr val="FFFFFF"/>
                </a:solidFill>
                <a:latin typeface="Canva Sans Bold"/>
              </a:rPr>
              <a:t>Keerthana G</a:t>
            </a:r>
          </a:p>
          <a:p>
            <a:pPr>
              <a:lnSpc>
                <a:spcPts val="3774"/>
              </a:lnSpc>
            </a:pPr>
            <a:r>
              <a:rPr lang="en-US" sz="2695">
                <a:solidFill>
                  <a:srgbClr val="FFFFFF"/>
                </a:solidFill>
                <a:latin typeface="Canva Sans Bold"/>
              </a:rPr>
              <a:t>BTech Biotechnology</a:t>
            </a:r>
          </a:p>
          <a:p>
            <a:pPr>
              <a:lnSpc>
                <a:spcPts val="3774"/>
              </a:lnSpc>
            </a:pPr>
            <a:r>
              <a:rPr lang="en-US" sz="2695">
                <a:solidFill>
                  <a:srgbClr val="FFFFFF"/>
                </a:solidFill>
                <a:latin typeface="Canva Sans Bold"/>
              </a:rPr>
              <a:t>au421221214020</a:t>
            </a:r>
          </a:p>
          <a:p>
            <a:pPr>
              <a:lnSpc>
                <a:spcPts val="3774"/>
              </a:lnSpc>
            </a:pPr>
            <a:r>
              <a:rPr lang="en-US" sz="2695">
                <a:solidFill>
                  <a:srgbClr val="FFFFFF"/>
                </a:solidFill>
                <a:latin typeface="Canva Sans Bold"/>
              </a:rPr>
              <a:t>Karpaga vinayaga college of engineering and technology</a:t>
            </a:r>
          </a:p>
          <a:p>
            <a:pPr>
              <a:lnSpc>
                <a:spcPts val="3774"/>
              </a:lnSpc>
            </a:pPr>
            <a:r>
              <a:rPr lang="en-US" sz="2695">
                <a:solidFill>
                  <a:srgbClr val="FFFFFF"/>
                </a:solidFill>
                <a:latin typeface="Canva Sans Bold"/>
              </a:rPr>
              <a:t>meenukutty148@gmail.com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8"/>
              <a:stretch>
                <a:fillRect l="0" t="-280" r="-1" b="-281"/>
              </a:stretch>
            </a:blipFill>
          </p:spPr>
        </p:sp>
      </p:grpSp>
      <p:sp>
        <p:nvSpPr>
          <p:cNvPr name="TextBox 7" id="7"/>
          <p:cNvSpPr txBox="true"/>
          <p:nvPr/>
        </p:nvSpPr>
        <p:spPr>
          <a:xfrm rot="0">
            <a:off x="963228" y="870354"/>
            <a:ext cx="16361544" cy="932604"/>
          </a:xfrm>
          <a:prstGeom prst="rect">
            <a:avLst/>
          </a:prstGeom>
        </p:spPr>
        <p:txBody>
          <a:bodyPr anchor="t" rtlCol="false" tIns="0" lIns="0" bIns="0" rIns="0">
            <a:spAutoFit/>
          </a:bodyPr>
          <a:lstStyle/>
          <a:p>
            <a:pPr algn="l">
              <a:lnSpc>
                <a:spcPts val="7128"/>
              </a:lnSpc>
            </a:pPr>
            <a:r>
              <a:rPr lang="en-US" sz="5939">
                <a:solidFill>
                  <a:srgbClr val="1CADE4"/>
                </a:solidFill>
                <a:latin typeface="Arial Bold"/>
              </a:rPr>
              <a:t>References</a:t>
            </a:r>
          </a:p>
        </p:txBody>
      </p:sp>
      <p:sp>
        <p:nvSpPr>
          <p:cNvPr name="TextBox 8" id="8"/>
          <p:cNvSpPr txBox="true"/>
          <p:nvPr/>
        </p:nvSpPr>
        <p:spPr>
          <a:xfrm rot="0">
            <a:off x="2894882" y="3189876"/>
            <a:ext cx="12498237" cy="3716747"/>
          </a:xfrm>
          <a:prstGeom prst="rect">
            <a:avLst/>
          </a:prstGeom>
        </p:spPr>
        <p:txBody>
          <a:bodyPr anchor="t" rtlCol="false" tIns="0" lIns="0" bIns="0" rIns="0">
            <a:spAutoFit/>
          </a:bodyPr>
          <a:lstStyle/>
          <a:p>
            <a:pPr algn="ctr">
              <a:lnSpc>
                <a:spcPts val="7239"/>
              </a:lnSpc>
            </a:pPr>
            <a:r>
              <a:rPr lang="en-US" sz="5170" u="sng">
                <a:solidFill>
                  <a:srgbClr val="0000FF"/>
                </a:solidFill>
                <a:latin typeface="Canva Sans"/>
                <a:hlinkClick r:id="rId9"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8"/>
              <a:stretch>
                <a:fillRect l="0" t="-280" r="-1" b="-281"/>
              </a:stretch>
            </a:blipFill>
          </p:spPr>
        </p:sp>
      </p:grpSp>
      <p:sp>
        <p:nvSpPr>
          <p:cNvPr name="TextBox 7" id="7"/>
          <p:cNvSpPr txBox="true"/>
          <p:nvPr/>
        </p:nvSpPr>
        <p:spPr>
          <a:xfrm rot="0">
            <a:off x="2286001" y="4023597"/>
            <a:ext cx="13765236" cy="2068354"/>
          </a:xfrm>
          <a:prstGeom prst="rect">
            <a:avLst/>
          </a:prstGeom>
        </p:spPr>
        <p:txBody>
          <a:bodyPr anchor="t" rtlCol="false" tIns="0" lIns="0" bIns="0" rIns="0">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8"/>
              <a:stretch>
                <a:fillRect l="0" t="-280" r="-1" b="-281"/>
              </a:stretch>
            </a:blipFill>
          </p:spPr>
        </p:sp>
      </p:grpSp>
      <p:sp>
        <p:nvSpPr>
          <p:cNvPr name="TextBox 7" id="7"/>
          <p:cNvSpPr txBox="true"/>
          <p:nvPr/>
        </p:nvSpPr>
        <p:spPr>
          <a:xfrm rot="0">
            <a:off x="1825692" y="942975"/>
            <a:ext cx="15590520" cy="2068354"/>
          </a:xfrm>
          <a:prstGeom prst="rect">
            <a:avLst/>
          </a:prstGeom>
        </p:spPr>
        <p:txBody>
          <a:bodyPr anchor="t" rtlCol="false" tIns="0" lIns="0" bIns="0" rIns="0">
            <a:spAutoFit/>
          </a:bodyPr>
          <a:lstStyle/>
          <a:p>
            <a:pPr algn="l">
              <a:lnSpc>
                <a:spcPts val="5040"/>
              </a:lnSpc>
            </a:pPr>
            <a:r>
              <a:rPr lang="en-US" sz="4200">
                <a:solidFill>
                  <a:srgbClr val="002060"/>
                </a:solidFill>
                <a:latin typeface="Arial Bold"/>
              </a:rPr>
              <a:t>OUTLINE</a:t>
            </a:r>
          </a:p>
        </p:txBody>
      </p:sp>
      <p:sp>
        <p:nvSpPr>
          <p:cNvPr name="TextBox 8" id="8"/>
          <p:cNvSpPr txBox="true"/>
          <p:nvPr/>
        </p:nvSpPr>
        <p:spPr>
          <a:xfrm rot="0">
            <a:off x="1348740" y="2283627"/>
            <a:ext cx="16345650" cy="7957653"/>
          </a:xfrm>
          <a:prstGeom prst="rect">
            <a:avLst/>
          </a:prstGeom>
        </p:spPr>
        <p:txBody>
          <a:bodyPr anchor="t" rtlCol="false" tIns="0" lIns="0" bIns="0" rIns="0">
            <a:spAutoFit/>
          </a:bodyPr>
          <a:lstStyle/>
          <a:p>
            <a:pPr algn="l">
              <a:lnSpc>
                <a:spcPts val="3960"/>
              </a:lnSpc>
            </a:pPr>
            <a:r>
              <a:rPr lang="en-US" sz="3000">
                <a:solidFill>
                  <a:srgbClr val="404040"/>
                </a:solidFill>
                <a:latin typeface="Arial Bold"/>
              </a:rPr>
              <a:t>  </a:t>
            </a:r>
          </a:p>
          <a:p>
            <a:pPr algn="l" marL="633413" indent="-211138" lvl="2">
              <a:lnSpc>
                <a:spcPts val="3960"/>
              </a:lnSpc>
              <a:buFont typeface="Arial"/>
              <a:buChar char="⚬"/>
            </a:pPr>
            <a:r>
              <a:rPr lang="en-US" sz="3000">
                <a:solidFill>
                  <a:srgbClr val="404040"/>
                </a:solidFill>
                <a:latin typeface="Arial Bold"/>
              </a:rPr>
              <a:t>Problem Statement </a:t>
            </a:r>
          </a:p>
          <a:p>
            <a:pPr algn="l" marL="633413" indent="-211138" lvl="2">
              <a:lnSpc>
                <a:spcPts val="3960"/>
              </a:lnSpc>
              <a:buFont typeface="Arial"/>
              <a:buChar char="⚬"/>
            </a:pPr>
            <a:r>
              <a:rPr lang="en-US" sz="3000">
                <a:solidFill>
                  <a:srgbClr val="404040"/>
                </a:solidFill>
                <a:latin typeface="Arial Bold"/>
              </a:rPr>
              <a:t>Proposed System/Solution</a:t>
            </a:r>
          </a:p>
          <a:p>
            <a:pPr algn="l" marL="633413" indent="-211138" lvl="2">
              <a:lnSpc>
                <a:spcPts val="3960"/>
              </a:lnSpc>
              <a:buFont typeface="Arial"/>
              <a:buChar char="⚬"/>
            </a:pPr>
            <a:r>
              <a:rPr lang="en-US" sz="3000">
                <a:solidFill>
                  <a:srgbClr val="404040"/>
                </a:solidFill>
                <a:latin typeface="Arial Bold"/>
              </a:rPr>
              <a:t>System Development Approach</a:t>
            </a:r>
          </a:p>
          <a:p>
            <a:pPr algn="l" marL="633413" indent="-211138" lvl="2">
              <a:lnSpc>
                <a:spcPts val="3960"/>
              </a:lnSpc>
              <a:buFont typeface="Arial"/>
              <a:buChar char="⚬"/>
            </a:pPr>
            <a:r>
              <a:rPr lang="en-US" sz="3000">
                <a:solidFill>
                  <a:srgbClr val="404040"/>
                </a:solidFill>
                <a:latin typeface="Arial Bold"/>
              </a:rPr>
              <a:t>Algorithm &amp; Deployment  </a:t>
            </a:r>
          </a:p>
          <a:p>
            <a:pPr algn="l" marL="633413" indent="-211138" lvl="2">
              <a:lnSpc>
                <a:spcPts val="3960"/>
              </a:lnSpc>
              <a:buFont typeface="Arial"/>
              <a:buChar char="⚬"/>
            </a:pPr>
            <a:r>
              <a:rPr lang="en-US" sz="3000">
                <a:solidFill>
                  <a:srgbClr val="404040"/>
                </a:solidFill>
                <a:latin typeface="Arial Bold"/>
              </a:rPr>
              <a:t>Result </a:t>
            </a:r>
          </a:p>
          <a:p>
            <a:pPr algn="l" marL="633413" indent="-211138" lvl="2">
              <a:lnSpc>
                <a:spcPts val="3960"/>
              </a:lnSpc>
              <a:buFont typeface="Arial"/>
              <a:buChar char="⚬"/>
            </a:pPr>
            <a:r>
              <a:rPr lang="en-US" sz="3000">
                <a:solidFill>
                  <a:srgbClr val="404040"/>
                </a:solidFill>
                <a:latin typeface="Arial Bold"/>
              </a:rPr>
              <a:t>Conclusion</a:t>
            </a:r>
          </a:p>
          <a:p>
            <a:pPr algn="l" marL="633413" indent="-211138" lvl="2">
              <a:lnSpc>
                <a:spcPts val="3960"/>
              </a:lnSpc>
              <a:buFont typeface="Arial"/>
              <a:buChar char="⚬"/>
            </a:pPr>
            <a:r>
              <a:rPr lang="en-US" sz="3000">
                <a:solidFill>
                  <a:srgbClr val="404040"/>
                </a:solidFill>
                <a:latin typeface="Arial Bold"/>
              </a:rPr>
              <a:t>Future Scope</a:t>
            </a:r>
          </a:p>
          <a:p>
            <a:pPr algn="l" marL="633413" indent="-211138" lvl="2">
              <a:lnSpc>
                <a:spcPts val="3960"/>
              </a:lnSpc>
              <a:buFont typeface="Arial"/>
              <a:buChar char="⚬"/>
            </a:pPr>
            <a:r>
              <a:rPr lang="en-US" sz="3000">
                <a:solidFill>
                  <a:srgbClr val="404040"/>
                </a:solidFill>
                <a:latin typeface="Arial Bold"/>
              </a:rPr>
              <a:t>References</a:t>
            </a:r>
          </a:p>
          <a:p>
            <a:pPr algn="l" marL="633413" indent="-211138" lvl="2">
              <a:lnSpc>
                <a:spcPts val="396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8"/>
              <a:stretch>
                <a:fillRect l="0" t="-280" r="-1" b="-281"/>
              </a:stretch>
            </a:blipFill>
          </p:spPr>
        </p:sp>
      </p:grpSp>
      <p:sp>
        <p:nvSpPr>
          <p:cNvPr name="TextBox 7" id="7"/>
          <p:cNvSpPr txBox="true"/>
          <p:nvPr/>
        </p:nvSpPr>
        <p:spPr>
          <a:xfrm rot="0">
            <a:off x="963228" y="870354"/>
            <a:ext cx="16361544" cy="932604"/>
          </a:xfrm>
          <a:prstGeom prst="rect">
            <a:avLst/>
          </a:prstGeom>
        </p:spPr>
        <p:txBody>
          <a:bodyPr anchor="t" rtlCol="false" tIns="0" lIns="0" bIns="0" rIns="0">
            <a:spAutoFit/>
          </a:bodyPr>
          <a:lstStyle/>
          <a:p>
            <a:pPr algn="l">
              <a:lnSpc>
                <a:spcPts val="7128"/>
              </a:lnSpc>
            </a:pPr>
            <a:r>
              <a:rPr lang="en-US" sz="5939">
                <a:solidFill>
                  <a:srgbClr val="1CADE4"/>
                </a:solidFill>
                <a:latin typeface="Arial Bold"/>
              </a:rPr>
              <a:t>Problem Statement</a:t>
            </a:r>
          </a:p>
        </p:txBody>
      </p:sp>
      <p:sp>
        <p:nvSpPr>
          <p:cNvPr name="TextBox 8" id="8"/>
          <p:cNvSpPr txBox="true"/>
          <p:nvPr/>
        </p:nvSpPr>
        <p:spPr>
          <a:xfrm rot="0">
            <a:off x="1028700" y="3437910"/>
            <a:ext cx="16296072" cy="3277829"/>
          </a:xfrm>
          <a:prstGeom prst="rect">
            <a:avLst/>
          </a:prstGeom>
        </p:spPr>
        <p:txBody>
          <a:bodyPr anchor="t" rtlCol="false" tIns="0" lIns="0" bIns="0" rIns="0">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8"/>
              <a:stretch>
                <a:fillRect l="0" t="-280" r="-1" b="-281"/>
              </a:stretch>
            </a:blipFill>
          </p:spPr>
        </p:sp>
      </p:grpSp>
      <p:sp>
        <p:nvSpPr>
          <p:cNvPr name="TextBox 7" id="7"/>
          <p:cNvSpPr txBox="true"/>
          <p:nvPr/>
        </p:nvSpPr>
        <p:spPr>
          <a:xfrm rot="0">
            <a:off x="963228" y="870354"/>
            <a:ext cx="16361544" cy="932604"/>
          </a:xfrm>
          <a:prstGeom prst="rect">
            <a:avLst/>
          </a:prstGeom>
        </p:spPr>
        <p:txBody>
          <a:bodyPr anchor="t" rtlCol="false" tIns="0" lIns="0" bIns="0" rIns="0">
            <a:spAutoFit/>
          </a:bodyPr>
          <a:lstStyle/>
          <a:p>
            <a:pPr algn="l">
              <a:lnSpc>
                <a:spcPts val="7128"/>
              </a:lnSpc>
            </a:pPr>
            <a:r>
              <a:rPr lang="en-US" sz="5939">
                <a:solidFill>
                  <a:srgbClr val="1CADE4"/>
                </a:solidFill>
                <a:latin typeface="Arial Bold"/>
              </a:rPr>
              <a:t>Proposed Solution</a:t>
            </a:r>
          </a:p>
        </p:txBody>
      </p:sp>
      <p:sp>
        <p:nvSpPr>
          <p:cNvPr name="TextBox 8" id="8"/>
          <p:cNvSpPr txBox="true"/>
          <p:nvPr/>
        </p:nvSpPr>
        <p:spPr>
          <a:xfrm rot="0">
            <a:off x="669801" y="2575480"/>
            <a:ext cx="16542600" cy="5059841"/>
          </a:xfrm>
          <a:prstGeom prst="rect">
            <a:avLst/>
          </a:prstGeom>
        </p:spPr>
        <p:txBody>
          <a:bodyPr anchor="t" rtlCol="false" tIns="0" lIns="0" bIns="0" rIns="0">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8"/>
              <a:stretch>
                <a:fillRect l="0" t="-280" r="-1" b="-281"/>
              </a:stretch>
            </a:blipFill>
          </p:spPr>
        </p:sp>
      </p:grpSp>
      <p:sp>
        <p:nvSpPr>
          <p:cNvPr name="TextBox 7" id="7"/>
          <p:cNvSpPr txBox="true"/>
          <p:nvPr/>
        </p:nvSpPr>
        <p:spPr>
          <a:xfrm rot="0">
            <a:off x="963228" y="810978"/>
            <a:ext cx="16361544" cy="932604"/>
          </a:xfrm>
          <a:prstGeom prst="rect">
            <a:avLst/>
          </a:prstGeom>
        </p:spPr>
        <p:txBody>
          <a:bodyPr anchor="t" rtlCol="false" tIns="0" lIns="0" bIns="0" rIns="0">
            <a:spAutoFit/>
          </a:bodyPr>
          <a:lstStyle/>
          <a:p>
            <a:pPr algn="l">
              <a:lnSpc>
                <a:spcPts val="7128"/>
              </a:lnSpc>
            </a:pPr>
            <a:r>
              <a:rPr lang="en-US" sz="5939">
                <a:solidFill>
                  <a:srgbClr val="1CADE4"/>
                </a:solidFill>
                <a:latin typeface="Arial Bold"/>
              </a:rPr>
              <a:t>System  Approach</a:t>
            </a:r>
          </a:p>
        </p:txBody>
      </p:sp>
      <p:sp>
        <p:nvSpPr>
          <p:cNvPr name="TextBox 8" id="8"/>
          <p:cNvSpPr txBox="true"/>
          <p:nvPr/>
        </p:nvSpPr>
        <p:spPr>
          <a:xfrm rot="0">
            <a:off x="765051" y="2124392"/>
            <a:ext cx="16113181" cy="5705422"/>
          </a:xfrm>
          <a:prstGeom prst="rect">
            <a:avLst/>
          </a:prstGeom>
        </p:spPr>
        <p:txBody>
          <a:bodyPr anchor="t" rtlCol="false" tIns="0" lIns="0" bIns="0" rIns="0">
            <a:spAutoFit/>
          </a:bodyPr>
          <a:lstStyle/>
          <a:p>
            <a:pPr algn="l">
              <a:lnSpc>
                <a:spcPts val="3473"/>
              </a:lnSpc>
            </a:pPr>
            <a:r>
              <a:rPr lang="en-US" sz="2479">
                <a:solidFill>
                  <a:srgbClr val="000000"/>
                </a:solidFill>
                <a:latin typeface="Canva Sans"/>
              </a:rPr>
              <a:t>1. Data Preprocessing: Tokenize, remove stopwords, punctuation, and perform stemming or lemmatization.</a:t>
            </a:r>
          </a:p>
          <a:p>
            <a:pPr algn="l">
              <a:lnSpc>
                <a:spcPts val="3473"/>
              </a:lnSpc>
            </a:pPr>
            <a:r>
              <a:rPr lang="en-US" sz="2479">
                <a:solidFill>
                  <a:srgbClr val="000000"/>
                </a:solidFill>
                <a:latin typeface="Canva Sans"/>
              </a:rPr>
              <a:t>2. Feature Extraction: Utilize word embeddings like Word2Vec or TF-IDF to convert text into numerical representations.</a:t>
            </a:r>
          </a:p>
          <a:p>
            <a:pPr algn="l">
              <a:lnSpc>
                <a:spcPts val="3473"/>
              </a:lnSpc>
            </a:pPr>
            <a:r>
              <a:rPr lang="en-US" sz="2479">
                <a:solidFill>
                  <a:srgbClr val="000000"/>
                </a:solidFill>
                <a:latin typeface="Canva Sans"/>
              </a:rPr>
              <a:t>3. Model Selection: Experiment with Logistic Regression, SVM, Random Forest, Gradient Boosting, and Deep Learning (RNNs/CNNs).</a:t>
            </a:r>
          </a:p>
          <a:p>
            <a:pPr algn="l">
              <a:lnSpc>
                <a:spcPts val="3473"/>
              </a:lnSpc>
            </a:pPr>
            <a:r>
              <a:rPr lang="en-US" sz="2479">
                <a:solidFill>
                  <a:srgbClr val="000000"/>
                </a:solidFill>
                <a:latin typeface="Canva Sans"/>
              </a:rPr>
              <a:t>4. Model Training and Evaluation: Split dataset, train models, and evaluate using metrics like accuracy, precision, recall, and F1-score.</a:t>
            </a:r>
          </a:p>
          <a:p>
            <a:pPr algn="l">
              <a:lnSpc>
                <a:spcPts val="3473"/>
              </a:lnSpc>
            </a:pPr>
            <a:r>
              <a:rPr lang="en-US" sz="2479">
                <a:solidFill>
                  <a:srgbClr val="000000"/>
                </a:solidFill>
                <a:latin typeface="Canva Sans"/>
              </a:rPr>
              <a:t>5. Hyperparameter Tuning: Fine-tune model parameters using techniques like grid search or random search.</a:t>
            </a:r>
          </a:p>
          <a:p>
            <a:pPr algn="l">
              <a:lnSpc>
                <a:spcPts val="3473"/>
              </a:lnSpc>
            </a:pPr>
            <a:r>
              <a:rPr lang="en-US" sz="2479">
                <a:solidFill>
                  <a:srgbClr val="000000"/>
                </a:solidFill>
                <a:latin typeface="Canva Sans"/>
              </a:rPr>
              <a:t>6. Ensemble Methods (Optional): Combine predictions of multiple models for improved performance.</a:t>
            </a:r>
          </a:p>
          <a:p>
            <a:pPr algn="l">
              <a:lnSpc>
                <a:spcPts val="3473"/>
              </a:lnSpc>
            </a:pPr>
            <a:r>
              <a:rPr lang="en-US" sz="2479">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8"/>
              <a:stretch>
                <a:fillRect l="0" t="-280" r="-1" b="-281"/>
              </a:stretch>
            </a:blipFill>
          </p:spPr>
        </p:sp>
      </p:grpSp>
      <p:sp>
        <p:nvSpPr>
          <p:cNvPr name="TextBox 7" id="7"/>
          <p:cNvSpPr txBox="true"/>
          <p:nvPr/>
        </p:nvSpPr>
        <p:spPr>
          <a:xfrm rot="0">
            <a:off x="963228" y="870354"/>
            <a:ext cx="16361544" cy="932604"/>
          </a:xfrm>
          <a:prstGeom prst="rect">
            <a:avLst/>
          </a:prstGeom>
        </p:spPr>
        <p:txBody>
          <a:bodyPr anchor="t" rtlCol="false" tIns="0" lIns="0" bIns="0" rIns="0">
            <a:spAutoFit/>
          </a:bodyPr>
          <a:lstStyle/>
          <a:p>
            <a:pPr algn="l">
              <a:lnSpc>
                <a:spcPts val="7128"/>
              </a:lnSpc>
            </a:pPr>
            <a:r>
              <a:rPr lang="en-US" sz="5939">
                <a:solidFill>
                  <a:srgbClr val="1CADE4"/>
                </a:solidFill>
                <a:latin typeface="Arial Bold"/>
              </a:rPr>
              <a:t>Algorithm &amp; Deployment</a:t>
            </a:r>
          </a:p>
        </p:txBody>
      </p:sp>
      <p:sp>
        <p:nvSpPr>
          <p:cNvPr name="TextBox 8" id="8"/>
          <p:cNvSpPr txBox="true"/>
          <p:nvPr/>
        </p:nvSpPr>
        <p:spPr>
          <a:xfrm rot="0">
            <a:off x="1216851" y="2126808"/>
            <a:ext cx="8512642" cy="7735319"/>
          </a:xfrm>
          <a:prstGeom prst="rect">
            <a:avLst/>
          </a:prstGeom>
        </p:spPr>
        <p:txBody>
          <a:bodyPr anchor="t" rtlCol="false" tIns="0" lIns="0" bIns="0" rIns="0">
            <a:spAutoFit/>
          </a:bodyPr>
          <a:lstStyle/>
          <a:p>
            <a:pPr algn="l">
              <a:lnSpc>
                <a:spcPts val="1530"/>
              </a:lnSpc>
            </a:pPr>
            <a:r>
              <a:rPr lang="en-US" sz="1094">
                <a:solidFill>
                  <a:srgbClr val="000000"/>
                </a:solidFill>
                <a:latin typeface="Canva Sans"/>
              </a:rPr>
              <a:t>Algorithm Selection: Support Vector Machines (SVM)</a:t>
            </a:r>
          </a:p>
          <a:p>
            <a:pPr algn="l">
              <a:lnSpc>
                <a:spcPts val="1530"/>
              </a:lnSpc>
            </a:pPr>
          </a:p>
          <a:p>
            <a:pPr algn="l">
              <a:lnSpc>
                <a:spcPts val="1530"/>
              </a:lnSpc>
            </a:pPr>
            <a:r>
              <a:rPr lang="en-US" sz="1094">
                <a:solidFill>
                  <a:srgbClr val="000000"/>
                </a:solidFill>
                <a:latin typeface="Canva Sans"/>
              </a:rPr>
              <a:t>Deployment:</a:t>
            </a:r>
          </a:p>
          <a:p>
            <a:pPr algn="l">
              <a:lnSpc>
                <a:spcPts val="1530"/>
              </a:lnSpc>
            </a:pPr>
          </a:p>
          <a:p>
            <a:pPr algn="l">
              <a:lnSpc>
                <a:spcPts val="1530"/>
              </a:lnSpc>
            </a:pPr>
            <a:r>
              <a:rPr lang="en-US" sz="1094">
                <a:solidFill>
                  <a:srgbClr val="000000"/>
                </a:solidFill>
                <a:latin typeface="Canva Sans"/>
              </a:rPr>
              <a:t>1. Training the SVM Model:</a:t>
            </a:r>
          </a:p>
          <a:p>
            <a:pPr algn="l">
              <a:lnSpc>
                <a:spcPts val="1530"/>
              </a:lnSpc>
            </a:pPr>
            <a:r>
              <a:rPr lang="en-US" sz="1094">
                <a:solidFill>
                  <a:srgbClr val="000000"/>
                </a:solidFill>
                <a:latin typeface="Canva Sans"/>
              </a:rPr>
              <a:t>   - Preprocess the movie review dataset by tokenization, removing stopwords, punctuation, and possibly stemming or lemmatization.</a:t>
            </a:r>
          </a:p>
          <a:p>
            <a:pPr algn="l">
              <a:lnSpc>
                <a:spcPts val="1530"/>
              </a:lnSpc>
            </a:pPr>
            <a:r>
              <a:rPr lang="en-US" sz="1094">
                <a:solidFill>
                  <a:srgbClr val="000000"/>
                </a:solidFill>
                <a:latin typeface="Canva Sans"/>
              </a:rPr>
              <a:t>   - Utilize techniques like TF-IDF to convert text data into numerical representations.</a:t>
            </a:r>
          </a:p>
          <a:p>
            <a:pPr algn="l">
              <a:lnSpc>
                <a:spcPts val="1530"/>
              </a:lnSpc>
            </a:pPr>
            <a:r>
              <a:rPr lang="en-US" sz="1094">
                <a:solidFill>
                  <a:srgbClr val="000000"/>
                </a:solidFill>
                <a:latin typeface="Canva Sans"/>
              </a:rPr>
              <a:t>   - Train the SVM model on the preprocessed and feature-extracted training dataset.</a:t>
            </a:r>
          </a:p>
          <a:p>
            <a:pPr algn="l">
              <a:lnSpc>
                <a:spcPts val="1530"/>
              </a:lnSpc>
            </a:pPr>
          </a:p>
          <a:p>
            <a:pPr algn="l">
              <a:lnSpc>
                <a:spcPts val="1530"/>
              </a:lnSpc>
            </a:pPr>
            <a:r>
              <a:rPr lang="en-US" sz="1094">
                <a:solidFill>
                  <a:srgbClr val="000000"/>
                </a:solidFill>
                <a:latin typeface="Canva Sans"/>
              </a:rPr>
              <a:t>2. Evaluation:</a:t>
            </a:r>
          </a:p>
          <a:p>
            <a:pPr algn="l">
              <a:lnSpc>
                <a:spcPts val="1530"/>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gn="l">
              <a:lnSpc>
                <a:spcPts val="1530"/>
              </a:lnSpc>
            </a:pPr>
            <a:r>
              <a:rPr lang="en-US" sz="1094">
                <a:solidFill>
                  <a:srgbClr val="000000"/>
                </a:solidFill>
                <a:latin typeface="Canva Sans"/>
              </a:rPr>
              <a:t>   - Use evaluation metrics such as accuracy, precision, recall, and F1-score to measure the model's performance.</a:t>
            </a:r>
          </a:p>
          <a:p>
            <a:pPr algn="l">
              <a:lnSpc>
                <a:spcPts val="1530"/>
              </a:lnSpc>
            </a:pPr>
          </a:p>
          <a:p>
            <a:pPr algn="l">
              <a:lnSpc>
                <a:spcPts val="1530"/>
              </a:lnSpc>
            </a:pPr>
            <a:r>
              <a:rPr lang="en-US" sz="1094">
                <a:solidFill>
                  <a:srgbClr val="000000"/>
                </a:solidFill>
                <a:latin typeface="Canva Sans"/>
              </a:rPr>
              <a:t>3. Hyperparameter Tuning:</a:t>
            </a:r>
          </a:p>
          <a:p>
            <a:pPr algn="l">
              <a:lnSpc>
                <a:spcPts val="1530"/>
              </a:lnSpc>
            </a:pPr>
            <a:r>
              <a:rPr lang="en-US" sz="1094">
                <a:solidFill>
                  <a:srgbClr val="000000"/>
                </a:solidFill>
                <a:latin typeface="Canva Sans"/>
              </a:rPr>
              <a:t>   - Fine-tune the hyperparameters of the SVM model using techniques like grid search or random search to optimize its performance.</a:t>
            </a:r>
          </a:p>
          <a:p>
            <a:pPr algn="l">
              <a:lnSpc>
                <a:spcPts val="1530"/>
              </a:lnSpc>
            </a:pPr>
            <a:r>
              <a:rPr lang="en-US" sz="1094">
                <a:solidFill>
                  <a:srgbClr val="000000"/>
                </a:solidFill>
                <a:latin typeface="Canva Sans"/>
              </a:rPr>
              <a:t>   - Parameters to tune may include the choice of kernel (e.g., linear, polynomial, radial basis function), regularization parameter (C), and kernel coefficients.</a:t>
            </a:r>
          </a:p>
          <a:p>
            <a:pPr algn="l">
              <a:lnSpc>
                <a:spcPts val="1530"/>
              </a:lnSpc>
            </a:pPr>
          </a:p>
          <a:p>
            <a:pPr algn="l">
              <a:lnSpc>
                <a:spcPts val="1530"/>
              </a:lnSpc>
            </a:pPr>
            <a:r>
              <a:rPr lang="en-US" sz="1094">
                <a:solidFill>
                  <a:srgbClr val="000000"/>
                </a:solidFill>
                <a:latin typeface="Canva Sans"/>
              </a:rPr>
              <a:t>4. Deployment:</a:t>
            </a:r>
          </a:p>
          <a:p>
            <a:pPr algn="l">
              <a:lnSpc>
                <a:spcPts val="1530"/>
              </a:lnSpc>
            </a:pPr>
            <a:r>
              <a:rPr lang="en-US" sz="1094">
                <a:solidFill>
                  <a:srgbClr val="000000"/>
                </a:solidFill>
                <a:latin typeface="Canva Sans"/>
              </a:rPr>
              <a:t>   - Once the SVM model is trained and evaluated satisfactorily, deploy it into a production environment.</a:t>
            </a:r>
          </a:p>
          <a:p>
            <a:pPr algn="l">
              <a:lnSpc>
                <a:spcPts val="1530"/>
              </a:lnSpc>
            </a:pPr>
            <a:r>
              <a:rPr lang="en-US" sz="1094">
                <a:solidFill>
                  <a:srgbClr val="000000"/>
                </a:solidFill>
                <a:latin typeface="Canva Sans"/>
              </a:rPr>
              <a:t>   - Integrate the model into an application or service where users can input movie reviews and receive predictions on sentiment.</a:t>
            </a:r>
          </a:p>
          <a:p>
            <a:pPr algn="l">
              <a:lnSpc>
                <a:spcPts val="1530"/>
              </a:lnSpc>
            </a:pPr>
            <a:r>
              <a:rPr lang="en-US" sz="1094">
                <a:solidFill>
                  <a:srgbClr val="000000"/>
                </a:solidFill>
                <a:latin typeface="Canva Sans"/>
              </a:rPr>
              <a:t>   - Ensure scalability and efficiency of the deployed model to handle real-time inference requests.</a:t>
            </a:r>
          </a:p>
          <a:p>
            <a:pPr algn="l">
              <a:lnSpc>
                <a:spcPts val="1530"/>
              </a:lnSpc>
            </a:pPr>
          </a:p>
          <a:p>
            <a:pPr algn="l">
              <a:lnSpc>
                <a:spcPts val="1530"/>
              </a:lnSpc>
            </a:pPr>
            <a:r>
              <a:rPr lang="en-US" sz="1094">
                <a:solidFill>
                  <a:srgbClr val="000000"/>
                </a:solidFill>
                <a:latin typeface="Canva Sans"/>
              </a:rPr>
              <a:t>5. Monitoring:</a:t>
            </a:r>
          </a:p>
          <a:p>
            <a:pPr algn="l">
              <a:lnSpc>
                <a:spcPts val="1530"/>
              </a:lnSpc>
            </a:pPr>
            <a:r>
              <a:rPr lang="en-US" sz="1094">
                <a:solidFill>
                  <a:srgbClr val="000000"/>
                </a:solidFill>
                <a:latin typeface="Canva Sans"/>
              </a:rPr>
              <a:t>   - Implement monitoring mechanisms to track the performance of the deployed SVM model in production.</a:t>
            </a:r>
          </a:p>
          <a:p>
            <a:pPr algn="l">
              <a:lnSpc>
                <a:spcPts val="1530"/>
              </a:lnSpc>
            </a:pPr>
            <a:r>
              <a:rPr lang="en-US" sz="1094">
                <a:solidFill>
                  <a:srgbClr val="000000"/>
                </a:solidFill>
                <a:latin typeface="Canva Sans"/>
              </a:rPr>
              <a:t>   - Monitor metrics such as prediction accuracy, response time, and resource utilization to identify any issues or degradation in performance.</a:t>
            </a:r>
          </a:p>
          <a:p>
            <a:pPr algn="l">
              <a:lnSpc>
                <a:spcPts val="1530"/>
              </a:lnSpc>
            </a:pPr>
            <a:r>
              <a:rPr lang="en-US" sz="1094">
                <a:solidFill>
                  <a:srgbClr val="000000"/>
                </a:solidFill>
                <a:latin typeface="Canva Sans"/>
              </a:rPr>
              <a:t>   - Set up alerts to notify stakeholders of any anomalies or deviations from expected behavior.</a:t>
            </a:r>
          </a:p>
          <a:p>
            <a:pPr algn="l">
              <a:lnSpc>
                <a:spcPts val="1530"/>
              </a:lnSpc>
            </a:pPr>
          </a:p>
          <a:p>
            <a:pPr algn="l">
              <a:lnSpc>
                <a:spcPts val="1530"/>
              </a:lnSpc>
            </a:pPr>
            <a:r>
              <a:rPr lang="en-US" sz="1094">
                <a:solidFill>
                  <a:srgbClr val="000000"/>
                </a:solidFill>
                <a:latin typeface="Canva Sans"/>
              </a:rPr>
              <a:t>6. Retraining:</a:t>
            </a:r>
          </a:p>
          <a:p>
            <a:pPr algn="l">
              <a:lnSpc>
                <a:spcPts val="1530"/>
              </a:lnSpc>
            </a:pPr>
            <a:r>
              <a:rPr lang="en-US" sz="1094">
                <a:solidFill>
                  <a:srgbClr val="000000"/>
                </a:solidFill>
                <a:latin typeface="Canva Sans"/>
              </a:rPr>
              <a:t>   - Periodically retrain the SVM model with new data to ensure its effectiveness and relevance over time.</a:t>
            </a:r>
          </a:p>
          <a:p>
            <a:pPr algn="l">
              <a:lnSpc>
                <a:spcPts val="1530"/>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gn="l">
              <a:lnSpc>
                <a:spcPts val="1530"/>
              </a:lnSpc>
            </a:pPr>
          </a:p>
          <a:p>
            <a:pPr algn="l">
              <a:lnSpc>
                <a:spcPts val="1530"/>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name="TextBox 9" id="9"/>
          <p:cNvSpPr txBox="true"/>
          <p:nvPr/>
        </p:nvSpPr>
        <p:spPr>
          <a:xfrm rot="0">
            <a:off x="11203166" y="2002983"/>
            <a:ext cx="6729379" cy="7764279"/>
          </a:xfrm>
          <a:prstGeom prst="rect">
            <a:avLst/>
          </a:prstGeom>
        </p:spPr>
        <p:txBody>
          <a:bodyPr anchor="t" rtlCol="false" tIns="0" lIns="0" bIns="0" rIns="0">
            <a:spAutoFit/>
          </a:bodyPr>
          <a:lstStyle/>
          <a:p>
            <a:pPr algn="l">
              <a:lnSpc>
                <a:spcPts val="2363"/>
              </a:lnSpc>
            </a:pPr>
            <a:r>
              <a:rPr lang="en-US" sz="1688">
                <a:solidFill>
                  <a:srgbClr val="000000"/>
                </a:solidFill>
                <a:latin typeface="Canva Sans"/>
              </a:rPr>
              <a:t>Program:</a:t>
            </a:r>
          </a:p>
          <a:p>
            <a:pPr algn="l">
              <a:lnSpc>
                <a:spcPts val="2363"/>
              </a:lnSpc>
            </a:pPr>
            <a:r>
              <a:rPr lang="en-US" sz="1688">
                <a:solidFill>
                  <a:srgbClr val="000000"/>
                </a:solidFill>
                <a:latin typeface="Canva Sans"/>
              </a:rPr>
              <a:t>import numpy as n</a:t>
            </a:r>
          </a:p>
          <a:p>
            <a:pPr algn="l">
              <a:lnSpc>
                <a:spcPts val="2363"/>
              </a:lnSpc>
            </a:pPr>
            <a:r>
              <a:rPr lang="en-US" sz="1688">
                <a:solidFill>
                  <a:srgbClr val="000000"/>
                </a:solidFill>
                <a:latin typeface="Canva Sans"/>
              </a:rPr>
              <a:t>import pandas as p</a:t>
            </a:r>
          </a:p>
          <a:p>
            <a:pPr algn="l">
              <a:lnSpc>
                <a:spcPts val="2363"/>
              </a:lnSpc>
            </a:pPr>
            <a:r>
              <a:rPr lang="en-US" sz="1688">
                <a:solidFill>
                  <a:srgbClr val="000000"/>
                </a:solidFill>
                <a:latin typeface="Canva Sans"/>
              </a:rPr>
              <a:t>import matplotlib.pyplot as m</a:t>
            </a:r>
          </a:p>
          <a:p>
            <a:pPr algn="l">
              <a:lnSpc>
                <a:spcPts val="2363"/>
              </a:lnSpc>
            </a:pPr>
            <a:r>
              <a:rPr lang="en-US" sz="1688">
                <a:solidFill>
                  <a:srgbClr val="000000"/>
                </a:solidFill>
                <a:latin typeface="Canva Sans"/>
              </a:rPr>
              <a:t>import seaborn as s</a:t>
            </a:r>
          </a:p>
          <a:p>
            <a:pPr algn="l">
              <a:lnSpc>
                <a:spcPts val="2363"/>
              </a:lnSpc>
            </a:pPr>
            <a:r>
              <a:rPr lang="en-US" sz="1688">
                <a:solidFill>
                  <a:srgbClr val="000000"/>
                </a:solidFill>
                <a:latin typeface="Canva Sans"/>
              </a:rPr>
              <a:t>data=p.read_csv("C:\\mydata.csv")</a:t>
            </a:r>
          </a:p>
          <a:p>
            <a:pPr algn="l">
              <a:lnSpc>
                <a:spcPts val="2363"/>
              </a:lnSpc>
            </a:pPr>
            <a:r>
              <a:rPr lang="en-US" sz="1688">
                <a:solidFill>
                  <a:srgbClr val="000000"/>
                </a:solidFill>
                <a:latin typeface="Canva Sans"/>
              </a:rPr>
              <a:t>data.head(50)</a:t>
            </a:r>
          </a:p>
          <a:p>
            <a:pPr algn="l">
              <a:lnSpc>
                <a:spcPts val="2363"/>
              </a:lnSpc>
            </a:pPr>
            <a:r>
              <a:rPr lang="en-US" sz="1688">
                <a:solidFill>
                  <a:srgbClr val="000000"/>
                </a:solidFill>
                <a:latin typeface="Canva Sans"/>
              </a:rPr>
              <a:t>data.columns</a:t>
            </a:r>
          </a:p>
          <a:p>
            <a:pPr algn="l">
              <a:lnSpc>
                <a:spcPts val="2363"/>
              </a:lnSpc>
            </a:pPr>
            <a:r>
              <a:rPr lang="en-US" sz="1688">
                <a:solidFill>
                  <a:srgbClr val="000000"/>
                </a:solidFill>
                <a:latin typeface="Canva Sans"/>
              </a:rPr>
              <a:t>data.tail(50)</a:t>
            </a:r>
          </a:p>
          <a:p>
            <a:pPr algn="l">
              <a:lnSpc>
                <a:spcPts val="2363"/>
              </a:lnSpc>
            </a:pPr>
            <a:r>
              <a:rPr lang="en-US" sz="1688">
                <a:solidFill>
                  <a:srgbClr val="000000"/>
                </a:solidFill>
                <a:latin typeface="Canva Sans"/>
              </a:rPr>
              <a:t>data.describe()</a:t>
            </a:r>
          </a:p>
          <a:p>
            <a:pPr algn="l">
              <a:lnSpc>
                <a:spcPts val="2363"/>
              </a:lnSpc>
            </a:pPr>
            <a:r>
              <a:rPr lang="en-US" sz="1688">
                <a:solidFill>
                  <a:srgbClr val="000000"/>
                </a:solidFill>
                <a:latin typeface="Canva Sans"/>
              </a:rPr>
              <a:t>s.histplot(data["sentiment"],bins=30,kde=True)</a:t>
            </a:r>
          </a:p>
          <a:p>
            <a:pPr algn="l">
              <a:lnSpc>
                <a:spcPts val="2363"/>
              </a:lnSpc>
            </a:pPr>
            <a:r>
              <a:rPr lang="en-US" sz="1688">
                <a:solidFill>
                  <a:srgbClr val="000000"/>
                </a:solidFill>
                <a:latin typeface="Canva Sans"/>
              </a:rPr>
              <a:t>m.title("Histogram")</a:t>
            </a:r>
          </a:p>
          <a:p>
            <a:pPr algn="l">
              <a:lnSpc>
                <a:spcPts val="2363"/>
              </a:lnSpc>
            </a:pPr>
            <a:r>
              <a:rPr lang="en-US" sz="1688">
                <a:solidFill>
                  <a:srgbClr val="000000"/>
                </a:solidFill>
                <a:latin typeface="Canva Sans"/>
              </a:rPr>
              <a:t>m.xlabel("reviews")</a:t>
            </a:r>
          </a:p>
          <a:p>
            <a:pPr algn="l">
              <a:lnSpc>
                <a:spcPts val="2363"/>
              </a:lnSpc>
            </a:pPr>
            <a:r>
              <a:rPr lang="en-US" sz="1688">
                <a:solidFill>
                  <a:srgbClr val="000000"/>
                </a:solidFill>
                <a:latin typeface="Canva Sans"/>
              </a:rPr>
              <a:t>m.ylabel("sentiment")</a:t>
            </a:r>
          </a:p>
          <a:p>
            <a:pPr algn="l">
              <a:lnSpc>
                <a:spcPts val="2363"/>
              </a:lnSpc>
            </a:pPr>
            <a:r>
              <a:rPr lang="en-US" sz="1688">
                <a:solidFill>
                  <a:srgbClr val="000000"/>
                </a:solidFill>
                <a:latin typeface="Canva Sans"/>
              </a:rPr>
              <a:t>m.show()</a:t>
            </a:r>
          </a:p>
          <a:p>
            <a:pPr algn="l">
              <a:lnSpc>
                <a:spcPts val="2363"/>
              </a:lnSpc>
            </a:pPr>
            <a:r>
              <a:rPr lang="en-US" sz="1688">
                <a:solidFill>
                  <a:srgbClr val="000000"/>
                </a:solidFill>
                <a:latin typeface="Canva Sans"/>
              </a:rPr>
              <a:t>data["sentiment"].value_counts().plot(kind='bar')</a:t>
            </a:r>
          </a:p>
          <a:p>
            <a:pPr algn="l">
              <a:lnSpc>
                <a:spcPts val="2363"/>
              </a:lnSpc>
            </a:pPr>
            <a:r>
              <a:rPr lang="en-US" sz="1688">
                <a:solidFill>
                  <a:srgbClr val="000000"/>
                </a:solidFill>
                <a:latin typeface="Canva Sans"/>
              </a:rPr>
              <a:t>m.title("Bardiagram")</a:t>
            </a:r>
          </a:p>
          <a:p>
            <a:pPr algn="l">
              <a:lnSpc>
                <a:spcPts val="2363"/>
              </a:lnSpc>
            </a:pPr>
            <a:r>
              <a:rPr lang="en-US" sz="1688">
                <a:solidFill>
                  <a:srgbClr val="000000"/>
                </a:solidFill>
                <a:latin typeface="Canva Sans"/>
              </a:rPr>
              <a:t>m.xlabel("Reviews")</a:t>
            </a:r>
          </a:p>
          <a:p>
            <a:pPr algn="l">
              <a:lnSpc>
                <a:spcPts val="2363"/>
              </a:lnSpc>
            </a:pPr>
            <a:r>
              <a:rPr lang="en-US" sz="1688">
                <a:solidFill>
                  <a:srgbClr val="000000"/>
                </a:solidFill>
                <a:latin typeface="Canva Sans"/>
              </a:rPr>
              <a:t>m.ylabel("Sentiment")</a:t>
            </a:r>
          </a:p>
          <a:p>
            <a:pPr algn="l">
              <a:lnSpc>
                <a:spcPts val="2363"/>
              </a:lnSpc>
            </a:pPr>
            <a:r>
              <a:rPr lang="en-US" sz="1688">
                <a:solidFill>
                  <a:srgbClr val="000000"/>
                </a:solidFill>
                <a:latin typeface="Canva Sans"/>
              </a:rPr>
              <a:t>m.show()</a:t>
            </a:r>
          </a:p>
          <a:p>
            <a:pPr algn="l">
              <a:lnSpc>
                <a:spcPts val="2363"/>
              </a:lnSpc>
            </a:pPr>
            <a:r>
              <a:rPr lang="en-US" sz="1688">
                <a:solidFill>
                  <a:srgbClr val="000000"/>
                </a:solidFill>
                <a:latin typeface="Canva Sans"/>
              </a:rPr>
              <a:t>m.pie(data["sentiment"].value_counts(),</a:t>
            </a:r>
          </a:p>
          <a:p>
            <a:pPr algn="l">
              <a:lnSpc>
                <a:spcPts val="2363"/>
              </a:lnSpc>
            </a:pPr>
            <a:r>
              <a:rPr lang="en-US" sz="1688">
                <a:solidFill>
                  <a:srgbClr val="000000"/>
                </a:solidFill>
                <a:latin typeface="Canva Sans"/>
              </a:rPr>
              <a:t>            labels=data["sentiment"].unique(),autopct="%.1f%%")</a:t>
            </a:r>
          </a:p>
          <a:p>
            <a:pPr algn="l">
              <a:lnSpc>
                <a:spcPts val="2363"/>
              </a:lnSpc>
            </a:pPr>
            <a:r>
              <a:rPr lang="en-US" sz="1688">
                <a:solidFill>
                  <a:srgbClr val="000000"/>
                </a:solidFill>
                <a:latin typeface="Canva Sans"/>
              </a:rPr>
              <a:t>m.title("Piechart")</a:t>
            </a:r>
          </a:p>
          <a:p>
            <a:pPr algn="l">
              <a:lnSpc>
                <a:spcPts val="2363"/>
              </a:lnSpc>
            </a:pPr>
            <a:r>
              <a:rPr lang="en-US" sz="1688">
                <a:solidFill>
                  <a:srgbClr val="000000"/>
                </a:solidFill>
                <a:latin typeface="Canva Sans"/>
              </a:rPr>
              <a:t>m.xlabel("Reviews")</a:t>
            </a:r>
          </a:p>
          <a:p>
            <a:pPr algn="l">
              <a:lnSpc>
                <a:spcPts val="2363"/>
              </a:lnSpc>
            </a:pPr>
            <a:r>
              <a:rPr lang="en-US" sz="1688">
                <a:solidFill>
                  <a:srgbClr val="000000"/>
                </a:solidFill>
                <a:latin typeface="Canva Sans"/>
              </a:rPr>
              <a:t>m.ylabel("Sentiment")</a:t>
            </a:r>
          </a:p>
          <a:p>
            <a:pPr algn="l">
              <a:lnSpc>
                <a:spcPts val="2363"/>
              </a:lnSpc>
            </a:pPr>
            <a:r>
              <a:rPr lang="en-US" sz="1688">
                <a:solidFill>
                  <a:srgbClr val="000000"/>
                </a:solidFill>
                <a:latin typeface="Canva Sans"/>
              </a:rPr>
              <a:t>m.show()</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8"/>
              <a:stretch>
                <a:fillRect l="0" t="-280" r="-1" b="-281"/>
              </a:stretch>
            </a:blipFill>
          </p:spPr>
        </p:sp>
      </p:grpSp>
      <p:grpSp>
        <p:nvGrpSpPr>
          <p:cNvPr name="Group 7" id="7"/>
          <p:cNvGrpSpPr/>
          <p:nvPr/>
        </p:nvGrpSpPr>
        <p:grpSpPr>
          <a:xfrm rot="0">
            <a:off x="9127462" y="2689044"/>
            <a:ext cx="5871518" cy="5989538"/>
            <a:chOff x="0" y="0"/>
            <a:chExt cx="7828691" cy="7986051"/>
          </a:xfrm>
        </p:grpSpPr>
        <p:sp>
          <p:nvSpPr>
            <p:cNvPr name="Freeform 8" id="8"/>
            <p:cNvSpPr/>
            <p:nvPr/>
          </p:nvSpPr>
          <p:spPr>
            <a:xfrm flipH="false" flipV="false" rot="0">
              <a:off x="0" y="0"/>
              <a:ext cx="7828661" cy="7986014"/>
            </a:xfrm>
            <a:custGeom>
              <a:avLst/>
              <a:gdLst/>
              <a:ahLst/>
              <a:cxnLst/>
              <a:rect r="r" b="b" t="t" l="l"/>
              <a:pathLst>
                <a:path h="7986014" w="7828661">
                  <a:moveTo>
                    <a:pt x="0" y="0"/>
                  </a:moveTo>
                  <a:lnTo>
                    <a:pt x="7828661" y="0"/>
                  </a:lnTo>
                  <a:lnTo>
                    <a:pt x="7828661" y="7986014"/>
                  </a:lnTo>
                  <a:lnTo>
                    <a:pt x="0" y="7986014"/>
                  </a:lnTo>
                  <a:lnTo>
                    <a:pt x="0" y="0"/>
                  </a:lnTo>
                  <a:close/>
                </a:path>
              </a:pathLst>
            </a:custGeom>
            <a:blipFill>
              <a:blip r:embed="rId9"/>
              <a:stretch>
                <a:fillRect l="0" t="0" r="0" b="0"/>
              </a:stretch>
            </a:blipFill>
          </p:spPr>
        </p:sp>
      </p:grpSp>
      <p:grpSp>
        <p:nvGrpSpPr>
          <p:cNvPr name="Group 9" id="9"/>
          <p:cNvGrpSpPr/>
          <p:nvPr/>
        </p:nvGrpSpPr>
        <p:grpSpPr>
          <a:xfrm rot="0">
            <a:off x="3447291" y="1879158"/>
            <a:ext cx="5514268" cy="4082876"/>
            <a:chOff x="0" y="0"/>
            <a:chExt cx="7352357" cy="5443835"/>
          </a:xfrm>
        </p:grpSpPr>
        <p:sp>
          <p:nvSpPr>
            <p:cNvPr name="Freeform 10" id="10"/>
            <p:cNvSpPr/>
            <p:nvPr/>
          </p:nvSpPr>
          <p:spPr>
            <a:xfrm flipH="false" flipV="false" rot="0">
              <a:off x="0" y="0"/>
              <a:ext cx="7352411" cy="5443855"/>
            </a:xfrm>
            <a:custGeom>
              <a:avLst/>
              <a:gdLst/>
              <a:ahLst/>
              <a:cxnLst/>
              <a:rect r="r" b="b" t="t" l="l"/>
              <a:pathLst>
                <a:path h="5443855" w="7352411">
                  <a:moveTo>
                    <a:pt x="0" y="0"/>
                  </a:moveTo>
                  <a:lnTo>
                    <a:pt x="7352411" y="0"/>
                  </a:lnTo>
                  <a:lnTo>
                    <a:pt x="7352411" y="5443855"/>
                  </a:lnTo>
                  <a:lnTo>
                    <a:pt x="0" y="5443855"/>
                  </a:lnTo>
                  <a:lnTo>
                    <a:pt x="0" y="0"/>
                  </a:lnTo>
                  <a:close/>
                </a:path>
              </a:pathLst>
            </a:custGeom>
            <a:blipFill>
              <a:blip r:embed="rId10"/>
              <a:stretch>
                <a:fillRect l="0" t="-21" r="0" b="-21"/>
              </a:stretch>
            </a:blipFill>
          </p:spPr>
        </p:sp>
      </p:grpSp>
      <p:grpSp>
        <p:nvGrpSpPr>
          <p:cNvPr name="Group 11" id="11"/>
          <p:cNvGrpSpPr/>
          <p:nvPr/>
        </p:nvGrpSpPr>
        <p:grpSpPr>
          <a:xfrm rot="0">
            <a:off x="3785378" y="5683813"/>
            <a:ext cx="5176181" cy="4444541"/>
            <a:chOff x="0" y="0"/>
            <a:chExt cx="6901575" cy="5926055"/>
          </a:xfrm>
        </p:grpSpPr>
        <p:sp>
          <p:nvSpPr>
            <p:cNvPr name="Freeform 12" id="12"/>
            <p:cNvSpPr/>
            <p:nvPr/>
          </p:nvSpPr>
          <p:spPr>
            <a:xfrm flipH="false" flipV="false" rot="0">
              <a:off x="0" y="0"/>
              <a:ext cx="6901561" cy="5926074"/>
            </a:xfrm>
            <a:custGeom>
              <a:avLst/>
              <a:gdLst/>
              <a:ahLst/>
              <a:cxnLst/>
              <a:rect r="r" b="b" t="t" l="l"/>
              <a:pathLst>
                <a:path h="5926074" w="6901561">
                  <a:moveTo>
                    <a:pt x="0" y="0"/>
                  </a:moveTo>
                  <a:lnTo>
                    <a:pt x="6901561" y="0"/>
                  </a:lnTo>
                  <a:lnTo>
                    <a:pt x="6901561" y="5926074"/>
                  </a:lnTo>
                  <a:lnTo>
                    <a:pt x="0" y="5926074"/>
                  </a:lnTo>
                  <a:lnTo>
                    <a:pt x="0" y="0"/>
                  </a:lnTo>
                  <a:close/>
                </a:path>
              </a:pathLst>
            </a:custGeom>
            <a:blipFill>
              <a:blip r:embed="rId11"/>
              <a:stretch>
                <a:fillRect l="-51" t="0" r="-51" b="0"/>
              </a:stretch>
            </a:blipFill>
          </p:spPr>
        </p:sp>
      </p:grpSp>
      <p:sp>
        <p:nvSpPr>
          <p:cNvPr name="TextBox 13" id="13"/>
          <p:cNvSpPr txBox="true"/>
          <p:nvPr/>
        </p:nvSpPr>
        <p:spPr>
          <a:xfrm rot="0">
            <a:off x="963228" y="669483"/>
            <a:ext cx="16361544" cy="1133475"/>
          </a:xfrm>
          <a:prstGeom prst="rect">
            <a:avLst/>
          </a:prstGeom>
        </p:spPr>
        <p:txBody>
          <a:bodyPr anchor="t" rtlCol="false" tIns="0" lIns="0" bIns="0" rIns="0">
            <a:spAutoFit/>
          </a:bodyPr>
          <a:lstStyle/>
          <a:p>
            <a:pPr algn="l">
              <a:lnSpc>
                <a:spcPts val="7128"/>
              </a:lnSpc>
            </a:pPr>
            <a:r>
              <a:rPr lang="en-US" sz="5939">
                <a:solidFill>
                  <a:srgbClr val="1CADE4"/>
                </a:solidFill>
                <a:latin typeface="Arial Bold"/>
              </a:rPr>
              <a:t>Result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8"/>
              <a:stretch>
                <a:fillRect l="0" t="-280" r="-1" b="-281"/>
              </a:stretch>
            </a:blipFill>
          </p:spPr>
        </p:sp>
      </p:grpSp>
      <p:sp>
        <p:nvSpPr>
          <p:cNvPr name="TextBox 7" id="7"/>
          <p:cNvSpPr txBox="true"/>
          <p:nvPr/>
        </p:nvSpPr>
        <p:spPr>
          <a:xfrm rot="0">
            <a:off x="963228" y="870354"/>
            <a:ext cx="16361544" cy="932604"/>
          </a:xfrm>
          <a:prstGeom prst="rect">
            <a:avLst/>
          </a:prstGeom>
        </p:spPr>
        <p:txBody>
          <a:bodyPr anchor="t" rtlCol="false" tIns="0" lIns="0" bIns="0" rIns="0">
            <a:spAutoFit/>
          </a:bodyPr>
          <a:lstStyle/>
          <a:p>
            <a:pPr algn="l">
              <a:lnSpc>
                <a:spcPts val="7128"/>
              </a:lnSpc>
            </a:pPr>
            <a:r>
              <a:rPr lang="en-US" sz="5939">
                <a:solidFill>
                  <a:srgbClr val="1CADE4"/>
                </a:solidFill>
                <a:latin typeface="Arial Bold"/>
              </a:rPr>
              <a:t>Conclusion</a:t>
            </a:r>
          </a:p>
        </p:txBody>
      </p:sp>
      <p:sp>
        <p:nvSpPr>
          <p:cNvPr name="TextBox 8" id="8"/>
          <p:cNvSpPr txBox="true"/>
          <p:nvPr/>
        </p:nvSpPr>
        <p:spPr>
          <a:xfrm rot="0">
            <a:off x="669801" y="2136333"/>
            <a:ext cx="16948399" cy="6720351"/>
          </a:xfrm>
          <a:prstGeom prst="rect">
            <a:avLst/>
          </a:prstGeom>
        </p:spPr>
        <p:txBody>
          <a:bodyPr anchor="t" rtlCol="false" tIns="0" lIns="0" bIns="0" rIns="0">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8"/>
              <a:stretch>
                <a:fillRect l="0" t="-280" r="-1" b="-281"/>
              </a:stretch>
            </a:blipFill>
          </p:spPr>
        </p:sp>
      </p:grpSp>
      <p:sp>
        <p:nvSpPr>
          <p:cNvPr name="TextBox 7" id="7"/>
          <p:cNvSpPr txBox="true"/>
          <p:nvPr/>
        </p:nvSpPr>
        <p:spPr>
          <a:xfrm rot="0">
            <a:off x="894945" y="1331758"/>
            <a:ext cx="16361544" cy="684954"/>
          </a:xfrm>
          <a:prstGeom prst="rect">
            <a:avLst/>
          </a:prstGeom>
        </p:spPr>
        <p:txBody>
          <a:bodyPr anchor="t" rtlCol="false" tIns="0" lIns="0" bIns="0" rIns="0">
            <a:spAutoFit/>
          </a:bodyPr>
          <a:lstStyle/>
          <a:p>
            <a:pPr algn="l">
              <a:lnSpc>
                <a:spcPts val="4752"/>
              </a:lnSpc>
            </a:pPr>
            <a:r>
              <a:rPr lang="en-US" sz="4950">
                <a:solidFill>
                  <a:srgbClr val="1CADE4"/>
                </a:solidFill>
                <a:latin typeface="Arial Bold"/>
              </a:rPr>
              <a:t>Future scope</a:t>
            </a:r>
          </a:p>
        </p:txBody>
      </p:sp>
      <p:sp>
        <p:nvSpPr>
          <p:cNvPr name="TextBox 8" id="8"/>
          <p:cNvSpPr txBox="true"/>
          <p:nvPr/>
        </p:nvSpPr>
        <p:spPr>
          <a:xfrm rot="0">
            <a:off x="1028700" y="2396475"/>
            <a:ext cx="16230600" cy="6473261"/>
          </a:xfrm>
          <a:prstGeom prst="rect">
            <a:avLst/>
          </a:prstGeom>
        </p:spPr>
        <p:txBody>
          <a:bodyPr anchor="t" rtlCol="false" tIns="0" lIns="0" bIns="0" rIns="0">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DAGBbJKsnxU</dc:identifier>
  <dcterms:modified xsi:type="dcterms:W3CDTF">2011-08-01T06:04:30Z</dcterms:modified>
  <cp:revision>1</cp:revision>
  <dc:title>NM PROJECT.pptx</dc:title>
</cp:coreProperties>
</file>