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Sandhya\Downloads\Employee_Dataset.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[Employee_Dataset.xlsx]Sheet2!PivotTable4</c:name>
    <c:fmtId val="7"/>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01851012511672175"/>
          <c:y val="0.035106766380019"/>
          <c:w val="0.8907079727865739"/>
          <c:h val="0.8591379008296047"/>
        </c:manualLayout>
      </c:layout>
      <c:barChart>
        <c:barDir val="col"/>
        <c:grouping val="clustered"/>
        <c:varyColors val="0"/>
        <c:ser>
          <c:idx val="0"/>
          <c:order val="0"/>
          <c:tx>
            <c:strRef>
              <c:f>Sheet2!$B$3:$B$4</c:f>
              <c:strCache>
                <c:ptCount val="1"/>
                <c:pt idx="0">
                  <c:v>Fixed Term</c:v>
                </c:pt>
              </c:strCache>
            </c:strRef>
          </c:tx>
          <c:spPr>
            <a:solidFill>
              <a:schemeClr val="accent1"/>
            </a:solidFill>
            <a:ln>
              <a:noFill/>
            </a:ln>
            <a:effectLst/>
          </c:spPr>
          <c:invertIfNegative val="0"/>
          <c:cat>
            <c:strRef>
              <c:f>Sheet2!$A$5:$A$176</c:f>
              <c:strCache>
                <c:ptCount val="171"/>
                <c:pt idx="0">
                  <c:v>0</c:v>
                </c:pt>
                <c:pt idx="1">
                  <c:v>28160.79</c:v>
                </c:pt>
                <c:pt idx="2">
                  <c:v>28481.16</c:v>
                </c:pt>
                <c:pt idx="3">
                  <c:v>28974.03</c:v>
                </c:pt>
                <c:pt idx="4">
                  <c:v>31042.51</c:v>
                </c:pt>
                <c:pt idx="5">
                  <c:v>31172.77</c:v>
                </c:pt>
                <c:pt idx="6">
                  <c:v>31241.24</c:v>
                </c:pt>
                <c:pt idx="7">
                  <c:v>31816.57</c:v>
                </c:pt>
                <c:pt idx="8">
                  <c:v>32192.15</c:v>
                </c:pt>
                <c:pt idx="9">
                  <c:v>32496.88</c:v>
                </c:pt>
                <c:pt idx="10">
                  <c:v>33031.26</c:v>
                </c:pt>
                <c:pt idx="11">
                  <c:v>35943.62</c:v>
                </c:pt>
                <c:pt idx="12">
                  <c:v>36536.26</c:v>
                </c:pt>
                <c:pt idx="13">
                  <c:v>36547.58</c:v>
                </c:pt>
                <c:pt idx="14">
                  <c:v>37062.1</c:v>
                </c:pt>
                <c:pt idx="15">
                  <c:v>37362.3</c:v>
                </c:pt>
                <c:pt idx="16">
                  <c:v>37902.35</c:v>
                </c:pt>
                <c:pt idx="17">
                  <c:v>38438.24</c:v>
                </c:pt>
                <c:pt idx="18">
                  <c:v>39535.49</c:v>
                </c:pt>
                <c:pt idx="19">
                  <c:v>39700.82</c:v>
                </c:pt>
                <c:pt idx="20">
                  <c:v>39784.24</c:v>
                </c:pt>
                <c:pt idx="21">
                  <c:v>39969.72</c:v>
                </c:pt>
                <c:pt idx="22">
                  <c:v>40445.29</c:v>
                </c:pt>
                <c:pt idx="23">
                  <c:v>40753.54</c:v>
                </c:pt>
                <c:pt idx="24">
                  <c:v>41934.71</c:v>
                </c:pt>
                <c:pt idx="25">
                  <c:v>42161.77</c:v>
                </c:pt>
                <c:pt idx="26">
                  <c:v>42314.39</c:v>
                </c:pt>
                <c:pt idx="27">
                  <c:v>43329.22</c:v>
                </c:pt>
                <c:pt idx="28">
                  <c:v>44403.77</c:v>
                </c:pt>
                <c:pt idx="29">
                  <c:v>44447.26</c:v>
                </c:pt>
                <c:pt idx="30">
                  <c:v>44845.33</c:v>
                </c:pt>
                <c:pt idx="31">
                  <c:v>47362.62</c:v>
                </c:pt>
                <c:pt idx="32">
                  <c:v>47646.95</c:v>
                </c:pt>
                <c:pt idx="33">
                  <c:v>49915.14</c:v>
                </c:pt>
                <c:pt idx="34">
                  <c:v>50310.09</c:v>
                </c:pt>
                <c:pt idx="35">
                  <c:v>50449.46</c:v>
                </c:pt>
                <c:pt idx="36">
                  <c:v>50855.53</c:v>
                </c:pt>
                <c:pt idx="37">
                  <c:v>51165.37</c:v>
                </c:pt>
                <c:pt idx="38">
                  <c:v>52246.29</c:v>
                </c:pt>
                <c:pt idx="39">
                  <c:v>52270.22</c:v>
                </c:pt>
                <c:pt idx="40">
                  <c:v>52748.63</c:v>
                </c:pt>
                <c:pt idx="41">
                  <c:v>52963.65</c:v>
                </c:pt>
                <c:pt idx="42">
                  <c:v>53949.26</c:v>
                </c:pt>
                <c:pt idx="43">
                  <c:v>54137.05</c:v>
                </c:pt>
                <c:pt idx="44">
                  <c:v>57002.02</c:v>
                </c:pt>
                <c:pt idx="45">
                  <c:v>57419.35</c:v>
                </c:pt>
                <c:pt idx="46">
                  <c:v>58744.17</c:v>
                </c:pt>
                <c:pt idx="47">
                  <c:v>58861.19</c:v>
                </c:pt>
                <c:pt idx="48">
                  <c:v>58935.92</c:v>
                </c:pt>
                <c:pt idx="49">
                  <c:v>59258.19</c:v>
                </c:pt>
                <c:pt idx="50">
                  <c:v>59434.18</c:v>
                </c:pt>
                <c:pt idx="51">
                  <c:v>61214.26</c:v>
                </c:pt>
                <c:pt idx="52">
                  <c:v>61624.77</c:v>
                </c:pt>
                <c:pt idx="53">
                  <c:v>61688.77</c:v>
                </c:pt>
                <c:pt idx="54">
                  <c:v>61994.76</c:v>
                </c:pt>
                <c:pt idx="55">
                  <c:v>62195.47</c:v>
                </c:pt>
                <c:pt idx="56">
                  <c:v>63447.07</c:v>
                </c:pt>
                <c:pt idx="57">
                  <c:v>63555.73</c:v>
                </c:pt>
                <c:pt idx="58">
                  <c:v>63705.4</c:v>
                </c:pt>
                <c:pt idx="59">
                  <c:v>65699.02</c:v>
                </c:pt>
                <c:pt idx="60">
                  <c:v>66017.18</c:v>
                </c:pt>
                <c:pt idx="61">
                  <c:v>66572.58</c:v>
                </c:pt>
                <c:pt idx="62">
                  <c:v>66865.49</c:v>
                </c:pt>
                <c:pt idx="63">
                  <c:v>67633.85</c:v>
                </c:pt>
                <c:pt idx="64">
                  <c:v>67818.14</c:v>
                </c:pt>
                <c:pt idx="65">
                  <c:v>67957.9</c:v>
                </c:pt>
                <c:pt idx="66">
                  <c:v>68008.55</c:v>
                </c:pt>
                <c:pt idx="67">
                  <c:v>68860.4</c:v>
                </c:pt>
                <c:pt idx="68">
                  <c:v>68887.84</c:v>
                </c:pt>
                <c:pt idx="69">
                  <c:v>68980.52</c:v>
                </c:pt>
                <c:pt idx="70">
                  <c:v>69057.32</c:v>
                </c:pt>
                <c:pt idx="71">
                  <c:v>69163.39</c:v>
                </c:pt>
                <c:pt idx="72">
                  <c:v>69192.85</c:v>
                </c:pt>
                <c:pt idx="73">
                  <c:v>69764.1</c:v>
                </c:pt>
                <c:pt idx="74">
                  <c:v>69913.39</c:v>
                </c:pt>
                <c:pt idx="75">
                  <c:v>70649.46</c:v>
                </c:pt>
                <c:pt idx="76">
                  <c:v>70755.5</c:v>
                </c:pt>
                <c:pt idx="77">
                  <c:v>71371.37</c:v>
                </c:pt>
                <c:pt idx="78">
                  <c:v>71570.99</c:v>
                </c:pt>
                <c:pt idx="79">
                  <c:v>71823.56</c:v>
                </c:pt>
                <c:pt idx="80">
                  <c:v>71924.85</c:v>
                </c:pt>
                <c:pt idx="81">
                  <c:v>72843.23</c:v>
                </c:pt>
                <c:pt idx="82">
                  <c:v>72876.91</c:v>
                </c:pt>
                <c:pt idx="83">
                  <c:v>73360.38</c:v>
                </c:pt>
                <c:pt idx="84">
                  <c:v>73488.68</c:v>
                </c:pt>
                <c:pt idx="85">
                  <c:v>74279.01</c:v>
                </c:pt>
                <c:pt idx="86">
                  <c:v>74924.65</c:v>
                </c:pt>
                <c:pt idx="87">
                  <c:v>75475.93</c:v>
                </c:pt>
                <c:pt idx="88">
                  <c:v>75733.74</c:v>
                </c:pt>
                <c:pt idx="89">
                  <c:v>75974.99</c:v>
                </c:pt>
                <c:pt idx="90">
                  <c:v>76303.82</c:v>
                </c:pt>
                <c:pt idx="91">
                  <c:v>76320.44</c:v>
                </c:pt>
                <c:pt idx="92">
                  <c:v>76932.6</c:v>
                </c:pt>
                <c:pt idx="93">
                  <c:v>78443.78</c:v>
                </c:pt>
                <c:pt idx="94">
                  <c:v>78840.23</c:v>
                </c:pt>
                <c:pt idx="95">
                  <c:v>79567.69</c:v>
                </c:pt>
                <c:pt idx="96">
                  <c:v>80169.42</c:v>
                </c:pt>
                <c:pt idx="97">
                  <c:v>80695.74</c:v>
                </c:pt>
                <c:pt idx="98">
                  <c:v>81897.79</c:v>
                </c:pt>
                <c:pt idx="99">
                  <c:v>83191.95</c:v>
                </c:pt>
                <c:pt idx="100">
                  <c:v>83396.5</c:v>
                </c:pt>
                <c:pt idx="101">
                  <c:v>84309.95</c:v>
                </c:pt>
                <c:pt idx="102">
                  <c:v>84598.88</c:v>
                </c:pt>
                <c:pt idx="103">
                  <c:v>84745.93</c:v>
                </c:pt>
                <c:pt idx="104">
                  <c:v>84762.76</c:v>
                </c:pt>
                <c:pt idx="105">
                  <c:v>85455.53</c:v>
                </c:pt>
                <c:pt idx="106">
                  <c:v>85879.23</c:v>
                </c:pt>
                <c:pt idx="107">
                  <c:v>85918.61</c:v>
                </c:pt>
                <c:pt idx="108">
                  <c:v>86010.54</c:v>
                </c:pt>
                <c:pt idx="109">
                  <c:v>86233.83</c:v>
                </c:pt>
                <c:pt idx="110">
                  <c:v>86556.96</c:v>
                </c:pt>
                <c:pt idx="111">
                  <c:v>86558.58</c:v>
                </c:pt>
                <c:pt idx="112">
                  <c:v>88034.67</c:v>
                </c:pt>
                <c:pt idx="113">
                  <c:v>88360.79</c:v>
                </c:pt>
                <c:pt idx="114">
                  <c:v>88425.08</c:v>
                </c:pt>
                <c:pt idx="115">
                  <c:v>88511.17</c:v>
                </c:pt>
                <c:pt idx="116">
                  <c:v>88689.09</c:v>
                </c:pt>
                <c:pt idx="117">
                  <c:v>89605.13</c:v>
                </c:pt>
                <c:pt idx="118">
                  <c:v>89690.38</c:v>
                </c:pt>
                <c:pt idx="119">
                  <c:v>89829.33</c:v>
                </c:pt>
                <c:pt idx="120">
                  <c:v>89838.77</c:v>
                </c:pt>
                <c:pt idx="121">
                  <c:v>90697.67</c:v>
                </c:pt>
                <c:pt idx="122">
                  <c:v>90884.32</c:v>
                </c:pt>
                <c:pt idx="123">
                  <c:v>91645.04</c:v>
                </c:pt>
                <c:pt idx="124">
                  <c:v>92336.08</c:v>
                </c:pt>
                <c:pt idx="125">
                  <c:v>92704.48</c:v>
                </c:pt>
                <c:pt idx="126">
                  <c:v>93128.34</c:v>
                </c:pt>
                <c:pt idx="127">
                  <c:v>95017.1</c:v>
                </c:pt>
                <c:pt idx="128">
                  <c:v>95677.9</c:v>
                </c:pt>
                <c:pt idx="129">
                  <c:v>95954.02</c:v>
                </c:pt>
                <c:pt idx="130">
                  <c:v>96555.53</c:v>
                </c:pt>
                <c:pt idx="131">
                  <c:v>96753.78</c:v>
                </c:pt>
                <c:pt idx="132">
                  <c:v>97105.19</c:v>
                </c:pt>
                <c:pt idx="133">
                  <c:v>99448.78</c:v>
                </c:pt>
                <c:pt idx="134">
                  <c:v>99460.78</c:v>
                </c:pt>
                <c:pt idx="135">
                  <c:v>99683.67</c:v>
                </c:pt>
                <c:pt idx="136">
                  <c:v>100371.31</c:v>
                </c:pt>
                <c:pt idx="137">
                  <c:v>100424.23</c:v>
                </c:pt>
                <c:pt idx="138">
                  <c:v>100731.95</c:v>
                </c:pt>
                <c:pt idx="139">
                  <c:v>101187.36</c:v>
                </c:pt>
                <c:pt idx="140">
                  <c:v>102934.09</c:v>
                </c:pt>
                <c:pt idx="141">
                  <c:v>104038.9</c:v>
                </c:pt>
                <c:pt idx="142">
                  <c:v>104335.04</c:v>
                </c:pt>
                <c:pt idx="143">
                  <c:v>104802.63</c:v>
                </c:pt>
                <c:pt idx="144">
                  <c:v>104903.79</c:v>
                </c:pt>
                <c:pt idx="145">
                  <c:v>105468.7</c:v>
                </c:pt>
                <c:pt idx="146">
                  <c:v>106665.67</c:v>
                </c:pt>
                <c:pt idx="147">
                  <c:v>106775.14</c:v>
                </c:pt>
                <c:pt idx="148">
                  <c:v>107107.6</c:v>
                </c:pt>
                <c:pt idx="149">
                  <c:v>108872.77</c:v>
                </c:pt>
                <c:pt idx="150">
                  <c:v>109143.17</c:v>
                </c:pt>
                <c:pt idx="151">
                  <c:v>109163.39</c:v>
                </c:pt>
                <c:pt idx="152">
                  <c:v>110042.37</c:v>
                </c:pt>
                <c:pt idx="153">
                  <c:v>110906.35</c:v>
                </c:pt>
                <c:pt idx="154">
                  <c:v>111049.84</c:v>
                </c:pt>
                <c:pt idx="155">
                  <c:v>111229.47</c:v>
                </c:pt>
                <c:pt idx="156">
                  <c:v>111815.49</c:v>
                </c:pt>
                <c:pt idx="157">
                  <c:v>112645.99</c:v>
                </c:pt>
                <c:pt idx="158">
                  <c:v>112778.28</c:v>
                </c:pt>
                <c:pt idx="159">
                  <c:v>113616.23</c:v>
                </c:pt>
                <c:pt idx="160">
                  <c:v>113747.56</c:v>
                </c:pt>
                <c:pt idx="161">
                  <c:v>114177.23</c:v>
                </c:pt>
                <c:pt idx="162">
                  <c:v>114425.19</c:v>
                </c:pt>
                <c:pt idx="163">
                  <c:v>114465.93</c:v>
                </c:pt>
                <c:pt idx="164">
                  <c:v>114691.03</c:v>
                </c:pt>
                <c:pt idx="165">
                  <c:v>115191.38</c:v>
                </c:pt>
                <c:pt idx="166">
                  <c:v>116767.63</c:v>
                </c:pt>
                <c:pt idx="167">
                  <c:v>118442.54</c:v>
                </c:pt>
                <c:pt idx="168">
                  <c:v>118976.16</c:v>
                </c:pt>
                <c:pt idx="169">
                  <c:v>119022.49</c:v>
                </c:pt>
                <c:pt idx="170">
                  <c:v>(blank)</c:v>
                </c:pt>
              </c:strCache>
            </c:strRef>
          </c:cat>
          <c:val>
            <c:numRef>
              <c:f>Sheet2!$B$5:$B$176</c:f>
              <c:numCache>
                <c:formatCode>General</c:formatCode>
                <c:ptCount val="171"/>
                <c:pt idx="4">
                  <c:v>1.0</c:v>
                </c:pt>
                <c:pt idx="5">
                  <c:v>1.0</c:v>
                </c:pt>
                <c:pt idx="7">
                  <c:v>1.0</c:v>
                </c:pt>
                <c:pt idx="20">
                  <c:v>1.0</c:v>
                </c:pt>
                <c:pt idx="26">
                  <c:v>1.0</c:v>
                </c:pt>
                <c:pt idx="27">
                  <c:v>1.0</c:v>
                </c:pt>
                <c:pt idx="32">
                  <c:v>1.0</c:v>
                </c:pt>
                <c:pt idx="37">
                  <c:v>1.0</c:v>
                </c:pt>
                <c:pt idx="45">
                  <c:v>1.0</c:v>
                </c:pt>
                <c:pt idx="52">
                  <c:v>1.0</c:v>
                </c:pt>
                <c:pt idx="64">
                  <c:v>1.0</c:v>
                </c:pt>
                <c:pt idx="73">
                  <c:v>1.0</c:v>
                </c:pt>
                <c:pt idx="81">
                  <c:v>1.0</c:v>
                </c:pt>
                <c:pt idx="82">
                  <c:v>1.0</c:v>
                </c:pt>
                <c:pt idx="84">
                  <c:v>1.0</c:v>
                </c:pt>
                <c:pt idx="90">
                  <c:v>2.0</c:v>
                </c:pt>
                <c:pt idx="93">
                  <c:v>1.0</c:v>
                </c:pt>
                <c:pt idx="95">
                  <c:v>1.0</c:v>
                </c:pt>
                <c:pt idx="102">
                  <c:v>1.0</c:v>
                </c:pt>
                <c:pt idx="109">
                  <c:v>1.0</c:v>
                </c:pt>
                <c:pt idx="111">
                  <c:v>1.0</c:v>
                </c:pt>
                <c:pt idx="125">
                  <c:v>1.0</c:v>
                </c:pt>
                <c:pt idx="126">
                  <c:v>1.0</c:v>
                </c:pt>
                <c:pt idx="127">
                  <c:v>1.0</c:v>
                </c:pt>
                <c:pt idx="133">
                  <c:v>1.0</c:v>
                </c:pt>
                <c:pt idx="135">
                  <c:v>1.0</c:v>
                </c:pt>
                <c:pt idx="136">
                  <c:v>1.0</c:v>
                </c:pt>
                <c:pt idx="139">
                  <c:v>1.0</c:v>
                </c:pt>
                <c:pt idx="141">
                  <c:v>1.0</c:v>
                </c:pt>
                <c:pt idx="147">
                  <c:v>2.0</c:v>
                </c:pt>
                <c:pt idx="158">
                  <c:v>2.0</c:v>
                </c:pt>
                <c:pt idx="170">
                  <c:v>1.0</c:v>
                </c:pt>
              </c:numCache>
            </c:numRef>
          </c:val>
        </c:ser>
        <c:ser>
          <c:idx val="1"/>
          <c:order val="1"/>
          <c:tx>
            <c:strRef>
              <c:f>Sheet2!$C$3:$C$4</c:f>
              <c:strCache>
                <c:ptCount val="1"/>
                <c:pt idx="0">
                  <c:v>Permanent</c:v>
                </c:pt>
              </c:strCache>
            </c:strRef>
          </c:tx>
          <c:spPr>
            <a:solidFill>
              <a:schemeClr val="accent2"/>
            </a:solidFill>
            <a:ln>
              <a:noFill/>
            </a:ln>
            <a:effectLst/>
          </c:spPr>
          <c:invertIfNegative val="0"/>
          <c:cat>
            <c:strRef>
              <c:f>Sheet2!$A$5:$A$176</c:f>
              <c:strCache>
                <c:ptCount val="171"/>
                <c:pt idx="0">
                  <c:v>0</c:v>
                </c:pt>
                <c:pt idx="1">
                  <c:v>28160.79</c:v>
                </c:pt>
                <c:pt idx="2">
                  <c:v>28481.16</c:v>
                </c:pt>
                <c:pt idx="3">
                  <c:v>28974.03</c:v>
                </c:pt>
                <c:pt idx="4">
                  <c:v>31042.51</c:v>
                </c:pt>
                <c:pt idx="5">
                  <c:v>31172.77</c:v>
                </c:pt>
                <c:pt idx="6">
                  <c:v>31241.24</c:v>
                </c:pt>
                <c:pt idx="7">
                  <c:v>31816.57</c:v>
                </c:pt>
                <c:pt idx="8">
                  <c:v>32192.15</c:v>
                </c:pt>
                <c:pt idx="9">
                  <c:v>32496.88</c:v>
                </c:pt>
                <c:pt idx="10">
                  <c:v>33031.26</c:v>
                </c:pt>
                <c:pt idx="11">
                  <c:v>35943.62</c:v>
                </c:pt>
                <c:pt idx="12">
                  <c:v>36536.26</c:v>
                </c:pt>
                <c:pt idx="13">
                  <c:v>36547.58</c:v>
                </c:pt>
                <c:pt idx="14">
                  <c:v>37062.1</c:v>
                </c:pt>
                <c:pt idx="15">
                  <c:v>37362.3</c:v>
                </c:pt>
                <c:pt idx="16">
                  <c:v>37902.35</c:v>
                </c:pt>
                <c:pt idx="17">
                  <c:v>38438.24</c:v>
                </c:pt>
                <c:pt idx="18">
                  <c:v>39535.49</c:v>
                </c:pt>
                <c:pt idx="19">
                  <c:v>39700.82</c:v>
                </c:pt>
                <c:pt idx="20">
                  <c:v>39784.24</c:v>
                </c:pt>
                <c:pt idx="21">
                  <c:v>39969.72</c:v>
                </c:pt>
                <c:pt idx="22">
                  <c:v>40445.29</c:v>
                </c:pt>
                <c:pt idx="23">
                  <c:v>40753.54</c:v>
                </c:pt>
                <c:pt idx="24">
                  <c:v>41934.71</c:v>
                </c:pt>
                <c:pt idx="25">
                  <c:v>42161.77</c:v>
                </c:pt>
                <c:pt idx="26">
                  <c:v>42314.39</c:v>
                </c:pt>
                <c:pt idx="27">
                  <c:v>43329.22</c:v>
                </c:pt>
                <c:pt idx="28">
                  <c:v>44403.77</c:v>
                </c:pt>
                <c:pt idx="29">
                  <c:v>44447.26</c:v>
                </c:pt>
                <c:pt idx="30">
                  <c:v>44845.33</c:v>
                </c:pt>
                <c:pt idx="31">
                  <c:v>47362.62</c:v>
                </c:pt>
                <c:pt idx="32">
                  <c:v>47646.95</c:v>
                </c:pt>
                <c:pt idx="33">
                  <c:v>49915.14</c:v>
                </c:pt>
                <c:pt idx="34">
                  <c:v>50310.09</c:v>
                </c:pt>
                <c:pt idx="35">
                  <c:v>50449.46</c:v>
                </c:pt>
                <c:pt idx="36">
                  <c:v>50855.53</c:v>
                </c:pt>
                <c:pt idx="37">
                  <c:v>51165.37</c:v>
                </c:pt>
                <c:pt idx="38">
                  <c:v>52246.29</c:v>
                </c:pt>
                <c:pt idx="39">
                  <c:v>52270.22</c:v>
                </c:pt>
                <c:pt idx="40">
                  <c:v>52748.63</c:v>
                </c:pt>
                <c:pt idx="41">
                  <c:v>52963.65</c:v>
                </c:pt>
                <c:pt idx="42">
                  <c:v>53949.26</c:v>
                </c:pt>
                <c:pt idx="43">
                  <c:v>54137.05</c:v>
                </c:pt>
                <c:pt idx="44">
                  <c:v>57002.02</c:v>
                </c:pt>
                <c:pt idx="45">
                  <c:v>57419.35</c:v>
                </c:pt>
                <c:pt idx="46">
                  <c:v>58744.17</c:v>
                </c:pt>
                <c:pt idx="47">
                  <c:v>58861.19</c:v>
                </c:pt>
                <c:pt idx="48">
                  <c:v>58935.92</c:v>
                </c:pt>
                <c:pt idx="49">
                  <c:v>59258.19</c:v>
                </c:pt>
                <c:pt idx="50">
                  <c:v>59434.18</c:v>
                </c:pt>
                <c:pt idx="51">
                  <c:v>61214.26</c:v>
                </c:pt>
                <c:pt idx="52">
                  <c:v>61624.77</c:v>
                </c:pt>
                <c:pt idx="53">
                  <c:v>61688.77</c:v>
                </c:pt>
                <c:pt idx="54">
                  <c:v>61994.76</c:v>
                </c:pt>
                <c:pt idx="55">
                  <c:v>62195.47</c:v>
                </c:pt>
                <c:pt idx="56">
                  <c:v>63447.07</c:v>
                </c:pt>
                <c:pt idx="57">
                  <c:v>63555.73</c:v>
                </c:pt>
                <c:pt idx="58">
                  <c:v>63705.4</c:v>
                </c:pt>
                <c:pt idx="59">
                  <c:v>65699.02</c:v>
                </c:pt>
                <c:pt idx="60">
                  <c:v>66017.18</c:v>
                </c:pt>
                <c:pt idx="61">
                  <c:v>66572.58</c:v>
                </c:pt>
                <c:pt idx="62">
                  <c:v>66865.49</c:v>
                </c:pt>
                <c:pt idx="63">
                  <c:v>67633.85</c:v>
                </c:pt>
                <c:pt idx="64">
                  <c:v>67818.14</c:v>
                </c:pt>
                <c:pt idx="65">
                  <c:v>67957.9</c:v>
                </c:pt>
                <c:pt idx="66">
                  <c:v>68008.55</c:v>
                </c:pt>
                <c:pt idx="67">
                  <c:v>68860.4</c:v>
                </c:pt>
                <c:pt idx="68">
                  <c:v>68887.84</c:v>
                </c:pt>
                <c:pt idx="69">
                  <c:v>68980.52</c:v>
                </c:pt>
                <c:pt idx="70">
                  <c:v>69057.32</c:v>
                </c:pt>
                <c:pt idx="71">
                  <c:v>69163.39</c:v>
                </c:pt>
                <c:pt idx="72">
                  <c:v>69192.85</c:v>
                </c:pt>
                <c:pt idx="73">
                  <c:v>69764.1</c:v>
                </c:pt>
                <c:pt idx="74">
                  <c:v>69913.39</c:v>
                </c:pt>
                <c:pt idx="75">
                  <c:v>70649.46</c:v>
                </c:pt>
                <c:pt idx="76">
                  <c:v>70755.5</c:v>
                </c:pt>
                <c:pt idx="77">
                  <c:v>71371.37</c:v>
                </c:pt>
                <c:pt idx="78">
                  <c:v>71570.99</c:v>
                </c:pt>
                <c:pt idx="79">
                  <c:v>71823.56</c:v>
                </c:pt>
                <c:pt idx="80">
                  <c:v>71924.85</c:v>
                </c:pt>
                <c:pt idx="81">
                  <c:v>72843.23</c:v>
                </c:pt>
                <c:pt idx="82">
                  <c:v>72876.91</c:v>
                </c:pt>
                <c:pt idx="83">
                  <c:v>73360.38</c:v>
                </c:pt>
                <c:pt idx="84">
                  <c:v>73488.68</c:v>
                </c:pt>
                <c:pt idx="85">
                  <c:v>74279.01</c:v>
                </c:pt>
                <c:pt idx="86">
                  <c:v>74924.65</c:v>
                </c:pt>
                <c:pt idx="87">
                  <c:v>75475.93</c:v>
                </c:pt>
                <c:pt idx="88">
                  <c:v>75733.74</c:v>
                </c:pt>
                <c:pt idx="89">
                  <c:v>75974.99</c:v>
                </c:pt>
                <c:pt idx="90">
                  <c:v>76303.82</c:v>
                </c:pt>
                <c:pt idx="91">
                  <c:v>76320.44</c:v>
                </c:pt>
                <c:pt idx="92">
                  <c:v>76932.6</c:v>
                </c:pt>
                <c:pt idx="93">
                  <c:v>78443.78</c:v>
                </c:pt>
                <c:pt idx="94">
                  <c:v>78840.23</c:v>
                </c:pt>
                <c:pt idx="95">
                  <c:v>79567.69</c:v>
                </c:pt>
                <c:pt idx="96">
                  <c:v>80169.42</c:v>
                </c:pt>
                <c:pt idx="97">
                  <c:v>80695.74</c:v>
                </c:pt>
                <c:pt idx="98">
                  <c:v>81897.79</c:v>
                </c:pt>
                <c:pt idx="99">
                  <c:v>83191.95</c:v>
                </c:pt>
                <c:pt idx="100">
                  <c:v>83396.5</c:v>
                </c:pt>
                <c:pt idx="101">
                  <c:v>84309.95</c:v>
                </c:pt>
                <c:pt idx="102">
                  <c:v>84598.88</c:v>
                </c:pt>
                <c:pt idx="103">
                  <c:v>84745.93</c:v>
                </c:pt>
                <c:pt idx="104">
                  <c:v>84762.76</c:v>
                </c:pt>
                <c:pt idx="105">
                  <c:v>85455.53</c:v>
                </c:pt>
                <c:pt idx="106">
                  <c:v>85879.23</c:v>
                </c:pt>
                <c:pt idx="107">
                  <c:v>85918.61</c:v>
                </c:pt>
                <c:pt idx="108">
                  <c:v>86010.54</c:v>
                </c:pt>
                <c:pt idx="109">
                  <c:v>86233.83</c:v>
                </c:pt>
                <c:pt idx="110">
                  <c:v>86556.96</c:v>
                </c:pt>
                <c:pt idx="111">
                  <c:v>86558.58</c:v>
                </c:pt>
                <c:pt idx="112">
                  <c:v>88034.67</c:v>
                </c:pt>
                <c:pt idx="113">
                  <c:v>88360.79</c:v>
                </c:pt>
                <c:pt idx="114">
                  <c:v>88425.08</c:v>
                </c:pt>
                <c:pt idx="115">
                  <c:v>88511.17</c:v>
                </c:pt>
                <c:pt idx="116">
                  <c:v>88689.09</c:v>
                </c:pt>
                <c:pt idx="117">
                  <c:v>89605.13</c:v>
                </c:pt>
                <c:pt idx="118">
                  <c:v>89690.38</c:v>
                </c:pt>
                <c:pt idx="119">
                  <c:v>89829.33</c:v>
                </c:pt>
                <c:pt idx="120">
                  <c:v>89838.77</c:v>
                </c:pt>
                <c:pt idx="121">
                  <c:v>90697.67</c:v>
                </c:pt>
                <c:pt idx="122">
                  <c:v>90884.32</c:v>
                </c:pt>
                <c:pt idx="123">
                  <c:v>91645.04</c:v>
                </c:pt>
                <c:pt idx="124">
                  <c:v>92336.08</c:v>
                </c:pt>
                <c:pt idx="125">
                  <c:v>92704.48</c:v>
                </c:pt>
                <c:pt idx="126">
                  <c:v>93128.34</c:v>
                </c:pt>
                <c:pt idx="127">
                  <c:v>95017.1</c:v>
                </c:pt>
                <c:pt idx="128">
                  <c:v>95677.9</c:v>
                </c:pt>
                <c:pt idx="129">
                  <c:v>95954.02</c:v>
                </c:pt>
                <c:pt idx="130">
                  <c:v>96555.53</c:v>
                </c:pt>
                <c:pt idx="131">
                  <c:v>96753.78</c:v>
                </c:pt>
                <c:pt idx="132">
                  <c:v>97105.19</c:v>
                </c:pt>
                <c:pt idx="133">
                  <c:v>99448.78</c:v>
                </c:pt>
                <c:pt idx="134">
                  <c:v>99460.78</c:v>
                </c:pt>
                <c:pt idx="135">
                  <c:v>99683.67</c:v>
                </c:pt>
                <c:pt idx="136">
                  <c:v>100371.31</c:v>
                </c:pt>
                <c:pt idx="137">
                  <c:v>100424.23</c:v>
                </c:pt>
                <c:pt idx="138">
                  <c:v>100731.95</c:v>
                </c:pt>
                <c:pt idx="139">
                  <c:v>101187.36</c:v>
                </c:pt>
                <c:pt idx="140">
                  <c:v>102934.09</c:v>
                </c:pt>
                <c:pt idx="141">
                  <c:v>104038.9</c:v>
                </c:pt>
                <c:pt idx="142">
                  <c:v>104335.04</c:v>
                </c:pt>
                <c:pt idx="143">
                  <c:v>104802.63</c:v>
                </c:pt>
                <c:pt idx="144">
                  <c:v>104903.79</c:v>
                </c:pt>
                <c:pt idx="145">
                  <c:v>105468.7</c:v>
                </c:pt>
                <c:pt idx="146">
                  <c:v>106665.67</c:v>
                </c:pt>
                <c:pt idx="147">
                  <c:v>106775.14</c:v>
                </c:pt>
                <c:pt idx="148">
                  <c:v>107107.6</c:v>
                </c:pt>
                <c:pt idx="149">
                  <c:v>108872.77</c:v>
                </c:pt>
                <c:pt idx="150">
                  <c:v>109143.17</c:v>
                </c:pt>
                <c:pt idx="151">
                  <c:v>109163.39</c:v>
                </c:pt>
                <c:pt idx="152">
                  <c:v>110042.37</c:v>
                </c:pt>
                <c:pt idx="153">
                  <c:v>110906.35</c:v>
                </c:pt>
                <c:pt idx="154">
                  <c:v>111049.84</c:v>
                </c:pt>
                <c:pt idx="155">
                  <c:v>111229.47</c:v>
                </c:pt>
                <c:pt idx="156">
                  <c:v>111815.49</c:v>
                </c:pt>
                <c:pt idx="157">
                  <c:v>112645.99</c:v>
                </c:pt>
                <c:pt idx="158">
                  <c:v>112778.28</c:v>
                </c:pt>
                <c:pt idx="159">
                  <c:v>113616.23</c:v>
                </c:pt>
                <c:pt idx="160">
                  <c:v>113747.56</c:v>
                </c:pt>
                <c:pt idx="161">
                  <c:v>114177.23</c:v>
                </c:pt>
                <c:pt idx="162">
                  <c:v>114425.19</c:v>
                </c:pt>
                <c:pt idx="163">
                  <c:v>114465.93</c:v>
                </c:pt>
                <c:pt idx="164">
                  <c:v>114691.03</c:v>
                </c:pt>
                <c:pt idx="165">
                  <c:v>115191.38</c:v>
                </c:pt>
                <c:pt idx="166">
                  <c:v>116767.63</c:v>
                </c:pt>
                <c:pt idx="167">
                  <c:v>118442.54</c:v>
                </c:pt>
                <c:pt idx="168">
                  <c:v>118976.16</c:v>
                </c:pt>
                <c:pt idx="169">
                  <c:v>119022.49</c:v>
                </c:pt>
                <c:pt idx="170">
                  <c:v>(blank)</c:v>
                </c:pt>
              </c:strCache>
            </c:strRef>
          </c:cat>
          <c:val>
            <c:numRef>
              <c:f>Sheet2!$C$5:$C$176</c:f>
              <c:numCache>
                <c:formatCode>General</c:formatCode>
                <c:ptCount val="171"/>
                <c:pt idx="0">
                  <c:v>4.0</c:v>
                </c:pt>
                <c:pt idx="2">
                  <c:v>1.0</c:v>
                </c:pt>
                <c:pt idx="3">
                  <c:v>1.0</c:v>
                </c:pt>
                <c:pt idx="6">
                  <c:v>1.0</c:v>
                </c:pt>
                <c:pt idx="8">
                  <c:v>1.0</c:v>
                </c:pt>
                <c:pt idx="10">
                  <c:v>1.0</c:v>
                </c:pt>
                <c:pt idx="11">
                  <c:v>1.0</c:v>
                </c:pt>
                <c:pt idx="13">
                  <c:v>1.0</c:v>
                </c:pt>
                <c:pt idx="15">
                  <c:v>1.0</c:v>
                </c:pt>
                <c:pt idx="16">
                  <c:v>2.0</c:v>
                </c:pt>
                <c:pt idx="17">
                  <c:v>2.0</c:v>
                </c:pt>
                <c:pt idx="18">
                  <c:v>1.0</c:v>
                </c:pt>
                <c:pt idx="19">
                  <c:v>1.0</c:v>
                </c:pt>
                <c:pt idx="22">
                  <c:v>1.0</c:v>
                </c:pt>
                <c:pt idx="23">
                  <c:v>1.0</c:v>
                </c:pt>
                <c:pt idx="24">
                  <c:v>1.0</c:v>
                </c:pt>
                <c:pt idx="25">
                  <c:v>1.0</c:v>
                </c:pt>
                <c:pt idx="28">
                  <c:v>1.0</c:v>
                </c:pt>
                <c:pt idx="29">
                  <c:v>1.0</c:v>
                </c:pt>
                <c:pt idx="30">
                  <c:v>1.0</c:v>
                </c:pt>
                <c:pt idx="33">
                  <c:v>1.0</c:v>
                </c:pt>
                <c:pt idx="34">
                  <c:v>1.0</c:v>
                </c:pt>
                <c:pt idx="35">
                  <c:v>1.0</c:v>
                </c:pt>
                <c:pt idx="36">
                  <c:v>1.0</c:v>
                </c:pt>
                <c:pt idx="39">
                  <c:v>1.0</c:v>
                </c:pt>
                <c:pt idx="40">
                  <c:v>1.0</c:v>
                </c:pt>
                <c:pt idx="41">
                  <c:v>1.0</c:v>
                </c:pt>
                <c:pt idx="43">
                  <c:v>1.0</c:v>
                </c:pt>
                <c:pt idx="44">
                  <c:v>1.0</c:v>
                </c:pt>
                <c:pt idx="47">
                  <c:v>1.0</c:v>
                </c:pt>
                <c:pt idx="49">
                  <c:v>2.0</c:v>
                </c:pt>
                <c:pt idx="53">
                  <c:v>1.0</c:v>
                </c:pt>
                <c:pt idx="54">
                  <c:v>1.0</c:v>
                </c:pt>
                <c:pt idx="55">
                  <c:v>1.0</c:v>
                </c:pt>
                <c:pt idx="57">
                  <c:v>1.0</c:v>
                </c:pt>
                <c:pt idx="58">
                  <c:v>1.0</c:v>
                </c:pt>
                <c:pt idx="59">
                  <c:v>1.0</c:v>
                </c:pt>
                <c:pt idx="60">
                  <c:v>1.0</c:v>
                </c:pt>
                <c:pt idx="61">
                  <c:v>1.0</c:v>
                </c:pt>
                <c:pt idx="62">
                  <c:v>2.0</c:v>
                </c:pt>
                <c:pt idx="63">
                  <c:v>1.0</c:v>
                </c:pt>
                <c:pt idx="65">
                  <c:v>1.0</c:v>
                </c:pt>
                <c:pt idx="66">
                  <c:v>1.0</c:v>
                </c:pt>
                <c:pt idx="67">
                  <c:v>1.0</c:v>
                </c:pt>
                <c:pt idx="68">
                  <c:v>1.0</c:v>
                </c:pt>
                <c:pt idx="69">
                  <c:v>1.0</c:v>
                </c:pt>
                <c:pt idx="70">
                  <c:v>2.0</c:v>
                </c:pt>
                <c:pt idx="71">
                  <c:v>1.0</c:v>
                </c:pt>
                <c:pt idx="72">
                  <c:v>1.0</c:v>
                </c:pt>
                <c:pt idx="74">
                  <c:v>1.0</c:v>
                </c:pt>
                <c:pt idx="75">
                  <c:v>1.0</c:v>
                </c:pt>
                <c:pt idx="77">
                  <c:v>1.0</c:v>
                </c:pt>
                <c:pt idx="78">
                  <c:v>1.0</c:v>
                </c:pt>
                <c:pt idx="80">
                  <c:v>1.0</c:v>
                </c:pt>
                <c:pt idx="85">
                  <c:v>1.0</c:v>
                </c:pt>
                <c:pt idx="86">
                  <c:v>1.0</c:v>
                </c:pt>
                <c:pt idx="87">
                  <c:v>1.0</c:v>
                </c:pt>
                <c:pt idx="88">
                  <c:v>1.0</c:v>
                </c:pt>
                <c:pt idx="89">
                  <c:v>1.0</c:v>
                </c:pt>
                <c:pt idx="92">
                  <c:v>1.0</c:v>
                </c:pt>
                <c:pt idx="96">
                  <c:v>2.0</c:v>
                </c:pt>
                <c:pt idx="97">
                  <c:v>1.0</c:v>
                </c:pt>
                <c:pt idx="98">
                  <c:v>1.0</c:v>
                </c:pt>
                <c:pt idx="101">
                  <c:v>1.0</c:v>
                </c:pt>
                <c:pt idx="103">
                  <c:v>1.0</c:v>
                </c:pt>
                <c:pt idx="104">
                  <c:v>1.0</c:v>
                </c:pt>
                <c:pt idx="105">
                  <c:v>1.0</c:v>
                </c:pt>
                <c:pt idx="106">
                  <c:v>1.0</c:v>
                </c:pt>
                <c:pt idx="107">
                  <c:v>1.0</c:v>
                </c:pt>
                <c:pt idx="108">
                  <c:v>1.0</c:v>
                </c:pt>
                <c:pt idx="110">
                  <c:v>1.0</c:v>
                </c:pt>
                <c:pt idx="112">
                  <c:v>1.0</c:v>
                </c:pt>
                <c:pt idx="113">
                  <c:v>1.0</c:v>
                </c:pt>
                <c:pt idx="114">
                  <c:v>1.0</c:v>
                </c:pt>
                <c:pt idx="115">
                  <c:v>1.0</c:v>
                </c:pt>
                <c:pt idx="116">
                  <c:v>1.0</c:v>
                </c:pt>
                <c:pt idx="117">
                  <c:v>1.0</c:v>
                </c:pt>
                <c:pt idx="118">
                  <c:v>2.0</c:v>
                </c:pt>
                <c:pt idx="120">
                  <c:v>1.0</c:v>
                </c:pt>
                <c:pt idx="121">
                  <c:v>1.0</c:v>
                </c:pt>
                <c:pt idx="122">
                  <c:v>2.0</c:v>
                </c:pt>
                <c:pt idx="123">
                  <c:v>1.0</c:v>
                </c:pt>
                <c:pt idx="124">
                  <c:v>1.0</c:v>
                </c:pt>
                <c:pt idx="128">
                  <c:v>1.0</c:v>
                </c:pt>
                <c:pt idx="129">
                  <c:v>1.0</c:v>
                </c:pt>
                <c:pt idx="131">
                  <c:v>1.0</c:v>
                </c:pt>
                <c:pt idx="132">
                  <c:v>1.0</c:v>
                </c:pt>
                <c:pt idx="134">
                  <c:v>1.0</c:v>
                </c:pt>
                <c:pt idx="137">
                  <c:v>1.0</c:v>
                </c:pt>
                <c:pt idx="138">
                  <c:v>1.0</c:v>
                </c:pt>
                <c:pt idx="140">
                  <c:v>1.0</c:v>
                </c:pt>
                <c:pt idx="142">
                  <c:v>1.0</c:v>
                </c:pt>
                <c:pt idx="143">
                  <c:v>1.0</c:v>
                </c:pt>
                <c:pt idx="144">
                  <c:v>1.0</c:v>
                </c:pt>
                <c:pt idx="145">
                  <c:v>1.0</c:v>
                </c:pt>
                <c:pt idx="148">
                  <c:v>1.0</c:v>
                </c:pt>
                <c:pt idx="149">
                  <c:v>1.0</c:v>
                </c:pt>
                <c:pt idx="150">
                  <c:v>1.0</c:v>
                </c:pt>
                <c:pt idx="151">
                  <c:v>1.0</c:v>
                </c:pt>
                <c:pt idx="152">
                  <c:v>1.0</c:v>
                </c:pt>
                <c:pt idx="154">
                  <c:v>1.0</c:v>
                </c:pt>
                <c:pt idx="155">
                  <c:v>1.0</c:v>
                </c:pt>
                <c:pt idx="157">
                  <c:v>1.0</c:v>
                </c:pt>
                <c:pt idx="159">
                  <c:v>1.0</c:v>
                </c:pt>
                <c:pt idx="161">
                  <c:v>1.0</c:v>
                </c:pt>
                <c:pt idx="162">
                  <c:v>1.0</c:v>
                </c:pt>
                <c:pt idx="165">
                  <c:v>1.0</c:v>
                </c:pt>
                <c:pt idx="167">
                  <c:v>1.0</c:v>
                </c:pt>
                <c:pt idx="168">
                  <c:v>1.0</c:v>
                </c:pt>
                <c:pt idx="169">
                  <c:v>1.0</c:v>
                </c:pt>
                <c:pt idx="170">
                  <c:v>6.0</c:v>
                </c:pt>
              </c:numCache>
            </c:numRef>
          </c:val>
        </c:ser>
        <c:ser>
          <c:idx val="2"/>
          <c:order val="2"/>
          <c:tx>
            <c:strRef>
              <c:f>Sheet2!$D$3:$D$4</c:f>
              <c:strCache>
                <c:ptCount val="1"/>
                <c:pt idx="0">
                  <c:v>Temporary</c:v>
                </c:pt>
              </c:strCache>
            </c:strRef>
          </c:tx>
          <c:spPr>
            <a:solidFill>
              <a:schemeClr val="accent3"/>
            </a:solidFill>
            <a:ln>
              <a:noFill/>
            </a:ln>
            <a:effectLst/>
          </c:spPr>
          <c:invertIfNegative val="0"/>
          <c:cat>
            <c:strRef>
              <c:f>Sheet2!$A$5:$A$176</c:f>
              <c:strCache>
                <c:ptCount val="171"/>
                <c:pt idx="0">
                  <c:v>0</c:v>
                </c:pt>
                <c:pt idx="1">
                  <c:v>28160.79</c:v>
                </c:pt>
                <c:pt idx="2">
                  <c:v>28481.16</c:v>
                </c:pt>
                <c:pt idx="3">
                  <c:v>28974.03</c:v>
                </c:pt>
                <c:pt idx="4">
                  <c:v>31042.51</c:v>
                </c:pt>
                <c:pt idx="5">
                  <c:v>31172.77</c:v>
                </c:pt>
                <c:pt idx="6">
                  <c:v>31241.24</c:v>
                </c:pt>
                <c:pt idx="7">
                  <c:v>31816.57</c:v>
                </c:pt>
                <c:pt idx="8">
                  <c:v>32192.15</c:v>
                </c:pt>
                <c:pt idx="9">
                  <c:v>32496.88</c:v>
                </c:pt>
                <c:pt idx="10">
                  <c:v>33031.26</c:v>
                </c:pt>
                <c:pt idx="11">
                  <c:v>35943.62</c:v>
                </c:pt>
                <c:pt idx="12">
                  <c:v>36536.26</c:v>
                </c:pt>
                <c:pt idx="13">
                  <c:v>36547.58</c:v>
                </c:pt>
                <c:pt idx="14">
                  <c:v>37062.1</c:v>
                </c:pt>
                <c:pt idx="15">
                  <c:v>37362.3</c:v>
                </c:pt>
                <c:pt idx="16">
                  <c:v>37902.35</c:v>
                </c:pt>
                <c:pt idx="17">
                  <c:v>38438.24</c:v>
                </c:pt>
                <c:pt idx="18">
                  <c:v>39535.49</c:v>
                </c:pt>
                <c:pt idx="19">
                  <c:v>39700.82</c:v>
                </c:pt>
                <c:pt idx="20">
                  <c:v>39784.24</c:v>
                </c:pt>
                <c:pt idx="21">
                  <c:v>39969.72</c:v>
                </c:pt>
                <c:pt idx="22">
                  <c:v>40445.29</c:v>
                </c:pt>
                <c:pt idx="23">
                  <c:v>40753.54</c:v>
                </c:pt>
                <c:pt idx="24">
                  <c:v>41934.71</c:v>
                </c:pt>
                <c:pt idx="25">
                  <c:v>42161.77</c:v>
                </c:pt>
                <c:pt idx="26">
                  <c:v>42314.39</c:v>
                </c:pt>
                <c:pt idx="27">
                  <c:v>43329.22</c:v>
                </c:pt>
                <c:pt idx="28">
                  <c:v>44403.77</c:v>
                </c:pt>
                <c:pt idx="29">
                  <c:v>44447.26</c:v>
                </c:pt>
                <c:pt idx="30">
                  <c:v>44845.33</c:v>
                </c:pt>
                <c:pt idx="31">
                  <c:v>47362.62</c:v>
                </c:pt>
                <c:pt idx="32">
                  <c:v>47646.95</c:v>
                </c:pt>
                <c:pt idx="33">
                  <c:v>49915.14</c:v>
                </c:pt>
                <c:pt idx="34">
                  <c:v>50310.09</c:v>
                </c:pt>
                <c:pt idx="35">
                  <c:v>50449.46</c:v>
                </c:pt>
                <c:pt idx="36">
                  <c:v>50855.53</c:v>
                </c:pt>
                <c:pt idx="37">
                  <c:v>51165.37</c:v>
                </c:pt>
                <c:pt idx="38">
                  <c:v>52246.29</c:v>
                </c:pt>
                <c:pt idx="39">
                  <c:v>52270.22</c:v>
                </c:pt>
                <c:pt idx="40">
                  <c:v>52748.63</c:v>
                </c:pt>
                <c:pt idx="41">
                  <c:v>52963.65</c:v>
                </c:pt>
                <c:pt idx="42">
                  <c:v>53949.26</c:v>
                </c:pt>
                <c:pt idx="43">
                  <c:v>54137.05</c:v>
                </c:pt>
                <c:pt idx="44">
                  <c:v>57002.02</c:v>
                </c:pt>
                <c:pt idx="45">
                  <c:v>57419.35</c:v>
                </c:pt>
                <c:pt idx="46">
                  <c:v>58744.17</c:v>
                </c:pt>
                <c:pt idx="47">
                  <c:v>58861.19</c:v>
                </c:pt>
                <c:pt idx="48">
                  <c:v>58935.92</c:v>
                </c:pt>
                <c:pt idx="49">
                  <c:v>59258.19</c:v>
                </c:pt>
                <c:pt idx="50">
                  <c:v>59434.18</c:v>
                </c:pt>
                <c:pt idx="51">
                  <c:v>61214.26</c:v>
                </c:pt>
                <c:pt idx="52">
                  <c:v>61624.77</c:v>
                </c:pt>
                <c:pt idx="53">
                  <c:v>61688.77</c:v>
                </c:pt>
                <c:pt idx="54">
                  <c:v>61994.76</c:v>
                </c:pt>
                <c:pt idx="55">
                  <c:v>62195.47</c:v>
                </c:pt>
                <c:pt idx="56">
                  <c:v>63447.07</c:v>
                </c:pt>
                <c:pt idx="57">
                  <c:v>63555.73</c:v>
                </c:pt>
                <c:pt idx="58">
                  <c:v>63705.4</c:v>
                </c:pt>
                <c:pt idx="59">
                  <c:v>65699.02</c:v>
                </c:pt>
                <c:pt idx="60">
                  <c:v>66017.18</c:v>
                </c:pt>
                <c:pt idx="61">
                  <c:v>66572.58</c:v>
                </c:pt>
                <c:pt idx="62">
                  <c:v>66865.49</c:v>
                </c:pt>
                <c:pt idx="63">
                  <c:v>67633.85</c:v>
                </c:pt>
                <c:pt idx="64">
                  <c:v>67818.14</c:v>
                </c:pt>
                <c:pt idx="65">
                  <c:v>67957.9</c:v>
                </c:pt>
                <c:pt idx="66">
                  <c:v>68008.55</c:v>
                </c:pt>
                <c:pt idx="67">
                  <c:v>68860.4</c:v>
                </c:pt>
                <c:pt idx="68">
                  <c:v>68887.84</c:v>
                </c:pt>
                <c:pt idx="69">
                  <c:v>68980.52</c:v>
                </c:pt>
                <c:pt idx="70">
                  <c:v>69057.32</c:v>
                </c:pt>
                <c:pt idx="71">
                  <c:v>69163.39</c:v>
                </c:pt>
                <c:pt idx="72">
                  <c:v>69192.85</c:v>
                </c:pt>
                <c:pt idx="73">
                  <c:v>69764.1</c:v>
                </c:pt>
                <c:pt idx="74">
                  <c:v>69913.39</c:v>
                </c:pt>
                <c:pt idx="75">
                  <c:v>70649.46</c:v>
                </c:pt>
                <c:pt idx="76">
                  <c:v>70755.5</c:v>
                </c:pt>
                <c:pt idx="77">
                  <c:v>71371.37</c:v>
                </c:pt>
                <c:pt idx="78">
                  <c:v>71570.99</c:v>
                </c:pt>
                <c:pt idx="79">
                  <c:v>71823.56</c:v>
                </c:pt>
                <c:pt idx="80">
                  <c:v>71924.85</c:v>
                </c:pt>
                <c:pt idx="81">
                  <c:v>72843.23</c:v>
                </c:pt>
                <c:pt idx="82">
                  <c:v>72876.91</c:v>
                </c:pt>
                <c:pt idx="83">
                  <c:v>73360.38</c:v>
                </c:pt>
                <c:pt idx="84">
                  <c:v>73488.68</c:v>
                </c:pt>
                <c:pt idx="85">
                  <c:v>74279.01</c:v>
                </c:pt>
                <c:pt idx="86">
                  <c:v>74924.65</c:v>
                </c:pt>
                <c:pt idx="87">
                  <c:v>75475.93</c:v>
                </c:pt>
                <c:pt idx="88">
                  <c:v>75733.74</c:v>
                </c:pt>
                <c:pt idx="89">
                  <c:v>75974.99</c:v>
                </c:pt>
                <c:pt idx="90">
                  <c:v>76303.82</c:v>
                </c:pt>
                <c:pt idx="91">
                  <c:v>76320.44</c:v>
                </c:pt>
                <c:pt idx="92">
                  <c:v>76932.6</c:v>
                </c:pt>
                <c:pt idx="93">
                  <c:v>78443.78</c:v>
                </c:pt>
                <c:pt idx="94">
                  <c:v>78840.23</c:v>
                </c:pt>
                <c:pt idx="95">
                  <c:v>79567.69</c:v>
                </c:pt>
                <c:pt idx="96">
                  <c:v>80169.42</c:v>
                </c:pt>
                <c:pt idx="97">
                  <c:v>80695.74</c:v>
                </c:pt>
                <c:pt idx="98">
                  <c:v>81897.79</c:v>
                </c:pt>
                <c:pt idx="99">
                  <c:v>83191.95</c:v>
                </c:pt>
                <c:pt idx="100">
                  <c:v>83396.5</c:v>
                </c:pt>
                <c:pt idx="101">
                  <c:v>84309.95</c:v>
                </c:pt>
                <c:pt idx="102">
                  <c:v>84598.88</c:v>
                </c:pt>
                <c:pt idx="103">
                  <c:v>84745.93</c:v>
                </c:pt>
                <c:pt idx="104">
                  <c:v>84762.76</c:v>
                </c:pt>
                <c:pt idx="105">
                  <c:v>85455.53</c:v>
                </c:pt>
                <c:pt idx="106">
                  <c:v>85879.23</c:v>
                </c:pt>
                <c:pt idx="107">
                  <c:v>85918.61</c:v>
                </c:pt>
                <c:pt idx="108">
                  <c:v>86010.54</c:v>
                </c:pt>
                <c:pt idx="109">
                  <c:v>86233.83</c:v>
                </c:pt>
                <c:pt idx="110">
                  <c:v>86556.96</c:v>
                </c:pt>
                <c:pt idx="111">
                  <c:v>86558.58</c:v>
                </c:pt>
                <c:pt idx="112">
                  <c:v>88034.67</c:v>
                </c:pt>
                <c:pt idx="113">
                  <c:v>88360.79</c:v>
                </c:pt>
                <c:pt idx="114">
                  <c:v>88425.08</c:v>
                </c:pt>
                <c:pt idx="115">
                  <c:v>88511.17</c:v>
                </c:pt>
                <c:pt idx="116">
                  <c:v>88689.09</c:v>
                </c:pt>
                <c:pt idx="117">
                  <c:v>89605.13</c:v>
                </c:pt>
                <c:pt idx="118">
                  <c:v>89690.38</c:v>
                </c:pt>
                <c:pt idx="119">
                  <c:v>89829.33</c:v>
                </c:pt>
                <c:pt idx="120">
                  <c:v>89838.77</c:v>
                </c:pt>
                <c:pt idx="121">
                  <c:v>90697.67</c:v>
                </c:pt>
                <c:pt idx="122">
                  <c:v>90884.32</c:v>
                </c:pt>
                <c:pt idx="123">
                  <c:v>91645.04</c:v>
                </c:pt>
                <c:pt idx="124">
                  <c:v>92336.08</c:v>
                </c:pt>
                <c:pt idx="125">
                  <c:v>92704.48</c:v>
                </c:pt>
                <c:pt idx="126">
                  <c:v>93128.34</c:v>
                </c:pt>
                <c:pt idx="127">
                  <c:v>95017.1</c:v>
                </c:pt>
                <c:pt idx="128">
                  <c:v>95677.9</c:v>
                </c:pt>
                <c:pt idx="129">
                  <c:v>95954.02</c:v>
                </c:pt>
                <c:pt idx="130">
                  <c:v>96555.53</c:v>
                </c:pt>
                <c:pt idx="131">
                  <c:v>96753.78</c:v>
                </c:pt>
                <c:pt idx="132">
                  <c:v>97105.19</c:v>
                </c:pt>
                <c:pt idx="133">
                  <c:v>99448.78</c:v>
                </c:pt>
                <c:pt idx="134">
                  <c:v>99460.78</c:v>
                </c:pt>
                <c:pt idx="135">
                  <c:v>99683.67</c:v>
                </c:pt>
                <c:pt idx="136">
                  <c:v>100371.31</c:v>
                </c:pt>
                <c:pt idx="137">
                  <c:v>100424.23</c:v>
                </c:pt>
                <c:pt idx="138">
                  <c:v>100731.95</c:v>
                </c:pt>
                <c:pt idx="139">
                  <c:v>101187.36</c:v>
                </c:pt>
                <c:pt idx="140">
                  <c:v>102934.09</c:v>
                </c:pt>
                <c:pt idx="141">
                  <c:v>104038.9</c:v>
                </c:pt>
                <c:pt idx="142">
                  <c:v>104335.04</c:v>
                </c:pt>
                <c:pt idx="143">
                  <c:v>104802.63</c:v>
                </c:pt>
                <c:pt idx="144">
                  <c:v>104903.79</c:v>
                </c:pt>
                <c:pt idx="145">
                  <c:v>105468.7</c:v>
                </c:pt>
                <c:pt idx="146">
                  <c:v>106665.67</c:v>
                </c:pt>
                <c:pt idx="147">
                  <c:v>106775.14</c:v>
                </c:pt>
                <c:pt idx="148">
                  <c:v>107107.6</c:v>
                </c:pt>
                <c:pt idx="149">
                  <c:v>108872.77</c:v>
                </c:pt>
                <c:pt idx="150">
                  <c:v>109143.17</c:v>
                </c:pt>
                <c:pt idx="151">
                  <c:v>109163.39</c:v>
                </c:pt>
                <c:pt idx="152">
                  <c:v>110042.37</c:v>
                </c:pt>
                <c:pt idx="153">
                  <c:v>110906.35</c:v>
                </c:pt>
                <c:pt idx="154">
                  <c:v>111049.84</c:v>
                </c:pt>
                <c:pt idx="155">
                  <c:v>111229.47</c:v>
                </c:pt>
                <c:pt idx="156">
                  <c:v>111815.49</c:v>
                </c:pt>
                <c:pt idx="157">
                  <c:v>112645.99</c:v>
                </c:pt>
                <c:pt idx="158">
                  <c:v>112778.28</c:v>
                </c:pt>
                <c:pt idx="159">
                  <c:v>113616.23</c:v>
                </c:pt>
                <c:pt idx="160">
                  <c:v>113747.56</c:v>
                </c:pt>
                <c:pt idx="161">
                  <c:v>114177.23</c:v>
                </c:pt>
                <c:pt idx="162">
                  <c:v>114425.19</c:v>
                </c:pt>
                <c:pt idx="163">
                  <c:v>114465.93</c:v>
                </c:pt>
                <c:pt idx="164">
                  <c:v>114691.03</c:v>
                </c:pt>
                <c:pt idx="165">
                  <c:v>115191.38</c:v>
                </c:pt>
                <c:pt idx="166">
                  <c:v>116767.63</c:v>
                </c:pt>
                <c:pt idx="167">
                  <c:v>118442.54</c:v>
                </c:pt>
                <c:pt idx="168">
                  <c:v>118976.16</c:v>
                </c:pt>
                <c:pt idx="169">
                  <c:v>119022.49</c:v>
                </c:pt>
                <c:pt idx="170">
                  <c:v>(blank)</c:v>
                </c:pt>
              </c:strCache>
            </c:strRef>
          </c:cat>
          <c:val>
            <c:numRef>
              <c:f>Sheet2!$D$5:$D$176</c:f>
              <c:numCache>
                <c:formatCode>General</c:formatCode>
                <c:ptCount val="171"/>
                <c:pt idx="1">
                  <c:v>1.0</c:v>
                </c:pt>
                <c:pt idx="2">
                  <c:v>1.0</c:v>
                </c:pt>
                <c:pt idx="9">
                  <c:v>1.0</c:v>
                </c:pt>
                <c:pt idx="12">
                  <c:v>1.0</c:v>
                </c:pt>
                <c:pt idx="14">
                  <c:v>1.0</c:v>
                </c:pt>
                <c:pt idx="21">
                  <c:v>1.0</c:v>
                </c:pt>
                <c:pt idx="31">
                  <c:v>1.0</c:v>
                </c:pt>
                <c:pt idx="38">
                  <c:v>1.0</c:v>
                </c:pt>
                <c:pt idx="42">
                  <c:v>2.0</c:v>
                </c:pt>
                <c:pt idx="46">
                  <c:v>1.0</c:v>
                </c:pt>
                <c:pt idx="48">
                  <c:v>1.0</c:v>
                </c:pt>
                <c:pt idx="50">
                  <c:v>1.0</c:v>
                </c:pt>
                <c:pt idx="51">
                  <c:v>1.0</c:v>
                </c:pt>
                <c:pt idx="56">
                  <c:v>1.0</c:v>
                </c:pt>
                <c:pt idx="76">
                  <c:v>1.0</c:v>
                </c:pt>
                <c:pt idx="79">
                  <c:v>2.0</c:v>
                </c:pt>
                <c:pt idx="83">
                  <c:v>2.0</c:v>
                </c:pt>
                <c:pt idx="91">
                  <c:v>1.0</c:v>
                </c:pt>
                <c:pt idx="94">
                  <c:v>1.0</c:v>
                </c:pt>
                <c:pt idx="99">
                  <c:v>1.0</c:v>
                </c:pt>
                <c:pt idx="100">
                  <c:v>1.0</c:v>
                </c:pt>
                <c:pt idx="119">
                  <c:v>1.0</c:v>
                </c:pt>
                <c:pt idx="130">
                  <c:v>1.0</c:v>
                </c:pt>
                <c:pt idx="146">
                  <c:v>1.0</c:v>
                </c:pt>
                <c:pt idx="153">
                  <c:v>1.0</c:v>
                </c:pt>
                <c:pt idx="156">
                  <c:v>2.0</c:v>
                </c:pt>
                <c:pt idx="160">
                  <c:v>1.0</c:v>
                </c:pt>
                <c:pt idx="163">
                  <c:v>1.0</c:v>
                </c:pt>
                <c:pt idx="164">
                  <c:v>1.0</c:v>
                </c:pt>
                <c:pt idx="166">
                  <c:v>1.0</c:v>
                </c:pt>
              </c:numCache>
            </c:numRef>
          </c:val>
        </c:ser>
        <c:dLbls>
          <c:showLegendKey val="0"/>
          <c:showVal val="0"/>
          <c:showCatName val="0"/>
          <c:showSerName val="0"/>
          <c:showPercent val="0"/>
          <c:showBubbleSize val="0"/>
        </c:dLbls>
        <c:gapWidth val="219"/>
        <c:overlap val="-27"/>
        <c:axId val="1886084559"/>
        <c:axId val="1886087919"/>
      </c:barChart>
      <c:catAx>
        <c:axId val="18860845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86087919"/>
        <c:crosses val="autoZero"/>
        <c:auto val="1"/>
        <c:lblAlgn val="ctr"/>
        <c:lblOffset val="100"/>
        <c:noMultiLvlLbl val="0"/>
      </c:catAx>
      <c:valAx>
        <c:axId val="188608791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86084559"/>
        <c:crosses val="autoZero"/>
        <c:crossBetween val="between"/>
      </c:valAx>
      <c:spPr>
        <a:noFill/>
        <a:ln>
          <a:noFill/>
        </a:ln>
        <a:effectLst/>
      </c:spPr>
    </c:plotArea>
    <c:legend>
      <c:legendPos val="r"/>
      <c:layout>
        <c:manualLayout>
          <c:xMode val="edge"/>
          <c:yMode val="edge"/>
          <c:x val="0.16552030587971028"/>
          <c:y val="0.005174101572582713"/>
          <c:w val="0.7098811111634586"/>
          <c:h val="0.27654543199117915"/>
        </c:manualLayout>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699"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0"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04-09-2024</a:t>
            </a:fld>
            <a:endParaRPr lang="en-IN"/>
          </a:p>
        </p:txBody>
      </p:sp>
      <p:sp>
        <p:nvSpPr>
          <p:cNvPr id="1048701"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2"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3"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4"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8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6" name="Holder 3"/>
          <p:cNvSpPr>
            <a:spLocks noGrp="1"/>
          </p:cNvSpPr>
          <p:nvPr>
            <p:ph type="body" idx="1"/>
          </p:nvPr>
        </p:nvSpPr>
        <p:spPr/>
        <p:txBody>
          <a:bodyPr bIns="0" lIns="0" rIns="0" tIns="0"/>
          <a:p/>
        </p:txBody>
      </p:sp>
      <p:sp>
        <p:nvSpPr>
          <p:cNvPr id="1048687"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8"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689"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9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2"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3"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695"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696"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7"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698"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TextBox 13"/>
          <p:cNvSpPr txBox="1"/>
          <p:nvPr/>
        </p:nvSpPr>
        <p:spPr>
          <a:xfrm>
            <a:off x="2554542" y="3314150"/>
            <a:ext cx="8610600" cy="1412240"/>
          </a:xfrm>
          <a:prstGeom prst="rect"/>
          <a:noFill/>
        </p:spPr>
        <p:txBody>
          <a:bodyPr rtlCol="0" wrap="square">
            <a:spAutoFit/>
          </a:bodyPr>
          <a:p>
            <a:r>
              <a:rPr dirty="0" sz="2400" lang="en-US"/>
              <a:t>STUDENT NAME :</a:t>
            </a:r>
            <a:r>
              <a:rPr dirty="0" sz="2400" lang="en-US"/>
              <a:t> </a:t>
            </a:r>
            <a:r>
              <a:rPr dirty="0" sz="2400" lang="en-US"/>
              <a:t>K</a:t>
            </a:r>
            <a:r>
              <a:rPr dirty="0" sz="2400" lang="en-US"/>
              <a:t>E</a:t>
            </a:r>
            <a:r>
              <a:rPr dirty="0" sz="2400" lang="en-US"/>
              <a:t>E</a:t>
            </a:r>
            <a:r>
              <a:rPr dirty="0" sz="2400" lang="en-US"/>
              <a:t>R</a:t>
            </a:r>
            <a:r>
              <a:rPr dirty="0" sz="2400" lang="en-US"/>
              <a:t>T</a:t>
            </a:r>
            <a:r>
              <a:rPr dirty="0" sz="2400" lang="en-US"/>
              <a:t>H</a:t>
            </a:r>
            <a:r>
              <a:rPr dirty="0" sz="2400" lang="en-US"/>
              <a:t>ANA </a:t>
            </a:r>
            <a:r>
              <a:rPr dirty="0" sz="2400" lang="en-US"/>
              <a:t>E </a:t>
            </a:r>
            <a:endParaRPr altLang="en-US" lang="zh-CN"/>
          </a:p>
          <a:p>
            <a:r>
              <a:rPr dirty="0" sz="2400" lang="en-US"/>
              <a:t>REGISTER NO : </a:t>
            </a:r>
            <a:r>
              <a:rPr dirty="0" sz="2400" lang="en-US"/>
              <a:t>1</a:t>
            </a:r>
            <a:r>
              <a:rPr dirty="0" sz="2400" lang="en-US"/>
              <a:t>2</a:t>
            </a:r>
            <a:r>
              <a:rPr dirty="0" sz="2400" lang="en-US"/>
              <a:t>2</a:t>
            </a:r>
            <a:r>
              <a:rPr dirty="0" sz="2400" lang="en-US"/>
              <a:t>2</a:t>
            </a:r>
            <a:r>
              <a:rPr dirty="0" sz="2400" lang="en-US"/>
              <a:t>0</a:t>
            </a:r>
            <a:r>
              <a:rPr dirty="0" sz="2400" lang="en-US"/>
              <a:t>0</a:t>
            </a:r>
            <a:r>
              <a:rPr dirty="0" sz="2400" lang="en-US"/>
              <a:t>8</a:t>
            </a:r>
            <a:r>
              <a:rPr dirty="0" sz="2400" lang="en-US"/>
              <a:t>9</a:t>
            </a:r>
            <a:r>
              <a:rPr dirty="0" sz="2400" lang="en-US"/>
              <a:t>0</a:t>
            </a:r>
            <a:endParaRPr altLang="en-US" lang="zh-CN"/>
          </a:p>
          <a:p>
            <a:r>
              <a:rPr dirty="0" sz="2400" lang="en-US"/>
              <a:t>DEPARTMENT : B.COM</a:t>
            </a:r>
            <a:r>
              <a:rPr dirty="0" sz="2400" lang="en-US"/>
              <a:t> </a:t>
            </a:r>
            <a:r>
              <a:rPr dirty="0" sz="2400" lang="en-US"/>
              <a:t>C</a:t>
            </a:r>
            <a:r>
              <a:rPr dirty="0" sz="2400" lang="en-US"/>
              <a:t>O</a:t>
            </a:r>
            <a:r>
              <a:rPr dirty="0" sz="2400" lang="en-US"/>
              <a:t>R</a:t>
            </a:r>
            <a:r>
              <a:rPr dirty="0" sz="2400" lang="en-US"/>
              <a:t>P</a:t>
            </a:r>
            <a:r>
              <a:rPr dirty="0" sz="2400" lang="en-US"/>
              <a:t>ORATE </a:t>
            </a:r>
            <a:r>
              <a:rPr dirty="0" sz="2400" lang="en-US"/>
              <a:t>SECRETRAYSHIP </a:t>
            </a:r>
            <a:endParaRPr altLang="en-US" lang="zh-CN"/>
          </a:p>
          <a:p>
            <a:r>
              <a:rPr dirty="0" sz="2400" lang="en-US"/>
              <a:t>COLLEGE : </a:t>
            </a:r>
            <a:r>
              <a:rPr dirty="0" sz="2400" lang="en-US"/>
              <a:t>A</a:t>
            </a:r>
            <a:r>
              <a:rPr dirty="0" sz="2400" lang="en-US"/>
              <a:t>N</a:t>
            </a:r>
            <a:r>
              <a:rPr dirty="0" sz="2400" lang="en-US"/>
              <a:t>N</a:t>
            </a:r>
            <a:r>
              <a:rPr dirty="0" sz="2400" lang="en-US"/>
              <a:t>A</a:t>
            </a:r>
            <a:r>
              <a:rPr dirty="0" sz="2400" lang="en-US"/>
              <a:t>I</a:t>
            </a:r>
            <a:r>
              <a:rPr dirty="0" sz="2400" lang="en-US"/>
              <a:t> </a:t>
            </a:r>
            <a:r>
              <a:rPr dirty="0" sz="2400" lang="en-US"/>
              <a:t>VIOLET </a:t>
            </a:r>
            <a:r>
              <a:rPr dirty="0" sz="2400" lang="en-US"/>
              <a:t>ARTS </a:t>
            </a:r>
            <a:r>
              <a:rPr dirty="0" sz="2400" lang="en-US"/>
              <a:t>AND </a:t>
            </a:r>
            <a:r>
              <a:rPr dirty="0" sz="2400" lang="en-US"/>
              <a:t>SCIENCE </a:t>
            </a:r>
            <a:r>
              <a:rPr dirty="0" sz="2400" lang="en-US"/>
              <a:t>C</a:t>
            </a:r>
            <a:r>
              <a:rPr dirty="0" sz="2400" lang="en-US"/>
              <a:t>O</a:t>
            </a:r>
            <a:r>
              <a:rPr dirty="0" sz="2400" lang="en-US"/>
              <a:t>L</a:t>
            </a:r>
            <a:r>
              <a:rPr dirty="0" sz="2400" lang="en-US"/>
              <a:t>L</a:t>
            </a:r>
            <a:r>
              <a:rPr dirty="0" sz="2400" lang="en-US"/>
              <a:t>EGE </a:t>
            </a:r>
            <a:endParaRPr altLang="en-US" lang="zh-CN"/>
          </a:p>
        </p:txBody>
      </p:sp>
      <p:sp>
        <p:nvSpPr>
          <p:cNvPr id="1048602" name="object 9"/>
          <p:cNvSpPr txBox="1"/>
          <p:nvPr/>
        </p:nvSpPr>
        <p:spPr>
          <a:xfrm>
            <a:off x="10123220" y="449794"/>
            <a:ext cx="468580" cy="284052"/>
          </a:xfrm>
          <a:prstGeom prst="rect"/>
        </p:spPr>
        <p:txBody>
          <a:bodyPr bIns="0" lIns="0" rIns="0" rtlCol="0" tIns="6985" vert="horz" wrap="square">
            <a:spAutoFit/>
          </a:bodyPr>
          <a:p>
            <a:pPr marL="38100">
              <a:lnSpc>
                <a:spcPct val="100000"/>
              </a:lnSpc>
              <a:spcBef>
                <a:spcPts val="55"/>
              </a:spcBef>
            </a:pPr>
            <a:fld id="{81D60167-4931-47E6-BA6A-407CBD079E47}" type="slidenum">
              <a:rPr dirty="0" spc="10">
                <a:latin typeface="Trebuchet MS"/>
                <a:cs typeface="Trebuchet MS"/>
              </a:rPr>
              <a:t>1</a:t>
            </a:fld>
            <a:endParaRPr dirty="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4" name="object 8"/>
          <p:cNvSpPr txBox="1"/>
          <p:nvPr/>
        </p:nvSpPr>
        <p:spPr>
          <a:xfrm>
            <a:off x="739775" y="291147"/>
            <a:ext cx="3303904" cy="6737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5" name="TextBox 1"/>
          <p:cNvSpPr txBox="1"/>
          <p:nvPr/>
        </p:nvSpPr>
        <p:spPr>
          <a:xfrm>
            <a:off x="1295400" y="1600200"/>
            <a:ext cx="5257800" cy="4003040"/>
          </a:xfrm>
          <a:prstGeom prst="rect"/>
          <a:noFill/>
        </p:spPr>
        <p:txBody>
          <a:bodyPr rtlCol="0" wrap="square">
            <a:spAutoFit/>
          </a:bodyPr>
          <a:p>
            <a:pPr indent="-342900" marL="342900">
              <a:buFont typeface="Wingdings" pitchFamily="2" charset="2"/>
              <a:buChar char="Ø"/>
            </a:pPr>
            <a:r>
              <a:rPr b="1" dirty="0" sz="2000" lang="en-US">
                <a:latin typeface="Times New Roman" pitchFamily="18" charset="0"/>
                <a:cs typeface="Times New Roman" pitchFamily="18" charset="0"/>
              </a:rPr>
              <a:t>Organize Data</a:t>
            </a:r>
            <a:r>
              <a:rPr dirty="0" sz="2000" lang="en-US">
                <a:latin typeface="Times New Roman" pitchFamily="18" charset="0"/>
                <a:cs typeface="Times New Roman" pitchFamily="18" charset="0"/>
              </a:rPr>
              <a:t>: Set up salary and compensation information in a structured way in Excel.</a:t>
            </a:r>
          </a:p>
          <a:p>
            <a:pPr indent="-342900" marL="342900">
              <a:buFont typeface="Wingdings" pitchFamily="2" charset="2"/>
              <a:buChar char="Ø"/>
            </a:pPr>
            <a:r>
              <a:rPr b="1" dirty="0" sz="2000" lang="en-US">
                <a:latin typeface="Times New Roman" pitchFamily="18" charset="0"/>
                <a:cs typeface="Times New Roman" pitchFamily="18" charset="0"/>
              </a:rPr>
              <a:t>Analyze Trends</a:t>
            </a:r>
            <a:r>
              <a:rPr dirty="0" sz="2000" lang="en-US">
                <a:latin typeface="Times New Roman" pitchFamily="18" charset="0"/>
                <a:cs typeface="Times New Roman" pitchFamily="18" charset="0"/>
              </a:rPr>
              <a:t>: Use Excel tools to spot patterns, such as which roles have higher or lower pay.</a:t>
            </a:r>
          </a:p>
          <a:p>
            <a:pPr indent="-342900" marL="342900">
              <a:buFont typeface="Wingdings" pitchFamily="2" charset="2"/>
              <a:buChar char="Ø"/>
            </a:pPr>
            <a:r>
              <a:rPr b="1" dirty="0" sz="2000" lang="en-US">
                <a:latin typeface="Times New Roman" pitchFamily="18" charset="0"/>
                <a:cs typeface="Times New Roman" pitchFamily="18" charset="0"/>
              </a:rPr>
              <a:t>Compare Benchmarks</a:t>
            </a:r>
            <a:r>
              <a:rPr dirty="0" sz="2000" lang="en-US">
                <a:latin typeface="Times New Roman" pitchFamily="18" charset="0"/>
                <a:cs typeface="Times New Roman" pitchFamily="18" charset="0"/>
              </a:rPr>
              <a:t>: Check how your salaries match up against industry standards to ensure competitiveness.</a:t>
            </a:r>
          </a:p>
          <a:p>
            <a:pPr indent="-342900" marL="342900">
              <a:buFont typeface="Wingdings" pitchFamily="2" charset="2"/>
              <a:buChar char="Ø"/>
            </a:pPr>
            <a:r>
              <a:rPr b="1" dirty="0" sz="2000" lang="en-US">
                <a:latin typeface="Times New Roman" pitchFamily="18" charset="0"/>
                <a:cs typeface="Times New Roman" pitchFamily="18" charset="0"/>
              </a:rPr>
              <a:t>Identify Disparities</a:t>
            </a:r>
            <a:r>
              <a:rPr dirty="0" sz="2000" lang="en-US">
                <a:latin typeface="Times New Roman" pitchFamily="18" charset="0"/>
                <a:cs typeface="Times New Roman" pitchFamily="18" charset="0"/>
              </a:rPr>
              <a:t>: Find any differences in pay between different groups or roles to address fairness.</a:t>
            </a:r>
          </a:p>
          <a:p>
            <a:pPr indent="-342900" marL="342900">
              <a:buFont typeface="Wingdings" pitchFamily="2" charset="2"/>
              <a:buChar char="ü"/>
            </a:pPr>
            <a:r>
              <a:rPr b="1" dirty="0" sz="2000" lang="en-US">
                <a:latin typeface="Times New Roman" pitchFamily="18" charset="0"/>
                <a:cs typeface="Times New Roman" pitchFamily="18" charset="0"/>
              </a:rPr>
              <a:t>Visualize Data</a:t>
            </a:r>
            <a:r>
              <a:rPr dirty="0" sz="2000" lang="en-US">
                <a:latin typeface="Times New Roman" pitchFamily="18" charset="0"/>
                <a:cs typeface="Times New Roman" pitchFamily="18" charset="0"/>
              </a:rPr>
              <a:t>: Create charts and graphs to make the data easier to understand and use in decision-making.</a:t>
            </a:r>
          </a:p>
          <a:p>
            <a:endParaRPr dirty="0" sz="2000" lang="en-IN">
              <a:latin typeface="Times New Roman" pitchFamily="18" charset="0"/>
              <a:cs typeface="Times New Roman" pitchFamily="18" charset="0"/>
            </a:endParaRPr>
          </a:p>
        </p:txBody>
      </p:sp>
      <p:sp>
        <p:nvSpPr>
          <p:cNvPr id="1048676" name="object 9"/>
          <p:cNvSpPr txBox="1"/>
          <p:nvPr/>
        </p:nvSpPr>
        <p:spPr>
          <a:xfrm>
            <a:off x="10123220" y="449794"/>
            <a:ext cx="468580" cy="284052"/>
          </a:xfrm>
          <a:prstGeom prst="rect"/>
        </p:spPr>
        <p:txBody>
          <a:bodyPr bIns="0" lIns="0" rIns="0" rtlCol="0" tIns="6985" vert="horz" wrap="square">
            <a:spAutoFit/>
          </a:bodyPr>
          <a:p>
            <a:pPr marL="38100">
              <a:lnSpc>
                <a:spcPct val="100000"/>
              </a:lnSpc>
              <a:spcBef>
                <a:spcPts val="55"/>
              </a:spcBef>
            </a:pPr>
            <a:fld id="{81D60167-4931-47E6-BA6A-407CBD079E47}" type="slidenum">
              <a:rPr dirty="0" spc="10">
                <a:latin typeface="Trebuchet MS"/>
                <a:cs typeface="Trebuchet MS"/>
              </a:rPr>
              <a:t>10</a:t>
            </a:fld>
            <a:endParaRPr dirty="0">
              <a:latin typeface="Trebuchet MS"/>
              <a:cs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7"/>
          <p:cNvSpPr txBox="1">
            <a:spLocks noGrp="1"/>
          </p:cNvSpPr>
          <p:nvPr>
            <p:ph type="title"/>
          </p:nvPr>
        </p:nvSpPr>
        <p:spPr>
          <a:xfrm>
            <a:off x="755332" y="385444"/>
            <a:ext cx="2437130" cy="6737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0" name="TextBox 7"/>
          <p:cNvSpPr txBox="1"/>
          <p:nvPr/>
        </p:nvSpPr>
        <p:spPr>
          <a:xfrm>
            <a:off x="457200" y="1549400"/>
            <a:ext cx="10363200" cy="5933439"/>
          </a:xfrm>
          <a:prstGeom prst="rect"/>
          <a:noFill/>
        </p:spPr>
        <p:txBody>
          <a:bodyPr rtlCol="0" wrap="square">
            <a:spAutoFit/>
          </a:bodyPr>
          <a:p>
            <a:pPr indent="-342900" marL="342900">
              <a:buFont typeface="Wingdings" pitchFamily="2" charset="2"/>
              <a:buChar char="Ø"/>
            </a:pPr>
            <a:r>
              <a:rPr b="1" dirty="0" lang="en-US"/>
              <a:t>Clear Salary Trends</a:t>
            </a:r>
            <a:r>
              <a:rPr dirty="0" lang="en-US"/>
              <a:t>: </a:t>
            </a:r>
          </a:p>
          <a:p>
            <a:pPr indent="-342900" marL="342900">
              <a:buFont typeface="+mj-lt"/>
              <a:buAutoNum type="arabicPeriod"/>
            </a:pPr>
            <a:r>
              <a:rPr dirty="0" lang="en-US"/>
              <a:t>Identified patterns and trends in salary distributions across different roles and departments.</a:t>
            </a:r>
          </a:p>
          <a:p>
            <a:pPr indent="-342900" marL="342900">
              <a:buFont typeface="Wingdings" pitchFamily="2" charset="2"/>
              <a:buChar char="Ø"/>
            </a:pPr>
            <a:r>
              <a:rPr b="1" dirty="0" lang="en-US"/>
              <a:t>Benchmark Insights</a:t>
            </a:r>
            <a:r>
              <a:rPr dirty="0" lang="en-US"/>
              <a:t>: </a:t>
            </a:r>
          </a:p>
          <a:p>
            <a:pPr indent="-342900" marL="342900">
              <a:buFont typeface="+mj-lt"/>
              <a:buAutoNum type="arabicPeriod"/>
            </a:pPr>
            <a:r>
              <a:rPr dirty="0" lang="en-US"/>
              <a:t>Provided comparisons of internal salaries against industry standards, highlighting areas where adjustments may be needed.</a:t>
            </a:r>
          </a:p>
          <a:p>
            <a:pPr indent="-342900" marL="342900">
              <a:buFont typeface="Wingdings" pitchFamily="2" charset="2"/>
              <a:buChar char="Ø"/>
            </a:pPr>
            <a:r>
              <a:rPr b="1" dirty="0" lang="en-US"/>
              <a:t>Equity Analysis</a:t>
            </a:r>
            <a:r>
              <a:rPr dirty="0" lang="en-US"/>
              <a:t>: </a:t>
            </a:r>
          </a:p>
          <a:p>
            <a:pPr indent="-342900" marL="342900">
              <a:buFont typeface="+mj-lt"/>
              <a:buAutoNum type="arabicPeriod"/>
            </a:pPr>
            <a:r>
              <a:rPr dirty="0" lang="en-US"/>
              <a:t>Revealed pay disparities and gaps, enabling corrective actions to ensure fair compensation practices.</a:t>
            </a:r>
          </a:p>
          <a:p>
            <a:pPr indent="-342900" marL="342900">
              <a:buFont typeface="Wingdings" pitchFamily="2" charset="2"/>
              <a:buChar char="Ø"/>
            </a:pPr>
            <a:r>
              <a:rPr b="1" dirty="0" lang="en-US"/>
              <a:t>Informed Decisions</a:t>
            </a:r>
            <a:r>
              <a:rPr dirty="0" lang="en-US"/>
              <a:t>: </a:t>
            </a:r>
          </a:p>
          <a:p>
            <a:pPr indent="-342900" marL="342900">
              <a:buFont typeface="+mj-lt"/>
              <a:buAutoNum type="arabicPeriod"/>
            </a:pPr>
            <a:r>
              <a:rPr dirty="0" lang="en-US"/>
              <a:t>Delivered actionable insights for strategic salary adjustments and budget planning.</a:t>
            </a:r>
          </a:p>
          <a:p>
            <a:pPr indent="-342900" marL="342900">
              <a:buFont typeface="Wingdings" pitchFamily="2" charset="2"/>
              <a:buChar char="Ø"/>
            </a:pPr>
            <a:r>
              <a:rPr b="1" dirty="0" lang="en-US"/>
              <a:t>Visual </a:t>
            </a:r>
            <a:r>
              <a:rPr dirty="0" lang="en-US"/>
              <a:t>: </a:t>
            </a:r>
          </a:p>
          <a:p>
            <a:pPr indent="-342900" marL="342900">
              <a:buFont typeface="+mj-lt"/>
              <a:buAutoNum type="arabicPeriod"/>
            </a:pPr>
            <a:r>
              <a:rPr dirty="0" lang="en-US"/>
              <a:t>.</a:t>
            </a:r>
          </a:p>
          <a:p>
            <a:pPr indent="-342900" marL="342900">
              <a:buFont typeface="Wingdings" pitchFamily="2" charset="2"/>
              <a:buChar char="Ø"/>
            </a:pPr>
            <a:r>
              <a:rPr b="1" dirty="0" lang="en-US"/>
              <a:t>Identified Pay Patterns</a:t>
            </a:r>
            <a:r>
              <a:rPr dirty="0" lang="en-US"/>
              <a:t>:</a:t>
            </a:r>
          </a:p>
          <a:p>
            <a:pPr indent="-342900" marL="342900">
              <a:buFont typeface="+mj-lt"/>
              <a:buAutoNum type="arabicPeriod"/>
            </a:pPr>
            <a:r>
              <a:rPr dirty="0" lang="en-US"/>
              <a:t> Found trends in how salaries are distributed across roles and departments.</a:t>
            </a:r>
          </a:p>
          <a:p>
            <a:pPr indent="-342900" marL="342900">
              <a:buFont typeface="Wingdings" pitchFamily="2" charset="2"/>
              <a:buChar char="Ø"/>
            </a:pPr>
            <a:r>
              <a:rPr b="1" dirty="0" lang="en-US"/>
              <a:t>Benchmark Comparisons</a:t>
            </a:r>
            <a:r>
              <a:rPr dirty="0" lang="en-US"/>
              <a:t>: </a:t>
            </a:r>
          </a:p>
          <a:p>
            <a:pPr indent="-342900" marL="342900">
              <a:buFont typeface="+mj-lt"/>
              <a:buAutoNum type="arabicPeriod"/>
            </a:pPr>
            <a:r>
              <a:rPr dirty="0" lang="en-US"/>
              <a:t>Compared salaries with industry standards to see if they are competitive.</a:t>
            </a:r>
          </a:p>
          <a:p>
            <a:pPr indent="-342900" marL="342900">
              <a:buFont typeface="Wingdings" pitchFamily="2" charset="2"/>
              <a:buChar char="Ø"/>
            </a:pPr>
            <a:r>
              <a:rPr b="1" dirty="0" lang="en-US"/>
              <a:t>Detected Pay Gaps</a:t>
            </a:r>
            <a:r>
              <a:rPr dirty="0" lang="en-US"/>
              <a:t>: </a:t>
            </a:r>
          </a:p>
          <a:p>
            <a:pPr indent="-342900" marL="342900">
              <a:buFont typeface="+mj-lt"/>
              <a:buAutoNum type="arabicPeriod"/>
            </a:pPr>
            <a:r>
              <a:rPr dirty="0" lang="en-US"/>
              <a:t>Uncovered differences in pay to address fairness issues.</a:t>
            </a:r>
          </a:p>
          <a:p>
            <a:pPr indent="-342900" marL="342900">
              <a:buFont typeface="Wingdings" pitchFamily="2" charset="2"/>
              <a:buChar char="Ø"/>
            </a:pPr>
            <a:r>
              <a:rPr b="1" dirty="0" lang="en-US"/>
              <a:t>Supported Decisions</a:t>
            </a:r>
            <a:r>
              <a:rPr dirty="0" lang="en-US"/>
              <a:t>: </a:t>
            </a:r>
          </a:p>
          <a:p>
            <a:pPr indent="-342900" marL="342900">
              <a:buFont typeface="+mj-lt"/>
              <a:buAutoNum type="arabicPeriod"/>
            </a:pPr>
            <a:r>
              <a:rPr dirty="0" lang="en-US"/>
              <a:t>Provided useful information for making salary adjustments and planning budgets.</a:t>
            </a:r>
          </a:p>
          <a:p>
            <a:pPr indent="-342900" marL="342900">
              <a:buFont typeface="Wingdings" pitchFamily="2" charset="2"/>
              <a:buChar char="Ø"/>
            </a:pPr>
            <a:r>
              <a:rPr b="1" dirty="0" lang="en-US"/>
              <a:t>Visual Insights &amp; Reports</a:t>
            </a:r>
            <a:r>
              <a:rPr dirty="0" lang="en-US"/>
              <a:t>: </a:t>
            </a:r>
          </a:p>
          <a:p>
            <a:pPr indent="-342900" marL="342900">
              <a:buFont typeface="+mj-lt"/>
              <a:buAutoNum type="arabicPeriod"/>
            </a:pPr>
            <a:r>
              <a:rPr dirty="0" lang="en-US"/>
              <a:t>Created easy-to-understand charts and graphs to present the findings clearly</a:t>
            </a:r>
            <a:r>
              <a:rPr lang="en-US"/>
              <a:t>. </a:t>
            </a:r>
          </a:p>
          <a:p>
            <a:pPr indent="-342900" marL="342900">
              <a:buFont typeface="+mj-lt"/>
              <a:buAutoNum type="arabicPeriod"/>
            </a:pPr>
            <a:r>
              <a:rPr lang="en-US"/>
              <a:t>Produced </a:t>
            </a:r>
            <a:r>
              <a:rPr dirty="0" lang="en-US"/>
              <a:t>charts and graphs that effectively communicated findings and supported data-driven decision-making</a:t>
            </a:r>
          </a:p>
          <a:p>
            <a:endParaRPr dirty="0" lang="en-IN"/>
          </a:p>
        </p:txBody>
      </p:sp>
      <p:sp>
        <p:nvSpPr>
          <p:cNvPr id="1048681" name="object 9"/>
          <p:cNvSpPr txBox="1"/>
          <p:nvPr/>
        </p:nvSpPr>
        <p:spPr>
          <a:xfrm>
            <a:off x="10123220" y="449794"/>
            <a:ext cx="468580" cy="284052"/>
          </a:xfrm>
          <a:prstGeom prst="rect"/>
        </p:spPr>
        <p:txBody>
          <a:bodyPr bIns="0" lIns="0" rIns="0" rtlCol="0" tIns="6985" vert="horz" wrap="square">
            <a:spAutoFit/>
          </a:bodyPr>
          <a:p>
            <a:pPr marL="38100">
              <a:lnSpc>
                <a:spcPct val="100000"/>
              </a:lnSpc>
              <a:spcBef>
                <a:spcPts val="55"/>
              </a:spcBef>
            </a:pPr>
            <a:fld id="{81D60167-4931-47E6-BA6A-407CBD079E47}" type="slidenum">
              <a:rPr dirty="0" spc="10">
                <a:latin typeface="Trebuchet MS"/>
                <a:cs typeface="Trebuchet MS"/>
              </a:rPr>
              <a:t>11</a:t>
            </a:fld>
            <a:endParaRPr dirty="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graphicFrame>
        <p:nvGraphicFramePr>
          <p:cNvPr id="4194304" name="Chart 3"/>
          <p:cNvGraphicFramePr>
            <a:graphicFrameLocks/>
          </p:cNvGraphicFramePr>
          <p:nvPr/>
        </p:nvGraphicFramePr>
        <p:xfrm>
          <a:off x="669303" y="433633"/>
          <a:ext cx="9785023" cy="5788058"/>
        </p:xfrm>
        <a:graphic>
          <a:graphicData uri="http://schemas.openxmlformats.org/drawingml/2006/chart">
            <c:chart xmlns:c="http://schemas.openxmlformats.org/drawingml/2006/chart" xmlns:r="http://schemas.openxmlformats.org/officeDocument/2006/relationships" r:id="rId1"/>
          </a:graphicData>
        </a:graphic>
      </p:graphicFrame>
      <p:sp>
        <p:nvSpPr>
          <p:cNvPr id="1048682" name="object 9"/>
          <p:cNvSpPr txBox="1"/>
          <p:nvPr/>
        </p:nvSpPr>
        <p:spPr>
          <a:xfrm>
            <a:off x="10123220" y="449794"/>
            <a:ext cx="468580" cy="284052"/>
          </a:xfrm>
          <a:prstGeom prst="rect"/>
        </p:spPr>
        <p:txBody>
          <a:bodyPr bIns="0" lIns="0" rIns="0" rtlCol="0" tIns="6985" vert="horz" wrap="square">
            <a:spAutoFit/>
          </a:bodyPr>
          <a:p>
            <a:pPr marL="38100">
              <a:lnSpc>
                <a:spcPct val="100000"/>
              </a:lnSpc>
              <a:spcBef>
                <a:spcPts val="55"/>
              </a:spcBef>
            </a:pPr>
            <a:fld id="{81D60167-4931-47E6-BA6A-407CBD079E47}" type="slidenum">
              <a:rPr dirty="0" spc="10">
                <a:latin typeface="Trebuchet MS"/>
                <a:cs typeface="Trebuchet MS"/>
              </a:rPr>
              <a:t>12</a:t>
            </a:fld>
            <a:endParaRPr dirty="0">
              <a:latin typeface="Trebuchet MS"/>
              <a:cs typeface="Trebuchet M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3" name="Title 1"/>
          <p:cNvSpPr>
            <a:spLocks noGrp="1"/>
          </p:cNvSpPr>
          <p:nvPr>
            <p:ph type="title"/>
          </p:nvPr>
        </p:nvSpPr>
        <p:spPr>
          <a:xfrm>
            <a:off x="755332" y="385444"/>
            <a:ext cx="10681335" cy="6604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4" name="TextBox 2"/>
          <p:cNvSpPr txBox="1"/>
          <p:nvPr/>
        </p:nvSpPr>
        <p:spPr>
          <a:xfrm>
            <a:off x="838200" y="1305341"/>
            <a:ext cx="9906000" cy="3647440"/>
          </a:xfrm>
          <a:prstGeom prst="rect"/>
          <a:noFill/>
        </p:spPr>
        <p:txBody>
          <a:bodyPr rtlCol="0" wrap="square">
            <a:spAutoFit/>
          </a:bodyPr>
          <a:p>
            <a:pPr eaLnBrk="0" fontAlgn="base" hangingPunct="0" lvl="0">
              <a:spcBef>
                <a:spcPct val="0"/>
              </a:spcBef>
              <a:spcAft>
                <a:spcPct val="0"/>
              </a:spcAft>
            </a:pPr>
            <a:r>
              <a:rPr altLang="en-US" dirty="0" lang="en-US">
                <a:latin typeface="Arial" panose="020B0604020202020204" pitchFamily="34" charset="0"/>
              </a:rPr>
              <a:t>In conclusion, the salary and compensation analysis through Excel data modeling provides a robust framework for understanding and optimizing employee remuneration within an organization. By leveraging Excel’s powerful data analysis and visualization tools, we can derive actionable insights into salary distribution, compensation equity, and market competitiveness.</a:t>
            </a:r>
          </a:p>
          <a:p>
            <a:pPr eaLnBrk="0" fontAlgn="base" hangingPunct="0" lvl="0">
              <a:spcBef>
                <a:spcPct val="0"/>
              </a:spcBef>
              <a:spcAft>
                <a:spcPct val="0"/>
              </a:spcAft>
            </a:pPr>
            <a:r>
              <a:rPr altLang="en-US" dirty="0" lang="en-US">
                <a:latin typeface="Arial" panose="020B0604020202020204" pitchFamily="34" charset="0"/>
              </a:rPr>
              <a:t>Excel’s versatility in handling large datasets, coupled with its advanced analytical functions, enables a comprehensive examination of various compensation factors, including base salary, bonuses, and benefits..</a:t>
            </a:r>
          </a:p>
          <a:p>
            <a:pPr eaLnBrk="0" fontAlgn="base" hangingPunct="0" lvl="0">
              <a:spcBef>
                <a:spcPct val="0"/>
              </a:spcBef>
              <a:spcAft>
                <a:spcPct val="0"/>
              </a:spcAft>
            </a:pPr>
            <a:r>
              <a:rPr altLang="en-US" dirty="0" lang="en-US">
                <a:latin typeface="Arial" panose="020B0604020202020204" pitchFamily="34" charset="0"/>
              </a:rPr>
              <a:t>Overall, Excel data modeling serves as an invaluable tool for making data-driven decisions in salary and compensation management, ultimately contributing to a more equitable and competitive compensation strategy.</a:t>
            </a:r>
            <a:endParaRPr altLang="en-US" b="1" dirty="0" sz="500" lang="en-US">
              <a:latin typeface="Arial" panose="020B0604020202020204" pitchFamily="34" charset="0"/>
            </a:endParaRPr>
          </a:p>
          <a:p>
            <a:pPr eaLnBrk="0" fontAlgn="base" hangingPunct="0" lvl="0">
              <a:spcBef>
                <a:spcPct val="0"/>
              </a:spcBef>
              <a:spcAft>
                <a:spcPct val="0"/>
              </a:spcAft>
            </a:pPr>
            <a:r>
              <a:rPr altLang="en-US" dirty="0" lang="en-US">
                <a:latin typeface="Arial" panose="020B0604020202020204" pitchFamily="34" charset="0"/>
              </a:rPr>
              <a:t>In summary, Excel data modeling for salary and compensation analysis provides a clear, data-driven approach to evaluate and optimize employee remuneration. By analyzing salary distributions and compensation structures, it helps identify disparities, ensure equity, and align with industry standards. This method supports informed decision-making and strategic adjustments to improve compensation practices and enhance organizational competitiveness.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5880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TextBox 22"/>
          <p:cNvSpPr txBox="1"/>
          <p:nvPr/>
        </p:nvSpPr>
        <p:spPr>
          <a:xfrm>
            <a:off x="1217522" y="2123271"/>
            <a:ext cx="8593228" cy="13106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Salary And Compensation Analysis Through Excel Data Modeling</a:t>
            </a:r>
            <a:endParaRPr dirty="0" sz="2800" lang="en-IN">
              <a:solidFill>
                <a:srgbClr val="7030A0"/>
              </a:solidFill>
              <a:latin typeface="Times New Roman" panose="02020603050405020304" pitchFamily="18" charset="0"/>
              <a:cs typeface="Times New Roman" panose="02020603050405020304" pitchFamily="18" charset="0"/>
            </a:endParaRPr>
          </a:p>
        </p:txBody>
      </p:sp>
      <p:sp>
        <p:nvSpPr>
          <p:cNvPr id="1048626" name="object 9"/>
          <p:cNvSpPr txBox="1"/>
          <p:nvPr/>
        </p:nvSpPr>
        <p:spPr>
          <a:xfrm>
            <a:off x="10123220" y="449794"/>
            <a:ext cx="468580" cy="284052"/>
          </a:xfrm>
          <a:prstGeom prst="rect"/>
        </p:spPr>
        <p:txBody>
          <a:bodyPr bIns="0" lIns="0" rIns="0" rtlCol="0" tIns="6985" vert="horz" wrap="square">
            <a:spAutoFit/>
          </a:bodyPr>
          <a:p>
            <a:pPr marL="38100">
              <a:lnSpc>
                <a:spcPct val="100000"/>
              </a:lnSpc>
              <a:spcBef>
                <a:spcPts val="55"/>
              </a:spcBef>
            </a:pPr>
            <a:fld id="{81D60167-4931-47E6-BA6A-407CBD079E47}" type="slidenum">
              <a:rPr dirty="0" spc="10">
                <a:latin typeface="Trebuchet MS"/>
                <a:cs typeface="Trebuchet MS"/>
              </a:rPr>
              <a:t>2</a:t>
            </a:fld>
            <a:endParaRPr dirty="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0" y="6285"/>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724775" y="1205"/>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6737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TextBox 22"/>
          <p:cNvSpPr txBox="1"/>
          <p:nvPr/>
        </p:nvSpPr>
        <p:spPr>
          <a:xfrm>
            <a:off x="2509807" y="1041533"/>
            <a:ext cx="5029200" cy="40284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
        <p:nvSpPr>
          <p:cNvPr id="1048643" name="object 9"/>
          <p:cNvSpPr txBox="1"/>
          <p:nvPr/>
        </p:nvSpPr>
        <p:spPr>
          <a:xfrm>
            <a:off x="10123220" y="449794"/>
            <a:ext cx="468580" cy="284052"/>
          </a:xfrm>
          <a:prstGeom prst="rect"/>
        </p:spPr>
        <p:txBody>
          <a:bodyPr bIns="0" lIns="0" rIns="0" rtlCol="0" tIns="6985" vert="horz" wrap="square">
            <a:spAutoFit/>
          </a:bodyPr>
          <a:p>
            <a:pPr marL="38100">
              <a:lnSpc>
                <a:spcPct val="100000"/>
              </a:lnSpc>
              <a:spcBef>
                <a:spcPts val="55"/>
              </a:spcBef>
            </a:pPr>
            <a:fld id="{81D60167-4931-47E6-BA6A-407CBD079E47}" type="slidenum">
              <a:rPr dirty="0" spc="10">
                <a:latin typeface="Trebuchet MS"/>
                <a:cs typeface="Trebuchet MS"/>
              </a:rPr>
              <a:t>3</a:t>
            </a:fld>
            <a:endParaRPr dirty="0">
              <a:latin typeface="Trebuchet MS"/>
              <a:cs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9452928" cy="5880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TextBox 8"/>
          <p:cNvSpPr txBox="1"/>
          <p:nvPr/>
        </p:nvSpPr>
        <p:spPr>
          <a:xfrm>
            <a:off x="1600200" y="1752600"/>
            <a:ext cx="5638800" cy="2885440"/>
          </a:xfrm>
          <a:prstGeom prst="rect"/>
          <a:noFill/>
        </p:spPr>
        <p:txBody>
          <a:bodyPr rtlCol="0" wrap="square">
            <a:spAutoFit/>
          </a:bodyPr>
          <a:p>
            <a:r>
              <a:rPr dirty="0" sz="2000" lang="en-US">
                <a:latin typeface="Times New Roman" pitchFamily="18" charset="0"/>
                <a:cs typeface="Times New Roman" pitchFamily="18" charset="0"/>
              </a:rPr>
              <a:t>"Organizations often struggle to effectively analyze and optimize their salary and compensation structures due to a lack of systematic data analysis. This project aims to utilize Excel data modeling techniques to analyze salary and compensation data, identify trends and disparities, and provide actionable insights for equitable compensation practices. The goal is to enhance data-driven decision-making and ensure competitive and fair compensation strategies within the organization.".</a:t>
            </a:r>
          </a:p>
        </p:txBody>
      </p:sp>
      <p:sp>
        <p:nvSpPr>
          <p:cNvPr id="1048648" name="object 9"/>
          <p:cNvSpPr txBox="1"/>
          <p:nvPr/>
        </p:nvSpPr>
        <p:spPr>
          <a:xfrm>
            <a:off x="10123220" y="449794"/>
            <a:ext cx="468580" cy="284052"/>
          </a:xfrm>
          <a:prstGeom prst="rect"/>
        </p:spPr>
        <p:txBody>
          <a:bodyPr bIns="0" lIns="0" rIns="0" rtlCol="0" tIns="6985" vert="horz" wrap="square">
            <a:spAutoFit/>
          </a:bodyPr>
          <a:p>
            <a:pPr marL="38100">
              <a:lnSpc>
                <a:spcPct val="100000"/>
              </a:lnSpc>
              <a:spcBef>
                <a:spcPts val="55"/>
              </a:spcBef>
            </a:pPr>
            <a:fld id="{81D60167-4931-47E6-BA6A-407CBD079E47}" type="slidenum">
              <a:rPr dirty="0" spc="10">
                <a:latin typeface="Trebuchet MS"/>
                <a:cs typeface="Trebuchet MS"/>
              </a:rPr>
              <a:t>4</a:t>
            </a:fld>
            <a:endParaRPr dirty="0">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5880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TextBox 10"/>
          <p:cNvSpPr txBox="1"/>
          <p:nvPr/>
        </p:nvSpPr>
        <p:spPr>
          <a:xfrm>
            <a:off x="990600" y="2133600"/>
            <a:ext cx="7924800" cy="7518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4" name="TextBox 12"/>
          <p:cNvSpPr txBox="1"/>
          <p:nvPr/>
        </p:nvSpPr>
        <p:spPr>
          <a:xfrm>
            <a:off x="1003300" y="2159000"/>
            <a:ext cx="5368925" cy="2606040"/>
          </a:xfrm>
          <a:prstGeom prst="rect"/>
          <a:noFill/>
        </p:spPr>
        <p:txBody>
          <a:bodyPr rtlCol="0" wrap="square">
            <a:spAutoFit/>
          </a:bodyPr>
          <a:p>
            <a:r>
              <a:rPr dirty="0" sz="2000" lang="en-US">
                <a:latin typeface="Times New Roman" pitchFamily="18" charset="0"/>
                <a:cs typeface="Times New Roman" pitchFamily="18" charset="0"/>
              </a:rPr>
              <a:t>   This project focuses on analyzing salary and compensation data using Excel data modeling. The goal is to identify salary trends, detect disparities, and benchmark compensation against industry standards. By applying advanced Excel techniques, the project will provide actionable insights to enhance compensation strategies, ensure fairness, and support data-driven decision-making for better organizational outcomes."</a:t>
            </a:r>
          </a:p>
        </p:txBody>
      </p:sp>
      <p:sp>
        <p:nvSpPr>
          <p:cNvPr id="1048655" name="object 9"/>
          <p:cNvSpPr txBox="1"/>
          <p:nvPr/>
        </p:nvSpPr>
        <p:spPr>
          <a:xfrm>
            <a:off x="10123220" y="449794"/>
            <a:ext cx="468580" cy="284052"/>
          </a:xfrm>
          <a:prstGeom prst="rect"/>
        </p:spPr>
        <p:txBody>
          <a:bodyPr bIns="0" lIns="0" rIns="0" rtlCol="0" tIns="6985" vert="horz" wrap="square">
            <a:spAutoFit/>
          </a:bodyPr>
          <a:p>
            <a:pPr marL="38100">
              <a:lnSpc>
                <a:spcPct val="100000"/>
              </a:lnSpc>
              <a:spcBef>
                <a:spcPts val="55"/>
              </a:spcBef>
            </a:pPr>
            <a:fld id="{81D60167-4931-47E6-BA6A-407CBD079E47}" type="slidenum">
              <a:rPr dirty="0" spc="10">
                <a:latin typeface="Trebuchet MS"/>
                <a:cs typeface="Trebuchet MS"/>
              </a:rPr>
              <a:t>5</a:t>
            </a:fld>
            <a:endParaRPr dirty="0">
              <a:latin typeface="Trebuchet MS"/>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4483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dirty="0"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TextBox 6"/>
          <p:cNvSpPr txBox="1"/>
          <p:nvPr/>
        </p:nvSpPr>
        <p:spPr>
          <a:xfrm>
            <a:off x="1371600" y="1676400"/>
            <a:ext cx="6705600" cy="3901440"/>
          </a:xfrm>
          <a:prstGeom prst="rect"/>
          <a:noFill/>
        </p:spPr>
        <p:txBody>
          <a:bodyPr rtlCol="0" wrap="square">
            <a:spAutoFit/>
          </a:bodyPr>
          <a:p>
            <a:pPr indent="-285750" marL="285750">
              <a:buFont typeface="Arial" pitchFamily="34" charset="0"/>
              <a:buChar char="•"/>
            </a:pPr>
            <a:r>
              <a:rPr b="1" dirty="0" lang="en-US"/>
              <a:t>HR Professionals &amp; HR Departments </a:t>
            </a:r>
            <a:r>
              <a:rPr dirty="0" lang="en-US"/>
              <a:t>: </a:t>
            </a:r>
          </a:p>
          <a:p>
            <a:r>
              <a:rPr dirty="0" lang="en-US"/>
              <a:t>For developing equitable compensation strategies and policies.</a:t>
            </a:r>
          </a:p>
          <a:p>
            <a:r>
              <a:rPr dirty="0" lang="en-US"/>
              <a:t>For optimizing compensation policies and ensuring fairness.</a:t>
            </a:r>
          </a:p>
          <a:p>
            <a:pPr indent="-285750" marL="285750">
              <a:buFont typeface="Arial" pitchFamily="34" charset="0"/>
              <a:buChar char="•"/>
            </a:pPr>
            <a:r>
              <a:rPr b="1" dirty="0" lang="en-US"/>
              <a:t>Compensation Analysts</a:t>
            </a:r>
            <a:r>
              <a:rPr dirty="0" lang="en-US"/>
              <a:t>: </a:t>
            </a:r>
          </a:p>
          <a:p>
            <a:r>
              <a:rPr dirty="0" lang="en-US"/>
              <a:t>To identify pay trends and disparities.</a:t>
            </a:r>
          </a:p>
          <a:p>
            <a:pPr indent="-285750" marL="285750">
              <a:buFont typeface="Arial" pitchFamily="34" charset="0"/>
              <a:buChar char="•"/>
            </a:pPr>
            <a:r>
              <a:rPr b="1" dirty="0" lang="en-US"/>
              <a:t>Finance Teams</a:t>
            </a:r>
            <a:r>
              <a:rPr dirty="0" lang="en-US"/>
              <a:t>: </a:t>
            </a:r>
          </a:p>
          <a:p>
            <a:r>
              <a:rPr dirty="0" lang="en-US"/>
              <a:t>For budget planning and financial forecasting.</a:t>
            </a:r>
          </a:p>
          <a:p>
            <a:r>
              <a:rPr dirty="0" lang="en-US"/>
              <a:t>To align salaries with budgetary constraints and forecasts.</a:t>
            </a:r>
          </a:p>
          <a:p>
            <a:pPr indent="-285750" marL="285750">
              <a:buFont typeface="Arial" pitchFamily="34" charset="0"/>
              <a:buChar char="•"/>
            </a:pPr>
            <a:r>
              <a:rPr b="1" dirty="0" lang="en-US"/>
              <a:t>Executives</a:t>
            </a:r>
            <a:r>
              <a:rPr dirty="0" lang="en-US"/>
              <a:t>: </a:t>
            </a:r>
          </a:p>
          <a:p>
            <a:r>
              <a:rPr dirty="0" lang="en-US"/>
              <a:t>To make informed decisions on salary structures and adjustments. </a:t>
            </a:r>
          </a:p>
          <a:p>
            <a:r>
              <a:rPr dirty="0" lang="en-US"/>
              <a:t>For strategic planning and competitive positioning in the market.</a:t>
            </a:r>
          </a:p>
          <a:p>
            <a:pPr indent="-285750" marL="285750">
              <a:buFont typeface="Arial" pitchFamily="34" charset="0"/>
              <a:buChar char="•"/>
            </a:pPr>
            <a:r>
              <a:rPr b="1" dirty="0" lang="en-US"/>
              <a:t>Employees</a:t>
            </a:r>
            <a:r>
              <a:rPr dirty="0" lang="en-US"/>
              <a:t>: As beneficiaries of fair and transparent compensation practices.</a:t>
            </a:r>
          </a:p>
          <a:p>
            <a:pPr indent="-285750" marL="285750">
              <a:buFont typeface="Arial" pitchFamily="34" charset="0"/>
              <a:buChar char="•"/>
            </a:pPr>
            <a:r>
              <a:rPr b="1" dirty="0" lang="en-US"/>
              <a:t>Management</a:t>
            </a:r>
            <a:r>
              <a:rPr dirty="0" lang="en-US"/>
              <a:t>: To make informed decisions on salary adjustments and equity.</a:t>
            </a:r>
          </a:p>
        </p:txBody>
      </p:sp>
      <p:sp>
        <p:nvSpPr>
          <p:cNvPr id="1048660" name="object 9"/>
          <p:cNvSpPr txBox="1"/>
          <p:nvPr/>
        </p:nvSpPr>
        <p:spPr>
          <a:xfrm>
            <a:off x="10123220" y="449794"/>
            <a:ext cx="468580" cy="284052"/>
          </a:xfrm>
          <a:prstGeom prst="rect"/>
        </p:spPr>
        <p:txBody>
          <a:bodyPr bIns="0" lIns="0" rIns="0" rtlCol="0" tIns="6985" vert="horz" wrap="square">
            <a:spAutoFit/>
          </a:bodyPr>
          <a:p>
            <a:pPr marL="38100">
              <a:lnSpc>
                <a:spcPct val="100000"/>
              </a:lnSpc>
              <a:spcBef>
                <a:spcPts val="55"/>
              </a:spcBef>
            </a:pPr>
            <a:fld id="{81D60167-4931-47E6-BA6A-407CBD079E47}" type="slidenum">
              <a:rPr dirty="0" spc="10">
                <a:latin typeface="Trebuchet MS"/>
                <a:cs typeface="Trebuchet MS"/>
              </a:rPr>
              <a:t>6</a:t>
            </a:fld>
            <a:endParaRPr dirty="0">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3" name="object 6"/>
          <p:cNvSpPr txBox="1">
            <a:spLocks noGrp="1"/>
          </p:cNvSpPr>
          <p:nvPr>
            <p:ph type="title"/>
          </p:nvPr>
        </p:nvSpPr>
        <p:spPr>
          <a:xfrm>
            <a:off x="558165" y="857885"/>
            <a:ext cx="9763125" cy="5086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4" name="TextBox 9"/>
          <p:cNvSpPr txBox="1"/>
          <p:nvPr/>
        </p:nvSpPr>
        <p:spPr>
          <a:xfrm>
            <a:off x="3352800" y="2133600"/>
            <a:ext cx="5715000" cy="3901440"/>
          </a:xfrm>
          <a:prstGeom prst="rect"/>
          <a:noFill/>
        </p:spPr>
        <p:txBody>
          <a:bodyPr rtlCol="0" wrap="square">
            <a:spAutoFit/>
          </a:bodyPr>
          <a:p>
            <a:r>
              <a:rPr b="1" dirty="0" lang="en-US"/>
              <a:t>Value Proposition:</a:t>
            </a:r>
            <a:endParaRPr dirty="0" lang="en-US"/>
          </a:p>
          <a:p>
            <a:pPr indent="-285750" marL="285750">
              <a:buFont typeface="Wingdings" pitchFamily="2" charset="2"/>
              <a:buChar char="Ø"/>
            </a:pPr>
            <a:r>
              <a:rPr b="1" dirty="0" lang="en-US"/>
              <a:t>Clear Insights</a:t>
            </a:r>
            <a:r>
              <a:rPr dirty="0" lang="en-US"/>
              <a:t>: Provides a clear view of salary patterns and issues.</a:t>
            </a:r>
          </a:p>
          <a:p>
            <a:pPr indent="-285750" marL="285750">
              <a:buFont typeface="Wingdings" pitchFamily="2" charset="2"/>
              <a:buChar char="Ø"/>
            </a:pPr>
            <a:r>
              <a:rPr b="1" dirty="0" lang="en-US"/>
              <a:t>Competitive Edge</a:t>
            </a:r>
            <a:r>
              <a:rPr dirty="0" lang="en-US"/>
              <a:t>: Keeps salaries aligned with market rates to attract and retain talent.</a:t>
            </a:r>
          </a:p>
          <a:p>
            <a:pPr indent="-285750" marL="285750">
              <a:buFont typeface="Wingdings" pitchFamily="2" charset="2"/>
              <a:buChar char="Ø"/>
            </a:pPr>
            <a:r>
              <a:rPr b="1" dirty="0" lang="en-US"/>
              <a:t>Equitable Pay</a:t>
            </a:r>
            <a:r>
              <a:rPr dirty="0" lang="en-US"/>
              <a:t>: Ensures fair pay practices across the organization.</a:t>
            </a:r>
          </a:p>
          <a:p>
            <a:r>
              <a:rPr b="1" dirty="0" lang="en-US"/>
              <a:t>Solutions:</a:t>
            </a:r>
            <a:endParaRPr dirty="0" lang="en-US"/>
          </a:p>
          <a:p>
            <a:pPr indent="-285750" marL="285750">
              <a:buFont typeface="Arial" pitchFamily="34" charset="0"/>
              <a:buChar char="•"/>
            </a:pPr>
            <a:r>
              <a:rPr b="1" dirty="0" lang="en-US"/>
              <a:t>Detailed Salary Analysis</a:t>
            </a:r>
            <a:r>
              <a:rPr dirty="0" lang="en-US"/>
              <a:t>: Uses Excel to break down and understand salary data.</a:t>
            </a:r>
          </a:p>
          <a:p>
            <a:pPr indent="-285750" marL="285750">
              <a:buFont typeface="Arial" pitchFamily="34" charset="0"/>
              <a:buChar char="•"/>
            </a:pPr>
            <a:r>
              <a:rPr b="1" dirty="0" lang="en-US"/>
              <a:t>Market Comparison</a:t>
            </a:r>
            <a:r>
              <a:rPr dirty="0" lang="en-US"/>
              <a:t>: Compares salaries to industry standards to stay competitive.</a:t>
            </a:r>
          </a:p>
          <a:p>
            <a:pPr indent="-285750" marL="285750">
              <a:buFont typeface="Arial" pitchFamily="34" charset="0"/>
              <a:buChar char="•"/>
            </a:pPr>
            <a:r>
              <a:rPr b="1" dirty="0" lang="en-US"/>
              <a:t>Fairness Check</a:t>
            </a:r>
            <a:r>
              <a:rPr dirty="0" lang="en-US"/>
              <a:t>: Finds and fixes any pay gaps to ensure fair compensation.</a:t>
            </a:r>
          </a:p>
          <a:p>
            <a:endParaRPr dirty="0" lang="en-IN"/>
          </a:p>
        </p:txBody>
      </p:sp>
      <p:sp>
        <p:nvSpPr>
          <p:cNvPr id="1048665" name="object 9"/>
          <p:cNvSpPr txBox="1"/>
          <p:nvPr/>
        </p:nvSpPr>
        <p:spPr>
          <a:xfrm>
            <a:off x="10123220" y="449794"/>
            <a:ext cx="468580" cy="284052"/>
          </a:xfrm>
          <a:prstGeom prst="rect"/>
        </p:spPr>
        <p:txBody>
          <a:bodyPr bIns="0" lIns="0" rIns="0" rtlCol="0" tIns="6985" vert="horz" wrap="square">
            <a:spAutoFit/>
          </a:bodyPr>
          <a:p>
            <a:pPr marL="38100">
              <a:lnSpc>
                <a:spcPct val="100000"/>
              </a:lnSpc>
              <a:spcBef>
                <a:spcPts val="55"/>
              </a:spcBef>
            </a:pPr>
            <a:fld id="{81D60167-4931-47E6-BA6A-407CBD079E47}" type="slidenum">
              <a:rPr dirty="0" spc="10">
                <a:latin typeface="Trebuchet MS"/>
                <a:cs typeface="Trebuchet MS"/>
              </a:rPr>
              <a:t>7</a:t>
            </a:fld>
            <a:endParaRPr dirty="0">
              <a:latin typeface="Trebuchet MS"/>
              <a:cs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6" name="Title 1"/>
          <p:cNvSpPr>
            <a:spLocks noGrp="1"/>
          </p:cNvSpPr>
          <p:nvPr>
            <p:ph type="title"/>
          </p:nvPr>
        </p:nvSpPr>
        <p:spPr>
          <a:xfrm>
            <a:off x="755332" y="385444"/>
            <a:ext cx="10681335" cy="660401"/>
          </a:xfrm>
        </p:spPr>
        <p:txBody>
          <a:bodyPr/>
          <a:p>
            <a:r>
              <a:rPr dirty="0" lang="en-IN"/>
              <a:t>Dataset Description</a:t>
            </a:r>
          </a:p>
        </p:txBody>
      </p:sp>
      <p:sp>
        <p:nvSpPr>
          <p:cNvPr id="1048667" name="object 9"/>
          <p:cNvSpPr txBox="1"/>
          <p:nvPr/>
        </p:nvSpPr>
        <p:spPr>
          <a:xfrm>
            <a:off x="10123220" y="449794"/>
            <a:ext cx="468580" cy="284052"/>
          </a:xfrm>
          <a:prstGeom prst="rect"/>
        </p:spPr>
        <p:txBody>
          <a:bodyPr bIns="0" lIns="0" rIns="0" rtlCol="0" tIns="6985" vert="horz" wrap="square">
            <a:spAutoFit/>
          </a:bodyPr>
          <a:p>
            <a:pPr marL="38100">
              <a:lnSpc>
                <a:spcPct val="100000"/>
              </a:lnSpc>
              <a:spcBef>
                <a:spcPts val="55"/>
              </a:spcBef>
            </a:pPr>
            <a:fld id="{81D60167-4931-47E6-BA6A-407CBD079E47}" type="slidenum">
              <a:rPr dirty="0" spc="10">
                <a:latin typeface="Trebuchet MS"/>
                <a:cs typeface="Trebuchet MS"/>
              </a:rPr>
              <a:t>8</a:t>
            </a:fld>
            <a:endParaRPr dirty="0">
              <a:latin typeface="Trebuchet MS"/>
              <a:cs typeface="Trebuchet MS"/>
            </a:endParaRPr>
          </a:p>
        </p:txBody>
      </p:sp>
      <p:sp>
        <p:nvSpPr>
          <p:cNvPr id="1048668" name="TextBox 4"/>
          <p:cNvSpPr txBox="1"/>
          <p:nvPr/>
        </p:nvSpPr>
        <p:spPr>
          <a:xfrm>
            <a:off x="2818613" y="1780226"/>
            <a:ext cx="4920792" cy="2606041"/>
          </a:xfrm>
          <a:prstGeom prst="rect"/>
          <a:noFill/>
        </p:spPr>
        <p:txBody>
          <a:bodyPr rtlCol="0" wrap="square">
            <a:spAutoFit/>
          </a:bodyPr>
          <a:p>
            <a:pPr indent="-457200" marL="457200">
              <a:buFont typeface="+mj-lt"/>
              <a:buAutoNum type="alphaUcPeriod"/>
            </a:pPr>
            <a:r>
              <a:rPr b="1" dirty="0" sz="2000" i="0" lang="en-US" strike="noStrike" u="none">
                <a:solidFill>
                  <a:srgbClr val="000000"/>
                </a:solidFill>
                <a:effectLst/>
                <a:latin typeface="Times New Roman" panose="02020603050405020304" pitchFamily="18" charset="0"/>
                <a:cs typeface="Times New Roman" panose="02020603050405020304" pitchFamily="18" charset="0"/>
              </a:rPr>
              <a:t>Emp ID</a:t>
            </a:r>
            <a:r>
              <a:rPr dirty="0" sz="2000" lang="en-US">
                <a:latin typeface="Times New Roman" panose="02020603050405020304" pitchFamily="18" charset="0"/>
                <a:cs typeface="Times New Roman" panose="02020603050405020304" pitchFamily="18" charset="0"/>
              </a:rPr>
              <a:t> </a:t>
            </a:r>
          </a:p>
          <a:p>
            <a:pPr indent="-457200" marL="457200">
              <a:buFont typeface="+mj-lt"/>
              <a:buAutoNum type="alphaUcPeriod"/>
            </a:pPr>
            <a:r>
              <a:rPr b="1" dirty="0" sz="2000" i="0" lang="en-US" strike="noStrike" u="none">
                <a:solidFill>
                  <a:srgbClr val="000000"/>
                </a:solidFill>
                <a:effectLst/>
                <a:latin typeface="Times New Roman" panose="02020603050405020304" pitchFamily="18" charset="0"/>
                <a:cs typeface="Times New Roman" panose="02020603050405020304" pitchFamily="18" charset="0"/>
              </a:rPr>
              <a:t>Name</a:t>
            </a:r>
            <a:r>
              <a:rPr dirty="0" sz="2000" lang="en-US">
                <a:latin typeface="Times New Roman" panose="02020603050405020304" pitchFamily="18" charset="0"/>
                <a:cs typeface="Times New Roman" panose="02020603050405020304" pitchFamily="18" charset="0"/>
              </a:rPr>
              <a:t> </a:t>
            </a:r>
          </a:p>
          <a:p>
            <a:pPr indent="-457200" marL="457200">
              <a:buFont typeface="+mj-lt"/>
              <a:buAutoNum type="alphaUcPeriod"/>
            </a:pPr>
            <a:r>
              <a:rPr b="1" dirty="0" sz="2000" i="0" lang="en-US" strike="noStrike" u="none">
                <a:solidFill>
                  <a:srgbClr val="000000"/>
                </a:solidFill>
                <a:effectLst/>
                <a:latin typeface="Times New Roman" panose="02020603050405020304" pitchFamily="18" charset="0"/>
                <a:cs typeface="Times New Roman" panose="02020603050405020304" pitchFamily="18" charset="0"/>
              </a:rPr>
              <a:t>Gender</a:t>
            </a:r>
            <a:r>
              <a:rPr dirty="0" sz="2000" lang="en-US">
                <a:latin typeface="Times New Roman" panose="02020603050405020304" pitchFamily="18" charset="0"/>
                <a:cs typeface="Times New Roman" panose="02020603050405020304" pitchFamily="18" charset="0"/>
              </a:rPr>
              <a:t> </a:t>
            </a:r>
          </a:p>
          <a:p>
            <a:pPr indent="-457200" marL="457200">
              <a:buFont typeface="+mj-lt"/>
              <a:buAutoNum type="alphaUcPeriod"/>
            </a:pPr>
            <a:r>
              <a:rPr b="1" dirty="0" sz="2000" i="0" lang="en-US" strike="noStrike" u="none">
                <a:solidFill>
                  <a:srgbClr val="000000"/>
                </a:solidFill>
                <a:effectLst/>
                <a:latin typeface="Times New Roman" panose="02020603050405020304" pitchFamily="18" charset="0"/>
                <a:cs typeface="Times New Roman" panose="02020603050405020304" pitchFamily="18" charset="0"/>
              </a:rPr>
              <a:t>Department</a:t>
            </a:r>
            <a:r>
              <a:rPr dirty="0" sz="2000" lang="en-US">
                <a:latin typeface="Times New Roman" panose="02020603050405020304" pitchFamily="18" charset="0"/>
                <a:cs typeface="Times New Roman" panose="02020603050405020304" pitchFamily="18" charset="0"/>
              </a:rPr>
              <a:t> </a:t>
            </a:r>
          </a:p>
          <a:p>
            <a:pPr indent="-457200" marL="457200">
              <a:buFont typeface="+mj-lt"/>
              <a:buAutoNum type="alphaUcPeriod"/>
            </a:pPr>
            <a:r>
              <a:rPr b="1" dirty="0" sz="2000" i="0" lang="en-US" strike="noStrike" u="none">
                <a:solidFill>
                  <a:srgbClr val="000000"/>
                </a:solidFill>
                <a:effectLst/>
                <a:latin typeface="Times New Roman" panose="02020603050405020304" pitchFamily="18" charset="0"/>
                <a:cs typeface="Times New Roman" panose="02020603050405020304" pitchFamily="18" charset="0"/>
              </a:rPr>
              <a:t>Salary</a:t>
            </a:r>
            <a:r>
              <a:rPr dirty="0" sz="2000" lang="en-US">
                <a:latin typeface="Times New Roman" panose="02020603050405020304" pitchFamily="18" charset="0"/>
                <a:cs typeface="Times New Roman" panose="02020603050405020304" pitchFamily="18" charset="0"/>
              </a:rPr>
              <a:t> </a:t>
            </a:r>
          </a:p>
          <a:p>
            <a:pPr indent="-457200" marL="457200">
              <a:buFont typeface="+mj-lt"/>
              <a:buAutoNum type="alphaUcPeriod"/>
            </a:pPr>
            <a:r>
              <a:rPr b="1" dirty="0" sz="2000" i="0" lang="en-US" strike="noStrike" u="none">
                <a:solidFill>
                  <a:srgbClr val="000000"/>
                </a:solidFill>
                <a:effectLst/>
                <a:latin typeface="Times New Roman" panose="02020603050405020304" pitchFamily="18" charset="0"/>
                <a:cs typeface="Times New Roman" panose="02020603050405020304" pitchFamily="18" charset="0"/>
              </a:rPr>
              <a:t>Start Date</a:t>
            </a:r>
            <a:r>
              <a:rPr dirty="0" sz="2000" lang="en-US">
                <a:latin typeface="Times New Roman" panose="02020603050405020304" pitchFamily="18" charset="0"/>
                <a:cs typeface="Times New Roman" panose="02020603050405020304" pitchFamily="18" charset="0"/>
              </a:rPr>
              <a:t> </a:t>
            </a:r>
          </a:p>
          <a:p>
            <a:pPr indent="-457200" marL="457200">
              <a:buFont typeface="+mj-lt"/>
              <a:buAutoNum type="alphaUcPeriod"/>
            </a:pPr>
            <a:r>
              <a:rPr b="1" dirty="0" sz="2000" i="0" lang="en-US" strike="noStrike" u="none">
                <a:solidFill>
                  <a:srgbClr val="000000"/>
                </a:solidFill>
                <a:effectLst/>
                <a:latin typeface="Times New Roman" panose="02020603050405020304" pitchFamily="18" charset="0"/>
                <a:cs typeface="Times New Roman" panose="02020603050405020304" pitchFamily="18" charset="0"/>
              </a:rPr>
              <a:t>FTE</a:t>
            </a:r>
            <a:r>
              <a:rPr dirty="0" sz="2000" lang="en-US">
                <a:latin typeface="Times New Roman" panose="02020603050405020304" pitchFamily="18" charset="0"/>
                <a:cs typeface="Times New Roman" panose="02020603050405020304" pitchFamily="18" charset="0"/>
              </a:rPr>
              <a:t> </a:t>
            </a:r>
          </a:p>
          <a:p>
            <a:pPr indent="-457200" marL="457200">
              <a:buFont typeface="+mj-lt"/>
              <a:buAutoNum type="alphaUcPeriod"/>
            </a:pPr>
            <a:r>
              <a:rPr b="1" dirty="0" sz="2000" i="0" lang="en-US" strike="noStrike" u="none">
                <a:solidFill>
                  <a:srgbClr val="000000"/>
                </a:solidFill>
                <a:effectLst/>
                <a:latin typeface="Times New Roman" panose="02020603050405020304" pitchFamily="18" charset="0"/>
                <a:cs typeface="Times New Roman" panose="02020603050405020304" pitchFamily="18" charset="0"/>
              </a:rPr>
              <a:t>Employee type</a:t>
            </a:r>
            <a:r>
              <a:rPr dirty="0" sz="2000" lang="en-US">
                <a:latin typeface="Times New Roman" panose="02020603050405020304" pitchFamily="18" charset="0"/>
                <a:cs typeface="Times New Roman" panose="02020603050405020304" pitchFamily="18" charset="0"/>
              </a:rPr>
              <a:t> </a:t>
            </a:r>
          </a:p>
          <a:p>
            <a:pPr indent="-457200" marL="457200">
              <a:buFont typeface="+mj-lt"/>
              <a:buAutoNum type="alphaUcPeriod"/>
            </a:pPr>
            <a:r>
              <a:rPr b="1" dirty="0" sz="2000" i="0" lang="en-US" strike="noStrike" u="none">
                <a:solidFill>
                  <a:srgbClr val="000000"/>
                </a:solidFill>
                <a:effectLst/>
                <a:latin typeface="Times New Roman" panose="02020603050405020304" pitchFamily="18" charset="0"/>
                <a:cs typeface="Times New Roman" panose="02020603050405020304" pitchFamily="18" charset="0"/>
              </a:rPr>
              <a:t>Work location</a:t>
            </a:r>
            <a:r>
              <a:rPr dirty="0" sz="2000" lang="en-US">
                <a:latin typeface="Times New Roman" panose="02020603050405020304" pitchFamily="18" charset="0"/>
                <a:cs typeface="Times New Roman" panose="02020603050405020304" pitchFamily="18" charset="0"/>
              </a:rPr>
              <a:t> </a:t>
            </a:r>
            <a:endParaRPr dirty="0" sz="20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9"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pic>
        <p:nvPicPr>
          <p:cNvPr id="2097165" name="object 6"/>
          <p:cNvPicPr>
            <a:picLocks/>
          </p:cNvPicPr>
          <p:nvPr/>
        </p:nvPicPr>
        <p:blipFill>
          <a:blip xmlns:r="http://schemas.openxmlformats.org/officeDocument/2006/relationships" r:embed="rId1" cstate="print"/>
          <a:stretch>
            <a:fillRect/>
          </a:stretch>
        </p:blipFill>
        <p:spPr>
          <a:xfrm>
            <a:off x="0" y="4819651"/>
            <a:ext cx="1609725" cy="2000248"/>
          </a:xfrm>
          <a:prstGeom prst="rect"/>
        </p:spPr>
      </p:pic>
      <p:sp>
        <p:nvSpPr>
          <p:cNvPr id="1048670" name="object 7"/>
          <p:cNvSpPr txBox="1">
            <a:spLocks noGrp="1"/>
          </p:cNvSpPr>
          <p:nvPr>
            <p:ph type="title"/>
          </p:nvPr>
        </p:nvSpPr>
        <p:spPr>
          <a:xfrm>
            <a:off x="739775" y="654938"/>
            <a:ext cx="8480425" cy="5880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1" name="object 9"/>
          <p:cNvSpPr txBox="1"/>
          <p:nvPr/>
        </p:nvSpPr>
        <p:spPr>
          <a:xfrm>
            <a:off x="10123220" y="449794"/>
            <a:ext cx="468580" cy="284052"/>
          </a:xfrm>
          <a:prstGeom prst="rect"/>
        </p:spPr>
        <p:txBody>
          <a:bodyPr bIns="0" lIns="0" rIns="0" rtlCol="0" tIns="6985" vert="horz" wrap="square">
            <a:spAutoFit/>
          </a:bodyPr>
          <a:p>
            <a:pPr marL="38100">
              <a:lnSpc>
                <a:spcPct val="100000"/>
              </a:lnSpc>
              <a:spcBef>
                <a:spcPts val="55"/>
              </a:spcBef>
            </a:pPr>
            <a:fld id="{81D60167-4931-47E6-BA6A-407CBD079E47}" type="slidenum">
              <a:rPr dirty="0" spc="10">
                <a:latin typeface="Trebuchet MS"/>
                <a:cs typeface="Trebuchet MS"/>
              </a:rPr>
              <a:t>9</a:t>
            </a:fld>
            <a:endParaRPr dirty="0">
              <a:latin typeface="Trebuchet MS"/>
              <a:cs typeface="Trebuchet MS"/>
            </a:endParaRPr>
          </a:p>
        </p:txBody>
      </p:sp>
      <p:sp>
        <p:nvSpPr>
          <p:cNvPr id="1048672" name="TextBox 10"/>
          <p:cNvSpPr txBox="1"/>
          <p:nvPr/>
        </p:nvSpPr>
        <p:spPr>
          <a:xfrm>
            <a:off x="804862" y="1555176"/>
            <a:ext cx="10022670" cy="3139440"/>
          </a:xfrm>
          <a:prstGeom prst="rect"/>
          <a:noFill/>
        </p:spPr>
        <p:txBody>
          <a:bodyPr rtlCol="0" wrap="square">
            <a:spAutoFit/>
          </a:bodyPr>
          <a:p>
            <a:r>
              <a:rPr dirty="0" lang="en-US"/>
              <a:t>The "wow" factor in our solution for salary and compensation analysis through Excel data modeling lies in its ability to transform complex data into actionable insights with clarity and precision. By using advanced Excel features like pivot tables, dynamic charts, and custom formulas, our model offers:</a:t>
            </a:r>
          </a:p>
          <a:p>
            <a:pPr>
              <a:buFont typeface="+mj-lt"/>
              <a:buAutoNum type="arabicPeriod"/>
            </a:pPr>
            <a:r>
              <a:rPr b="1" dirty="0" lang="en-US"/>
              <a:t>Interactive Dashboards</a:t>
            </a:r>
            <a:r>
              <a:rPr dirty="0" lang="en-US"/>
              <a:t>: Engaging and user-friendly dashboards that visualize salary distributions, trends, and disparities at a glance, making data interpretation intuitive and impactful.</a:t>
            </a:r>
          </a:p>
          <a:p>
            <a:pPr>
              <a:buFont typeface="+mj-lt"/>
              <a:buAutoNum type="arabicPeriod"/>
            </a:pPr>
            <a:r>
              <a:rPr b="1" dirty="0" lang="en-US"/>
              <a:t>Scenario Analysis</a:t>
            </a:r>
            <a:r>
              <a:rPr dirty="0" lang="en-US"/>
              <a:t>: The ability to model different compensation scenarios and forecasts, allowing for strategic planning and what-if analysis to anticipate and address potential issues.</a:t>
            </a:r>
          </a:p>
          <a:p>
            <a:pPr>
              <a:buFont typeface="+mj-lt"/>
              <a:buAutoNum type="arabicPeriod"/>
            </a:pPr>
            <a:r>
              <a:rPr b="1" dirty="0" lang="en-US"/>
              <a:t>Automated Insights</a:t>
            </a:r>
            <a:r>
              <a:rPr dirty="0" lang="en-US"/>
              <a:t>: Streamlined data processing and automated reporting that significantly reduce manual effort and errors, providing reliable and timely insights.</a:t>
            </a:r>
          </a:p>
          <a:p>
            <a:pPr>
              <a:buFont typeface="+mj-lt"/>
              <a:buAutoNum type="arabicPeriod"/>
            </a:pPr>
            <a:r>
              <a:rPr b="1" dirty="0" lang="en-US"/>
              <a:t>Equity and Benchmarking</a:t>
            </a:r>
            <a:r>
              <a:rPr dirty="0" lang="en-US"/>
              <a:t>: In-depth analysis of compensation equity and alignment with market benchmarks, helping ensure fair and competitive remuneration practices.</a:t>
            </a:r>
          </a:p>
          <a:p>
            <a:r>
              <a:rPr dirty="0" lang="en-US"/>
              <a:t>Overall, the solution not only simplifies complex data management but also empowers decision-makers</a:t>
            </a:r>
            <a:endParaRPr dirty="0" lang="en-IN"/>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Namtha Dharani</cp:lastModifiedBy>
  <dcterms:created xsi:type="dcterms:W3CDTF">2024-03-29T04:07:22Z</dcterms:created>
  <dcterms:modified xsi:type="dcterms:W3CDTF">2024-09-27T07:03:16Z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a0e0c18ec5b2450c99121c3e771cce04</vt:lpwstr>
  </property>
</Properties>
</file>