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FFFFFF"/>
    <a:srgbClr val="E3E1FB"/>
    <a:srgbClr val="213264"/>
    <a:srgbClr val="841910"/>
    <a:srgbClr val="DFDDFB"/>
    <a:srgbClr val="213164"/>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99" d="100"/>
          <a:sy n="99" d="100"/>
        </p:scale>
        <p:origin x="-732" y="21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49643"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Keerthana</a:t>
            </a:r>
            <a:r>
              <a:rPr lang="en-US" sz="1100" b="0" i="0" u="none" strike="noStrike" cap="none" dirty="0" smtClean="0">
                <a:solidFill>
                  <a:schemeClr val="tx1"/>
                </a:solidFill>
                <a:latin typeface="Arial"/>
                <a:ea typeface="Arial"/>
                <a:cs typeface="Arial"/>
                <a:sym typeface="Arial"/>
              </a:rPr>
              <a:t> K</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 au613021104045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399252" y="3694709"/>
            <a:ext cx="2323136" cy="677108"/>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       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99769"/>
            <a:ext cx="8832300" cy="451933"/>
          </a:xfrm>
        </p:spPr>
        <p:txBody>
          <a:bodyPr/>
          <a:lstStyle/>
          <a:p>
            <a:pPr algn="ctr"/>
            <a:r>
              <a:rPr lang="en-US" dirty="0">
                <a:solidFill>
                  <a:srgbClr val="213163"/>
                </a:solidFill>
              </a:rPr>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 xmlns:a16="http://schemas.microsoft.com/office/drawing/2014/main" id="{DBBFA520-3E4D-260F-FF74-6268F344E467}"/>
              </a:ext>
            </a:extLst>
          </p:cNvPr>
          <p:cNvPicPr>
            <a:picLocks noChangeAspect="1"/>
          </p:cNvPicPr>
          <p:nvPr/>
        </p:nvPicPr>
        <p:blipFill>
          <a:blip r:embed="rId2"/>
          <a:stretch>
            <a:fillRect/>
          </a:stretch>
        </p:blipFill>
        <p:spPr>
          <a:xfrm>
            <a:off x="1405976" y="1399225"/>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600" b="1" dirty="0"/>
              <a:t>About-Us-Page</a:t>
            </a:r>
          </a:p>
        </p:txBody>
      </p:sp>
      <p:pic>
        <p:nvPicPr>
          <p:cNvPr id="4" name="Picture 3">
            <a:extLst>
              <a:ext uri="{FF2B5EF4-FFF2-40B4-BE49-F238E27FC236}">
                <a16:creationId xmlns=""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82430" y="941047"/>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3447FBC-7638-4434-B914-FE9BFAE2225A}"/>
              </a:ext>
            </a:extLst>
          </p:cNvPr>
          <p:cNvSpPr txBox="1"/>
          <p:nvPr/>
        </p:nvSpPr>
        <p:spPr>
          <a:xfrm>
            <a:off x="1505667" y="1566031"/>
            <a:ext cx="5527650" cy="3108543"/>
          </a:xfrm>
          <a:prstGeom prst="rect">
            <a:avLst/>
          </a:prstGeom>
          <a:noFill/>
        </p:spPr>
        <p:txBody>
          <a:bodyPr wrap="square">
            <a:spAutoFit/>
          </a:bodyPr>
          <a:lstStyle/>
          <a:p>
            <a:pPr marL="285750" indent="-285750">
              <a:buFont typeface="Wingdings" pitchFamily="2" charset="2"/>
              <a:buChar char="Ø"/>
            </a:pPr>
            <a:r>
              <a:rPr lang="en-IN" dirty="0"/>
              <a:t>Mobile App </a:t>
            </a:r>
            <a:r>
              <a:rPr lang="en-IN" dirty="0" smtClean="0"/>
              <a:t>Integration</a:t>
            </a:r>
            <a:endParaRPr lang="en-IN" dirty="0"/>
          </a:p>
          <a:p>
            <a:pPr marL="285750" indent="-285750">
              <a:buFont typeface="Wingdings" pitchFamily="2" charset="2"/>
              <a:buChar char="Ø"/>
            </a:pPr>
            <a:r>
              <a:rPr lang="en-IN" dirty="0" smtClean="0"/>
              <a:t>Offline Mode</a:t>
            </a:r>
            <a:endParaRPr lang="en-IN" dirty="0"/>
          </a:p>
          <a:p>
            <a:pPr marL="285750" indent="-285750">
              <a:buFont typeface="Wingdings" pitchFamily="2" charset="2"/>
              <a:buChar char="Ø"/>
            </a:pPr>
            <a:r>
              <a:rPr lang="en-IN" dirty="0" smtClean="0"/>
              <a:t>Advanced </a:t>
            </a:r>
            <a:r>
              <a:rPr lang="en-IN" dirty="0"/>
              <a:t>Collaboration </a:t>
            </a:r>
            <a:r>
              <a:rPr lang="en-IN" dirty="0" smtClean="0"/>
              <a:t>Tools</a:t>
            </a:r>
          </a:p>
          <a:p>
            <a:pPr marL="285750" indent="-285750">
              <a:buFont typeface="Wingdings" pitchFamily="2" charset="2"/>
              <a:buChar char="Ø"/>
            </a:pPr>
            <a:r>
              <a:rPr lang="en-IN" dirty="0"/>
              <a:t>Enhanced Security </a:t>
            </a:r>
            <a:r>
              <a:rPr lang="en-IN" dirty="0" smtClean="0"/>
              <a:t>Features</a:t>
            </a:r>
          </a:p>
          <a:p>
            <a:pPr marL="285750" indent="-285750">
              <a:buFont typeface="Wingdings" pitchFamily="2" charset="2"/>
              <a:buChar char="Ø"/>
            </a:pPr>
            <a:r>
              <a:rPr lang="en-US" dirty="0"/>
              <a:t>Machine Learning and AI </a:t>
            </a:r>
            <a:r>
              <a:rPr lang="en-US" dirty="0" smtClean="0"/>
              <a:t>Integration</a:t>
            </a:r>
          </a:p>
          <a:p>
            <a:pPr marL="285750" indent="-285750">
              <a:buFont typeface="Wingdings" pitchFamily="2" charset="2"/>
              <a:buChar char="Ø"/>
            </a:pPr>
            <a:r>
              <a:rPr lang="en-IN" dirty="0"/>
              <a:t>Integration with External </a:t>
            </a:r>
            <a:r>
              <a:rPr lang="en-IN" dirty="0" smtClean="0"/>
              <a:t>Services</a:t>
            </a:r>
          </a:p>
          <a:p>
            <a:pPr marL="285750" indent="-285750">
              <a:buFont typeface="Wingdings" pitchFamily="2" charset="2"/>
              <a:buChar char="Ø"/>
            </a:pPr>
            <a:r>
              <a:rPr lang="en-IN" dirty="0"/>
              <a:t>Analytics and </a:t>
            </a:r>
            <a:r>
              <a:rPr lang="en-IN" dirty="0" smtClean="0"/>
              <a:t>Insights</a:t>
            </a:r>
          </a:p>
          <a:p>
            <a:pPr marL="285750" indent="-285750">
              <a:buFont typeface="Wingdings" pitchFamily="2" charset="2"/>
              <a:buChar char="Ø"/>
            </a:pPr>
            <a:r>
              <a:rPr lang="en-IN" dirty="0"/>
              <a:t>Accessibility and </a:t>
            </a:r>
            <a:r>
              <a:rPr lang="en-IN" dirty="0" smtClean="0"/>
              <a:t>Localization</a:t>
            </a:r>
          </a:p>
          <a:p>
            <a:pPr marL="285750" indent="-285750">
              <a:buFont typeface="Wingdings" pitchFamily="2" charset="2"/>
              <a:buChar char="Ø"/>
            </a:pPr>
            <a:r>
              <a:rPr lang="en-IN" dirty="0"/>
              <a:t>Performance </a:t>
            </a:r>
            <a:r>
              <a:rPr lang="en-IN" dirty="0" smtClean="0"/>
              <a:t>Optimization</a:t>
            </a:r>
          </a:p>
          <a:p>
            <a:pPr marL="285750" indent="-285750">
              <a:buFont typeface="Wingdings" pitchFamily="2" charset="2"/>
              <a:buChar char="Ø"/>
            </a:pPr>
            <a:r>
              <a:rPr lang="en-IN" dirty="0" err="1"/>
              <a:t>Gamification</a:t>
            </a:r>
            <a:r>
              <a:rPr lang="en-IN" dirty="0"/>
              <a:t> </a:t>
            </a:r>
            <a:r>
              <a:rPr lang="en-IN" dirty="0" smtClean="0"/>
              <a:t>Features</a:t>
            </a:r>
            <a:br>
              <a:rPr lang="en-IN" dirty="0" smtClean="0"/>
            </a:br>
            <a:endParaRPr lang="en-IN" dirty="0" smtClean="0"/>
          </a:p>
          <a:p>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 xmlns:a16="http://schemas.microsoft.com/office/drawing/2014/main" id="{D543E2D2-E34E-6420-23F7-6869EB2821A8}"/>
              </a:ext>
            </a:extLst>
          </p:cNvPr>
          <p:cNvSpPr txBox="1"/>
          <p:nvPr/>
        </p:nvSpPr>
        <p:spPr>
          <a:xfrm>
            <a:off x="987276" y="1071136"/>
            <a:ext cx="6530054" cy="3785652"/>
          </a:xfrm>
          <a:prstGeom prst="rect">
            <a:avLst/>
          </a:prstGeom>
          <a:noFill/>
        </p:spPr>
        <p:txBody>
          <a:bodyPr wrap="square">
            <a:spAutoFit/>
          </a:bodyPr>
          <a:lstStyle/>
          <a:p>
            <a:pPr marL="285750" indent="-285750">
              <a:buFont typeface="Wingdings" pitchFamily="2" charset="2"/>
              <a:buChar char="Ø"/>
            </a:pPr>
            <a:r>
              <a:rPr lang="en-US" sz="1600" dirty="0"/>
              <a:t>The Notes Sharing Web Application provides a robust solution for collaborative note-taking and sharing, leveraging the </a:t>
            </a:r>
            <a:r>
              <a:rPr lang="en-US" sz="1600" dirty="0" err="1"/>
              <a:t>Django</a:t>
            </a:r>
            <a:r>
              <a:rPr lang="en-US" sz="1600" dirty="0"/>
              <a:t> framework's capabilities. With its intuitive interface, real-time collaboration features, and strong security measures, the application empowers users to work together effectively while ensuring data privacy and integrity.</a:t>
            </a:r>
          </a:p>
          <a:p>
            <a:pPr marL="285750" indent="-285750">
              <a:buFont typeface="Wingdings" pitchFamily="2" charset="2"/>
              <a:buChar char="Ø"/>
            </a:pPr>
            <a:r>
              <a:rPr lang="en-US" sz="1600" dirty="0"/>
              <a:t>By developing a Notes Sharing Web Application using the </a:t>
            </a:r>
            <a:r>
              <a:rPr lang="en-US" sz="1600" dirty="0" err="1"/>
              <a:t>Django</a:t>
            </a:r>
            <a:r>
              <a:rPr lang="en-US" sz="1600" dirty="0"/>
              <a:t> framework with a focus on addressing the identified challenges, we aim to provide users with a comprehensive and efficient solution for collaborative note-taking and sharing. Through robust features, enhanced security, and intuitive design, the proposed application seeks to streamline collaboration, improve productivity, and enhance user satisfaction in various settings, including education, business, and research</a:t>
            </a:r>
            <a:r>
              <a:rPr lang="en-US" sz="1600" dirty="0" smtClean="0"/>
              <a:t>.</a:t>
            </a:r>
            <a:r>
              <a:rPr lang="en-US" sz="1600" dirty="0"/>
              <a:t/>
            </a:r>
            <a:br>
              <a:rPr lang="en-US" sz="1600" dirty="0"/>
            </a:b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600">
                <a:solidFill>
                  <a:schemeClr val="tx1"/>
                </a:solidFill>
              </a:rPr>
              <a:t>Source :</a:t>
            </a:r>
          </a:p>
        </p:txBody>
      </p:sp>
      <p:sp>
        <p:nvSpPr>
          <p:cNvPr id="5" name="TextBox 4">
            <a:extLst>
              <a:ext uri="{FF2B5EF4-FFF2-40B4-BE49-F238E27FC236}">
                <a16:creationId xmlns="" xmlns:a16="http://schemas.microsoft.com/office/drawing/2014/main" id="{3005F3CF-DEDE-F684-A195-4DD6DC5783A7}"/>
              </a:ext>
            </a:extLst>
          </p:cNvPr>
          <p:cNvSpPr txBox="1"/>
          <p:nvPr/>
        </p:nvSpPr>
        <p:spPr>
          <a:xfrm>
            <a:off x="1067029" y="1173680"/>
            <a:ext cx="5869691" cy="3539430"/>
          </a:xfrm>
          <a:prstGeom prst="rect">
            <a:avLst/>
          </a:prstGeom>
          <a:noFill/>
        </p:spPr>
        <p:txBody>
          <a:bodyPr wrap="square">
            <a:spAutoFit/>
          </a:bodyPr>
          <a:lstStyle/>
          <a:p>
            <a:r>
              <a:rPr lang="en-US" sz="1600" dirty="0"/>
              <a:t>The proposed application aims to provide users with a feature-rich platform for creating, sharing, and collaborating on notes in real-time. Leveraging the </a:t>
            </a:r>
            <a:r>
              <a:rPr lang="en-US" sz="1600" dirty="0" err="1"/>
              <a:t>Django</a:t>
            </a:r>
            <a:r>
              <a:rPr lang="en-US" sz="1600" dirty="0"/>
              <a:t> framework's robustness and flexibility, the application will offer an intuitive user interface coupled with robust backend functionality. Key features of the application include</a:t>
            </a:r>
            <a:r>
              <a:rPr lang="en-US" sz="1600" dirty="0" smtClean="0"/>
              <a:t>:</a:t>
            </a:r>
          </a:p>
          <a:p>
            <a:endParaRPr lang="en-US" sz="1600" dirty="0" smtClean="0"/>
          </a:p>
          <a:p>
            <a:r>
              <a:rPr lang="en-US" sz="1600" dirty="0"/>
              <a:t> </a:t>
            </a:r>
            <a:r>
              <a:rPr lang="en-US" sz="1600" dirty="0" smtClean="0"/>
              <a:t>                      </a:t>
            </a:r>
            <a:r>
              <a:rPr lang="en-US" sz="1600" dirty="0" smtClean="0"/>
              <a:t>1.</a:t>
            </a:r>
            <a:r>
              <a:rPr lang="en-IN" sz="1600" dirty="0" smtClean="0"/>
              <a:t>User </a:t>
            </a:r>
            <a:r>
              <a:rPr lang="en-IN" sz="1600" dirty="0"/>
              <a:t>Authentication and </a:t>
            </a:r>
            <a:r>
              <a:rPr lang="en-IN" sz="1600" dirty="0" smtClean="0"/>
              <a:t>Authorization</a:t>
            </a:r>
          </a:p>
          <a:p>
            <a:r>
              <a:rPr lang="en-IN" sz="1600" dirty="0"/>
              <a:t> </a:t>
            </a:r>
            <a:r>
              <a:rPr lang="en-IN" sz="1600" dirty="0" smtClean="0"/>
              <a:t>                      </a:t>
            </a:r>
            <a:r>
              <a:rPr lang="en-IN" sz="1600" dirty="0" smtClean="0"/>
              <a:t>2.Note </a:t>
            </a:r>
            <a:r>
              <a:rPr lang="en-IN" sz="1600" dirty="0"/>
              <a:t>Creation and </a:t>
            </a:r>
            <a:r>
              <a:rPr lang="en-IN" sz="1600" dirty="0" smtClean="0"/>
              <a:t>Editing</a:t>
            </a:r>
          </a:p>
          <a:p>
            <a:r>
              <a:rPr lang="en-IN" sz="1600" dirty="0"/>
              <a:t> </a:t>
            </a:r>
            <a:r>
              <a:rPr lang="en-IN" sz="1600" dirty="0" smtClean="0"/>
              <a:t>                      </a:t>
            </a:r>
            <a:r>
              <a:rPr lang="en-IN" sz="1600" dirty="0" smtClean="0"/>
              <a:t>3.Real-time </a:t>
            </a:r>
            <a:r>
              <a:rPr lang="en-IN" sz="1600" dirty="0" smtClean="0"/>
              <a:t>Collaboration</a:t>
            </a:r>
          </a:p>
          <a:p>
            <a:r>
              <a:rPr lang="en-IN" sz="1600" dirty="0"/>
              <a:t> </a:t>
            </a:r>
            <a:r>
              <a:rPr lang="en-IN" sz="1600" dirty="0" smtClean="0"/>
              <a:t>                      </a:t>
            </a:r>
            <a:r>
              <a:rPr lang="en-IN" sz="1600" dirty="0" smtClean="0"/>
              <a:t>4.Sharing </a:t>
            </a:r>
            <a:r>
              <a:rPr lang="en-IN" sz="1600" dirty="0"/>
              <a:t>and </a:t>
            </a:r>
            <a:r>
              <a:rPr lang="en-IN" sz="1600" dirty="0" smtClean="0"/>
              <a:t>Permissions</a:t>
            </a:r>
          </a:p>
          <a:p>
            <a:r>
              <a:rPr lang="en-IN" sz="1600" dirty="0"/>
              <a:t> </a:t>
            </a:r>
            <a:r>
              <a:rPr lang="en-IN" sz="1600" dirty="0" smtClean="0"/>
              <a:t>                      </a:t>
            </a:r>
            <a:r>
              <a:rPr lang="en-IN" sz="1600" dirty="0" smtClean="0"/>
              <a:t>5.Version </a:t>
            </a:r>
            <a:r>
              <a:rPr lang="en-IN" sz="1600" dirty="0"/>
              <a:t>Control and </a:t>
            </a:r>
            <a:r>
              <a:rPr lang="en-IN" sz="1600" dirty="0" smtClean="0"/>
              <a:t>History</a:t>
            </a:r>
          </a:p>
          <a:p>
            <a:r>
              <a:rPr lang="en-IN" sz="1600" dirty="0"/>
              <a:t> </a:t>
            </a:r>
            <a:r>
              <a:rPr lang="en-IN" sz="1600" dirty="0" smtClean="0"/>
              <a:t>                      </a:t>
            </a:r>
            <a:r>
              <a:rPr lang="en-IN" sz="1600" dirty="0" smtClean="0"/>
              <a:t>6.Search </a:t>
            </a:r>
            <a:r>
              <a:rPr lang="en-IN" sz="1600" dirty="0"/>
              <a:t>and </a:t>
            </a:r>
            <a:r>
              <a:rPr lang="en-IN" sz="1600" dirty="0" smtClean="0"/>
              <a:t>Filtering</a:t>
            </a:r>
          </a:p>
          <a:p>
            <a:r>
              <a:rPr lang="en-IN" sz="1600" dirty="0"/>
              <a:t> </a:t>
            </a:r>
            <a:r>
              <a:rPr lang="en-IN" sz="1600" dirty="0" smtClean="0"/>
              <a:t>                      </a:t>
            </a:r>
            <a:r>
              <a:rPr lang="en-IN" sz="1600" dirty="0" smtClean="0"/>
              <a:t>7.Responsive </a:t>
            </a:r>
            <a:r>
              <a:rPr lang="en-IN" sz="1600" dirty="0" smtClean="0"/>
              <a:t>Design</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600">
                <a:solidFill>
                  <a:schemeClr val="tx1"/>
                </a:solidFill>
              </a:rPr>
              <a:t>Source :</a:t>
            </a:r>
          </a:p>
        </p:txBody>
      </p:sp>
      <p:sp>
        <p:nvSpPr>
          <p:cNvPr id="5" name="TextBox 4">
            <a:extLst>
              <a:ext uri="{FF2B5EF4-FFF2-40B4-BE49-F238E27FC236}">
                <a16:creationId xmlns="" xmlns:a16="http://schemas.microsoft.com/office/drawing/2014/main" id="{33A48606-BB9E-C7D0-B44A-BD2FE621A8F6}"/>
              </a:ext>
            </a:extLst>
          </p:cNvPr>
          <p:cNvSpPr txBox="1"/>
          <p:nvPr/>
        </p:nvSpPr>
        <p:spPr>
          <a:xfrm>
            <a:off x="845820" y="1354411"/>
            <a:ext cx="6978144" cy="2308324"/>
          </a:xfrm>
          <a:prstGeom prst="rect">
            <a:avLst/>
          </a:prstGeom>
          <a:noFill/>
        </p:spPr>
        <p:txBody>
          <a:bodyPr wrap="square">
            <a:spAutoFit/>
          </a:bodyPr>
          <a:lstStyle/>
          <a:p>
            <a:r>
              <a:rPr lang="en-US" sz="1600" dirty="0"/>
              <a:t>The problem at hand is to develop a feature-rich Notes Sharing Web Application using the </a:t>
            </a:r>
            <a:r>
              <a:rPr lang="en-US" sz="1600" dirty="0" err="1"/>
              <a:t>Django</a:t>
            </a:r>
            <a:r>
              <a:rPr lang="en-US" sz="1600" dirty="0"/>
              <a:t> framework that addresses the following key challenges</a:t>
            </a:r>
            <a:r>
              <a:rPr lang="en-US" sz="1600" dirty="0" smtClean="0"/>
              <a:t>:  </a:t>
            </a:r>
          </a:p>
          <a:p>
            <a:endParaRPr lang="en-US" sz="1600" dirty="0" smtClean="0"/>
          </a:p>
          <a:p>
            <a:r>
              <a:rPr lang="en-US" sz="1600" dirty="0"/>
              <a:t> </a:t>
            </a:r>
            <a:r>
              <a:rPr lang="en-US" sz="1600" dirty="0" smtClean="0"/>
              <a:t>                                      </a:t>
            </a:r>
            <a:r>
              <a:rPr lang="en-US" sz="1600" dirty="0" smtClean="0"/>
              <a:t>1.</a:t>
            </a:r>
            <a:r>
              <a:rPr lang="en-IN" sz="1600" dirty="0" smtClean="0"/>
              <a:t>Inefficient </a:t>
            </a:r>
            <a:r>
              <a:rPr lang="en-IN" sz="1600" dirty="0" smtClean="0"/>
              <a:t>Collaboration</a:t>
            </a:r>
          </a:p>
          <a:p>
            <a:r>
              <a:rPr lang="en-IN" sz="1600" dirty="0"/>
              <a:t> </a:t>
            </a:r>
            <a:r>
              <a:rPr lang="en-IN" sz="1600" dirty="0" smtClean="0"/>
              <a:t>                                      </a:t>
            </a:r>
            <a:r>
              <a:rPr lang="en-IN" sz="1600" dirty="0" smtClean="0"/>
              <a:t>2.Limited </a:t>
            </a:r>
            <a:r>
              <a:rPr lang="en-IN" sz="1600" dirty="0"/>
              <a:t>Customization and </a:t>
            </a:r>
            <a:r>
              <a:rPr lang="en-IN" sz="1600" dirty="0" smtClean="0"/>
              <a:t>Organization</a:t>
            </a:r>
            <a:endParaRPr lang="en-IN" sz="1600" dirty="0"/>
          </a:p>
          <a:p>
            <a:r>
              <a:rPr lang="en-IN" sz="1600" dirty="0" smtClean="0"/>
              <a:t>                                   </a:t>
            </a:r>
            <a:r>
              <a:rPr lang="en-IN" sz="1600" dirty="0" smtClean="0"/>
              <a:t>    3.Security </a:t>
            </a:r>
            <a:r>
              <a:rPr lang="en-IN" sz="1600" dirty="0"/>
              <a:t>and Privacy </a:t>
            </a:r>
            <a:r>
              <a:rPr lang="en-IN" sz="1600" dirty="0" smtClean="0"/>
              <a:t>Concerns</a:t>
            </a:r>
          </a:p>
          <a:p>
            <a:r>
              <a:rPr lang="en-IN" sz="1600" dirty="0"/>
              <a:t> </a:t>
            </a:r>
            <a:r>
              <a:rPr lang="en-IN" sz="1600" dirty="0" smtClean="0"/>
              <a:t>                                      </a:t>
            </a:r>
            <a:r>
              <a:rPr lang="en-IN" sz="1600" dirty="0" smtClean="0"/>
              <a:t>4.Lack </a:t>
            </a:r>
            <a:r>
              <a:rPr lang="en-IN" sz="1600" dirty="0"/>
              <a:t>of Version </a:t>
            </a:r>
            <a:r>
              <a:rPr lang="en-IN" sz="1600" dirty="0" smtClean="0"/>
              <a:t>Control</a:t>
            </a:r>
          </a:p>
          <a:p>
            <a:r>
              <a:rPr lang="en-IN" sz="1600" dirty="0"/>
              <a:t> </a:t>
            </a:r>
            <a:r>
              <a:rPr lang="en-IN" sz="1600" dirty="0" smtClean="0"/>
              <a:t>                                      </a:t>
            </a:r>
            <a:r>
              <a:rPr lang="en-IN" sz="1600" dirty="0" smtClean="0"/>
              <a:t>5.Poor </a:t>
            </a:r>
            <a:r>
              <a:rPr lang="en-IN" sz="1600" dirty="0"/>
              <a:t>User Experience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0AC8FF31-4E60-6C2E-4E13-40FEA1EDFAA0}"/>
              </a:ext>
            </a:extLst>
          </p:cNvPr>
          <p:cNvSpPr txBox="1"/>
          <p:nvPr/>
        </p:nvSpPr>
        <p:spPr>
          <a:xfrm>
            <a:off x="991403" y="1089396"/>
            <a:ext cx="7392201" cy="4524315"/>
          </a:xfrm>
          <a:prstGeom prst="rect">
            <a:avLst/>
          </a:prstGeom>
          <a:noFill/>
        </p:spPr>
        <p:txBody>
          <a:bodyPr wrap="square">
            <a:spAutoFit/>
          </a:bodyPr>
          <a:lstStyle/>
          <a:p>
            <a:r>
              <a:rPr lang="en-US" sz="1600" dirty="0"/>
              <a:t>The Notes Sharing Web Application is a collaborative platform designed to facilitate seamless sharing, editing, and organization of notes among multiple users. Built using the </a:t>
            </a:r>
            <a:r>
              <a:rPr lang="en-US" sz="1600" dirty="0" err="1"/>
              <a:t>Django</a:t>
            </a:r>
            <a:r>
              <a:rPr lang="en-US" sz="1600" dirty="0"/>
              <a:t> framework, the application offers a robust and scalable solution for individuals, teams, and organizations to collaborate on note-taking tasks effectively</a:t>
            </a:r>
            <a:r>
              <a:rPr lang="en-US" sz="1600" dirty="0" smtClean="0"/>
              <a:t>.</a:t>
            </a:r>
          </a:p>
          <a:p>
            <a:endParaRPr lang="en-US" sz="1600" dirty="0" smtClean="0"/>
          </a:p>
          <a:p>
            <a:r>
              <a:rPr lang="en-IN" sz="1600" dirty="0" smtClean="0"/>
              <a:t> </a:t>
            </a:r>
            <a:r>
              <a:rPr lang="en-IN" sz="1600" dirty="0"/>
              <a:t>Key </a:t>
            </a:r>
            <a:r>
              <a:rPr lang="en-IN" sz="1600" dirty="0" smtClean="0"/>
              <a:t>Features:</a:t>
            </a:r>
          </a:p>
          <a:p>
            <a:r>
              <a:rPr lang="en-IN" sz="1600" dirty="0"/>
              <a:t> </a:t>
            </a:r>
            <a:r>
              <a:rPr lang="en-IN" sz="1600" dirty="0" smtClean="0"/>
              <a:t>  </a:t>
            </a:r>
          </a:p>
          <a:p>
            <a:r>
              <a:rPr lang="en-IN" sz="1600" dirty="0"/>
              <a:t> </a:t>
            </a:r>
            <a:r>
              <a:rPr lang="en-IN" sz="1600" dirty="0" smtClean="0"/>
              <a:t>   1.</a:t>
            </a:r>
            <a:r>
              <a:rPr lang="en-IN" sz="1600" dirty="0"/>
              <a:t> User Authentication and </a:t>
            </a:r>
            <a:r>
              <a:rPr lang="en-IN" sz="1600" dirty="0" smtClean="0"/>
              <a:t>Authorization   5.</a:t>
            </a:r>
            <a:r>
              <a:rPr lang="en-IN" sz="1600" dirty="0"/>
              <a:t> Version Control and </a:t>
            </a:r>
            <a:r>
              <a:rPr lang="en-IN" sz="1600" dirty="0" smtClean="0"/>
              <a:t>History</a:t>
            </a:r>
          </a:p>
          <a:p>
            <a:r>
              <a:rPr lang="en-IN" sz="1600" dirty="0"/>
              <a:t> </a:t>
            </a:r>
            <a:r>
              <a:rPr lang="en-IN" sz="1600" dirty="0" smtClean="0"/>
              <a:t>   2.</a:t>
            </a:r>
            <a:r>
              <a:rPr lang="en-IN" sz="1600" dirty="0"/>
              <a:t> Note Creation and </a:t>
            </a:r>
            <a:r>
              <a:rPr lang="en-IN" sz="1600" dirty="0" smtClean="0"/>
              <a:t>Editing                      6.</a:t>
            </a:r>
            <a:r>
              <a:rPr lang="en-IN" sz="1600" dirty="0"/>
              <a:t> Search and </a:t>
            </a:r>
            <a:r>
              <a:rPr lang="en-IN" sz="1600" dirty="0" smtClean="0"/>
              <a:t>Filtering</a:t>
            </a:r>
          </a:p>
          <a:p>
            <a:r>
              <a:rPr lang="en-IN" sz="1600" dirty="0"/>
              <a:t> </a:t>
            </a:r>
            <a:r>
              <a:rPr lang="en-IN" sz="1600" dirty="0" smtClean="0"/>
              <a:t>   3.</a:t>
            </a:r>
            <a:r>
              <a:rPr lang="en-IN" sz="1600" dirty="0"/>
              <a:t> Collaboration and </a:t>
            </a:r>
            <a:r>
              <a:rPr lang="en-IN" sz="1600" dirty="0" smtClean="0"/>
              <a:t>Sharing                     </a:t>
            </a:r>
            <a:r>
              <a:rPr lang="en-IN" sz="1600" dirty="0" smtClean="0"/>
              <a:t> 7</a:t>
            </a:r>
            <a:r>
              <a:rPr lang="en-IN" sz="1600" dirty="0" smtClean="0"/>
              <a:t>.</a:t>
            </a:r>
            <a:r>
              <a:rPr lang="en-IN" sz="1600" dirty="0"/>
              <a:t> Security and </a:t>
            </a:r>
            <a:r>
              <a:rPr lang="en-IN" sz="1600" dirty="0" smtClean="0"/>
              <a:t>Privacy</a:t>
            </a:r>
          </a:p>
          <a:p>
            <a:r>
              <a:rPr lang="en-IN" sz="1600" dirty="0"/>
              <a:t> </a:t>
            </a:r>
            <a:r>
              <a:rPr lang="en-IN" sz="1600" dirty="0" smtClean="0"/>
              <a:t>   4.</a:t>
            </a:r>
            <a:r>
              <a:rPr lang="en-IN" sz="1600" dirty="0"/>
              <a:t> Organization and </a:t>
            </a:r>
            <a:r>
              <a:rPr lang="en-IN" sz="1600" dirty="0" smtClean="0"/>
              <a:t>Management</a:t>
            </a:r>
            <a:r>
              <a:rPr lang="en-IN" sz="1600" dirty="0"/>
              <a:t> </a:t>
            </a:r>
            <a:r>
              <a:rPr lang="en-IN" sz="1600" dirty="0" smtClean="0"/>
              <a:t>             8.</a:t>
            </a:r>
            <a:r>
              <a:rPr lang="en-IN" sz="1600" dirty="0"/>
              <a:t> Responsive </a:t>
            </a:r>
            <a:r>
              <a:rPr lang="en-IN" sz="1600" dirty="0" smtClean="0"/>
              <a:t>Design</a:t>
            </a:r>
          </a:p>
          <a:p>
            <a:endParaRPr lang="en-IN" sz="1600" dirty="0"/>
          </a:p>
          <a:p>
            <a:endParaRPr lang="en-IN" sz="1600" dirty="0" smtClean="0"/>
          </a:p>
          <a:p>
            <a:r>
              <a:rPr lang="en-IN" sz="1600" dirty="0"/>
              <a:t/>
            </a:r>
            <a:br>
              <a:rPr lang="en-IN" sz="1600" dirty="0"/>
            </a:br>
            <a:endParaRPr lang="en-US" sz="1600" dirty="0"/>
          </a:p>
          <a:p>
            <a:r>
              <a:rPr lang="en-US" sz="1600" dirty="0"/>
              <a:t/>
            </a:r>
            <a:br>
              <a:rPr lang="en-US" sz="1600" dirty="0"/>
            </a:b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Proposed Solution</a:t>
            </a:r>
            <a:endParaRPr lang="en-IN" sz="1600"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BED893A6-3C86-BBB6-9FEF-154BFA8958E1}"/>
              </a:ext>
            </a:extLst>
          </p:cNvPr>
          <p:cNvSpPr txBox="1"/>
          <p:nvPr/>
        </p:nvSpPr>
        <p:spPr>
          <a:xfrm>
            <a:off x="845820" y="1229792"/>
            <a:ext cx="7614785" cy="3539430"/>
          </a:xfrm>
          <a:prstGeom prst="rect">
            <a:avLst/>
          </a:prstGeom>
          <a:noFill/>
        </p:spPr>
        <p:txBody>
          <a:bodyPr wrap="square">
            <a:spAutoFit/>
          </a:bodyPr>
          <a:lstStyle/>
          <a:p>
            <a:pPr marL="285750" indent="-285750">
              <a:buFont typeface="Wingdings" pitchFamily="2" charset="2"/>
              <a:buChar char="Ø"/>
            </a:pPr>
            <a:r>
              <a:rPr lang="en-US" sz="1600" dirty="0"/>
              <a:t>Real-time Collaboration: Implement real-time editing and viewing capabilities to enable seamless collaboration among multiple users on the same note.</a:t>
            </a:r>
          </a:p>
          <a:p>
            <a:pPr marL="285750" indent="-285750">
              <a:buFont typeface="Wingdings" pitchFamily="2" charset="2"/>
              <a:buChar char="Ø"/>
            </a:pPr>
            <a:r>
              <a:rPr lang="en-US" sz="1600" dirty="0"/>
              <a:t>Customization and Organization: Provide users with robust customization options, allowing them to categorize, tag, and organize their notes efficiently.</a:t>
            </a:r>
          </a:p>
          <a:p>
            <a:pPr marL="285750" indent="-285750">
              <a:buFont typeface="Wingdings" pitchFamily="2" charset="2"/>
              <a:buChar char="Ø"/>
            </a:pPr>
            <a:r>
              <a:rPr lang="en-US" sz="1600" dirty="0"/>
              <a:t>Security and Privacy: Implement stringent authentication mechanisms, encryption protocols, and access control features to ensure the security and privacy of user data.</a:t>
            </a:r>
          </a:p>
          <a:p>
            <a:pPr marL="285750" indent="-285750">
              <a:buFont typeface="Wingdings" pitchFamily="2" charset="2"/>
              <a:buChar char="Ø"/>
            </a:pPr>
            <a:r>
              <a:rPr lang="en-US" sz="1600" dirty="0"/>
              <a:t>Version Control: Incorporate version control functionality to track changes, maintain a revision history, and facilitate collaborative editing without the risk of data loss.</a:t>
            </a:r>
          </a:p>
          <a:p>
            <a:pPr marL="285750" indent="-285750">
              <a:buFont typeface="Wingdings" pitchFamily="2" charset="2"/>
              <a:buChar char="Ø"/>
            </a:pPr>
            <a:r>
              <a:rPr lang="en-US" sz="1600" dirty="0"/>
              <a:t>Enhanced User Experience: Design an intuitive user interface with responsive design principles to ensure optimal user experience across devices and screen sizes.</a:t>
            </a:r>
            <a:br>
              <a:rPr lang="en-US" sz="1600" dirty="0"/>
            </a:b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959088" y="1000339"/>
            <a:ext cx="8017933" cy="3046988"/>
          </a:xfrm>
          <a:prstGeom prst="rect">
            <a:avLst/>
          </a:prstGeom>
          <a:noFill/>
        </p:spPr>
        <p:txBody>
          <a:bodyPr wrap="square">
            <a:spAutoFit/>
          </a:bodyPr>
          <a:lstStyle/>
          <a:p>
            <a:pPr marL="457200" lvl="1" algn="l">
              <a:lnSpc>
                <a:spcPct val="150000"/>
              </a:lnSpc>
            </a:pPr>
            <a:r>
              <a:rPr lang="en-US" sz="1600" b="1" i="0" dirty="0">
                <a:solidFill>
                  <a:srgbClr val="002060"/>
                </a:solidFill>
                <a:effectLst/>
                <a:highlight>
                  <a:srgbClr val="FFFFFF"/>
                </a:highlight>
                <a:latin typeface="Arial" pitchFamily="34" charset="0"/>
                <a:cs typeface="Arial" pitchFamily="34" charset="0"/>
              </a:rPr>
              <a:t>Key </a:t>
            </a:r>
            <a:r>
              <a:rPr lang="en-US" sz="1600" b="1" i="0" dirty="0" smtClean="0">
                <a:solidFill>
                  <a:srgbClr val="002060"/>
                </a:solidFill>
                <a:effectLst/>
                <a:highlight>
                  <a:srgbClr val="FFFFFF"/>
                </a:highlight>
                <a:latin typeface="Arial" pitchFamily="34" charset="0"/>
                <a:cs typeface="Arial" pitchFamily="34" charset="0"/>
              </a:rPr>
              <a:t>Features</a:t>
            </a:r>
          </a:p>
          <a:p>
            <a:pPr marL="742950" lvl="1" indent="-285750" algn="l">
              <a:lnSpc>
                <a:spcPct val="150000"/>
              </a:lnSpc>
              <a:buFont typeface="Wingdings" pitchFamily="2" charset="2"/>
              <a:buChar char="Ø"/>
            </a:pPr>
            <a:r>
              <a:rPr lang="en-US" sz="1600" b="0" i="0" dirty="0">
                <a:solidFill>
                  <a:srgbClr val="0D0D0D"/>
                </a:solidFill>
                <a:effectLst/>
                <a:highlight>
                  <a:srgbClr val="FFFFFF"/>
                </a:highlight>
                <a:latin typeface="Arial" pitchFamily="34" charset="0"/>
                <a:cs typeface="Arial" pitchFamily="34" charset="0"/>
              </a:rPr>
              <a:t> </a:t>
            </a:r>
            <a:r>
              <a:rPr lang="en-US" sz="1600" b="0" i="0" dirty="0" smtClean="0">
                <a:solidFill>
                  <a:srgbClr val="0D0D0D"/>
                </a:solidFill>
                <a:effectLst/>
                <a:highlight>
                  <a:srgbClr val="FFFFFF"/>
                </a:highlight>
                <a:latin typeface="Arial" pitchFamily="34" charset="0"/>
                <a:cs typeface="Arial" pitchFamily="34" charset="0"/>
              </a:rPr>
              <a:t> </a:t>
            </a:r>
            <a:r>
              <a:rPr lang="en-US" sz="1600" b="0" i="0" dirty="0">
                <a:solidFill>
                  <a:srgbClr val="0D0D0D"/>
                </a:solidFill>
                <a:effectLst/>
                <a:highlight>
                  <a:srgbClr val="FFFFFF"/>
                </a:highlight>
                <a:latin typeface="Arial" pitchFamily="34" charset="0"/>
                <a:cs typeface="Arial" pitchFamily="34" charset="0"/>
              </a:rPr>
              <a:t>User Registration and Authentication</a:t>
            </a:r>
          </a:p>
          <a:p>
            <a:pPr marL="742950" lvl="1" indent="-285750" algn="l">
              <a:lnSpc>
                <a:spcPct val="150000"/>
              </a:lnSpc>
              <a:buFont typeface="Wingdings" pitchFamily="2" charset="2"/>
              <a:buChar char="Ø"/>
            </a:pPr>
            <a:r>
              <a:rPr lang="en-US" sz="1600" b="0" i="0" dirty="0" smtClean="0">
                <a:solidFill>
                  <a:srgbClr val="0D0D0D"/>
                </a:solidFill>
                <a:effectLst/>
                <a:highlight>
                  <a:srgbClr val="FFFFFF"/>
                </a:highlight>
                <a:latin typeface="Arial" pitchFamily="34" charset="0"/>
                <a:cs typeface="Arial" pitchFamily="34" charset="0"/>
              </a:rPr>
              <a:t>  Note </a:t>
            </a:r>
            <a:r>
              <a:rPr lang="en-US" sz="1600" b="0" i="0" dirty="0">
                <a:solidFill>
                  <a:srgbClr val="0D0D0D"/>
                </a:solidFill>
                <a:effectLst/>
                <a:highlight>
                  <a:srgbClr val="FFFFFF"/>
                </a:highlight>
                <a:latin typeface="Arial" pitchFamily="34" charset="0"/>
                <a:cs typeface="Arial" pitchFamily="34" charset="0"/>
              </a:rPr>
              <a:t>Creation and </a:t>
            </a:r>
            <a:r>
              <a:rPr lang="en-US" sz="1600" b="0" i="0" dirty="0" smtClean="0">
                <a:solidFill>
                  <a:srgbClr val="0D0D0D"/>
                </a:solidFill>
                <a:effectLst/>
                <a:highlight>
                  <a:srgbClr val="FFFFFF"/>
                </a:highlight>
                <a:latin typeface="Arial" pitchFamily="34" charset="0"/>
                <a:cs typeface="Arial" pitchFamily="34" charset="0"/>
              </a:rPr>
              <a:t>Management</a:t>
            </a:r>
          </a:p>
          <a:p>
            <a:pPr marL="742950" lvl="1" indent="-285750" algn="l">
              <a:lnSpc>
                <a:spcPct val="150000"/>
              </a:lnSpc>
              <a:buFont typeface="Wingdings" pitchFamily="2" charset="2"/>
              <a:buChar char="Ø"/>
            </a:pPr>
            <a:r>
              <a:rPr lang="en-US" sz="1600" b="0" i="0" dirty="0" smtClean="0">
                <a:solidFill>
                  <a:srgbClr val="0D0D0D"/>
                </a:solidFill>
                <a:effectLst/>
                <a:highlight>
                  <a:srgbClr val="FFFFFF"/>
                </a:highlight>
                <a:latin typeface="Arial" pitchFamily="34" charset="0"/>
                <a:cs typeface="Arial" pitchFamily="34" charset="0"/>
              </a:rPr>
              <a:t>  Collaborative Note Sharing</a:t>
            </a:r>
            <a:endParaRPr lang="en-US" sz="1600" dirty="0" smtClean="0">
              <a:solidFill>
                <a:srgbClr val="0D0D0D"/>
              </a:solidFill>
              <a:highlight>
                <a:srgbClr val="FFFFFF"/>
              </a:highlight>
              <a:latin typeface="Arial" pitchFamily="34" charset="0"/>
              <a:cs typeface="Arial" pitchFamily="34" charset="0"/>
            </a:endParaRPr>
          </a:p>
          <a:p>
            <a:pPr marL="742950" lvl="1" indent="-285750" algn="l">
              <a:lnSpc>
                <a:spcPct val="150000"/>
              </a:lnSpc>
              <a:buFont typeface="Wingdings" pitchFamily="2" charset="2"/>
              <a:buChar char="Ø"/>
            </a:pPr>
            <a:r>
              <a:rPr lang="en-US" sz="1600" b="0" i="0" dirty="0" smtClean="0">
                <a:solidFill>
                  <a:srgbClr val="0D0D0D"/>
                </a:solidFill>
                <a:effectLst/>
                <a:highlight>
                  <a:srgbClr val="FFFFFF"/>
                </a:highlight>
                <a:latin typeface="Arial" pitchFamily="34" charset="0"/>
                <a:cs typeface="Arial" pitchFamily="34" charset="0"/>
              </a:rPr>
              <a:t>  Version </a:t>
            </a:r>
            <a:r>
              <a:rPr lang="en-US" sz="1600" b="0" i="0" dirty="0">
                <a:solidFill>
                  <a:srgbClr val="0D0D0D"/>
                </a:solidFill>
                <a:effectLst/>
                <a:highlight>
                  <a:srgbClr val="FFFFFF"/>
                </a:highlight>
                <a:latin typeface="Arial" pitchFamily="34" charset="0"/>
                <a:cs typeface="Arial" pitchFamily="34" charset="0"/>
              </a:rPr>
              <a:t>Control and Revision History</a:t>
            </a:r>
          </a:p>
          <a:p>
            <a:pPr marL="742950" lvl="1" indent="-285750" algn="l">
              <a:lnSpc>
                <a:spcPct val="150000"/>
              </a:lnSpc>
              <a:buFont typeface="Wingdings" pitchFamily="2" charset="2"/>
              <a:buChar char="Ø"/>
            </a:pPr>
            <a:r>
              <a:rPr lang="en-US" sz="1600" b="0" i="0" dirty="0">
                <a:solidFill>
                  <a:srgbClr val="0D0D0D"/>
                </a:solidFill>
                <a:effectLst/>
                <a:highlight>
                  <a:srgbClr val="FFFFFF"/>
                </a:highlight>
                <a:latin typeface="Arial" pitchFamily="34" charset="0"/>
                <a:cs typeface="Arial" pitchFamily="34" charset="0"/>
              </a:rPr>
              <a:t>  </a:t>
            </a:r>
            <a:r>
              <a:rPr lang="en-US" sz="1600" b="0" i="0" dirty="0" smtClean="0">
                <a:solidFill>
                  <a:srgbClr val="0D0D0D"/>
                </a:solidFill>
                <a:effectLst/>
                <a:highlight>
                  <a:srgbClr val="FFFFFF"/>
                </a:highlight>
                <a:latin typeface="Arial" pitchFamily="34" charset="0"/>
                <a:cs typeface="Arial" pitchFamily="34" charset="0"/>
              </a:rPr>
              <a:t>Search </a:t>
            </a:r>
            <a:r>
              <a:rPr lang="en-US" sz="1600" b="0" i="0" dirty="0">
                <a:solidFill>
                  <a:srgbClr val="0D0D0D"/>
                </a:solidFill>
                <a:effectLst/>
                <a:highlight>
                  <a:srgbClr val="FFFFFF"/>
                </a:highlight>
                <a:latin typeface="Arial" pitchFamily="34" charset="0"/>
                <a:cs typeface="Arial" pitchFamily="34" charset="0"/>
              </a:rPr>
              <a:t>and Filtering</a:t>
            </a:r>
            <a:endParaRPr lang="en-US" sz="1600" dirty="0">
              <a:solidFill>
                <a:srgbClr val="0D0D0D"/>
              </a:solidFill>
              <a:highlight>
                <a:srgbClr val="FFFFFF"/>
              </a:highlight>
              <a:latin typeface="Arial" pitchFamily="34" charset="0"/>
              <a:cs typeface="Arial" pitchFamily="34" charset="0"/>
            </a:endParaRPr>
          </a:p>
          <a:p>
            <a:pPr marL="742950" lvl="1" indent="-285750" algn="l">
              <a:lnSpc>
                <a:spcPct val="150000"/>
              </a:lnSpc>
              <a:buFont typeface="Wingdings" pitchFamily="2" charset="2"/>
              <a:buChar char="Ø"/>
            </a:pPr>
            <a:r>
              <a:rPr lang="en-US" sz="1600" b="0" i="0" dirty="0" smtClean="0">
                <a:solidFill>
                  <a:srgbClr val="0D0D0D"/>
                </a:solidFill>
                <a:effectLst/>
                <a:highlight>
                  <a:srgbClr val="FFFFFF"/>
                </a:highlight>
                <a:latin typeface="Arial" pitchFamily="34" charset="0"/>
                <a:cs typeface="Arial" pitchFamily="34" charset="0"/>
              </a:rPr>
              <a:t>  </a:t>
            </a:r>
            <a:r>
              <a:rPr lang="en-US" sz="1600" b="0" i="0" dirty="0">
                <a:solidFill>
                  <a:srgbClr val="0D0D0D"/>
                </a:solidFill>
                <a:effectLst/>
                <a:highlight>
                  <a:srgbClr val="FFFFFF"/>
                </a:highlight>
                <a:latin typeface="Arial" pitchFamily="34" charset="0"/>
                <a:cs typeface="Arial" pitchFamily="34" charset="0"/>
              </a:rPr>
              <a:t>Cross-Platform Accessibility</a:t>
            </a:r>
          </a:p>
          <a:p>
            <a:pPr marL="742950" lvl="1" indent="-285750" algn="l">
              <a:lnSpc>
                <a:spcPct val="150000"/>
              </a:lnSpc>
              <a:buFont typeface="Wingdings" pitchFamily="2" charset="2"/>
              <a:buChar char="Ø"/>
            </a:pPr>
            <a:endParaRPr lang="en-US" sz="1600" b="1" i="0" dirty="0">
              <a:solidFill>
                <a:srgbClr val="002060"/>
              </a:solidFill>
              <a:effectLst/>
              <a:latin typeface="Arial" pitchFamily="34" charset="0"/>
              <a:cs typeface="Arial" pitchFamily="34"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6311743A-608B-1929-6CCC-45266170EB10}"/>
              </a:ext>
            </a:extLst>
          </p:cNvPr>
          <p:cNvSpPr txBox="1"/>
          <p:nvPr/>
        </p:nvSpPr>
        <p:spPr>
          <a:xfrm>
            <a:off x="1189409" y="1039505"/>
            <a:ext cx="5788908" cy="3323987"/>
          </a:xfrm>
          <a:prstGeom prst="rect">
            <a:avLst/>
          </a:prstGeom>
          <a:noFill/>
        </p:spPr>
        <p:txBody>
          <a:bodyPr wrap="square">
            <a:spAutoFit/>
          </a:bodyPr>
          <a:lstStyle/>
          <a:p>
            <a:r>
              <a:rPr lang="en-US" dirty="0"/>
              <a:t>Modeling for a Notes Sharing Web Application using </a:t>
            </a:r>
            <a:r>
              <a:rPr lang="en-US" dirty="0" err="1"/>
              <a:t>Django</a:t>
            </a:r>
            <a:r>
              <a:rPr lang="en-US" dirty="0"/>
              <a:t> involves creating models to represent the core entities of the system, such as users, notes, permissions, and collaboration features</a:t>
            </a:r>
            <a:r>
              <a:rPr lang="en-US" dirty="0" smtClean="0"/>
              <a:t>.</a:t>
            </a:r>
          </a:p>
          <a:p>
            <a:r>
              <a:rPr lang="en-US" dirty="0"/>
              <a:t>As for the results, a fully functional Notes Sharing Web Application would allow users to:</a:t>
            </a:r>
          </a:p>
          <a:p>
            <a:pPr marL="285750" indent="-285750">
              <a:buFont typeface="Wingdings" pitchFamily="2" charset="2"/>
              <a:buChar char="Ø"/>
            </a:pPr>
            <a:r>
              <a:rPr lang="en-US" dirty="0" smtClean="0"/>
              <a:t>Register and log in securely.</a:t>
            </a:r>
          </a:p>
          <a:p>
            <a:pPr marL="285750" indent="-285750">
              <a:buFont typeface="Wingdings" pitchFamily="2" charset="2"/>
              <a:buChar char="Ø"/>
            </a:pPr>
            <a:r>
              <a:rPr lang="en-US" dirty="0" smtClean="0"/>
              <a:t>Create, edit, and delete their own notes.</a:t>
            </a:r>
          </a:p>
          <a:p>
            <a:pPr marL="285750" indent="-285750">
              <a:buFont typeface="Wingdings" pitchFamily="2" charset="2"/>
              <a:buChar char="Ø"/>
            </a:pPr>
            <a:r>
              <a:rPr lang="en-US" dirty="0" smtClean="0"/>
              <a:t>Share notes with other users and set permissions.</a:t>
            </a:r>
          </a:p>
          <a:p>
            <a:pPr marL="285750" indent="-285750">
              <a:buFont typeface="Wingdings" pitchFamily="2" charset="2"/>
              <a:buChar char="Ø"/>
            </a:pPr>
            <a:r>
              <a:rPr lang="en-US" dirty="0" smtClean="0"/>
              <a:t>Collaborate in real-time on shared notes.</a:t>
            </a:r>
          </a:p>
          <a:p>
            <a:pPr marL="285750" indent="-285750">
              <a:buFont typeface="Wingdings" pitchFamily="2" charset="2"/>
              <a:buChar char="Ø"/>
            </a:pPr>
            <a:r>
              <a:rPr lang="en-US" dirty="0" smtClean="0"/>
              <a:t>Organize notes using tags, categories, or folders.</a:t>
            </a:r>
          </a:p>
          <a:p>
            <a:pPr marL="285750" indent="-285750">
              <a:buFont typeface="Wingdings" pitchFamily="2" charset="2"/>
              <a:buChar char="Ø"/>
            </a:pPr>
            <a:r>
              <a:rPr lang="en-US" dirty="0" smtClean="0"/>
              <a:t>Search for notes based on keywords, tags, or other criteria.</a:t>
            </a:r>
          </a:p>
          <a:p>
            <a:pPr marL="285750" indent="-285750">
              <a:buFont typeface="Wingdings" pitchFamily="2" charset="2"/>
              <a:buChar char="Ø"/>
            </a:pPr>
            <a:r>
              <a:rPr lang="en-US" dirty="0" smtClean="0"/>
              <a:t>View revision history and revert to previous versions if needed.</a:t>
            </a:r>
          </a:p>
          <a:p>
            <a:pPr marL="285750" indent="-285750">
              <a:buFont typeface="Wingdings" pitchFamily="2" charset="2"/>
              <a:buChar char="Ø"/>
            </a:pPr>
            <a:r>
              <a:rPr lang="en-US" dirty="0" smtClean="0"/>
              <a:t>Access the application from different devices with responsive design.</a:t>
            </a:r>
          </a:p>
          <a:p>
            <a:pPr marL="285750" indent="-285750">
              <a:buFont typeface="Wingdings" pitchFamily="2" charset="2"/>
              <a:buChar char="Ø"/>
            </a:pP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230</TotalTime>
  <Words>763</Words>
  <Application>Microsoft Office PowerPoint</Application>
  <PresentationFormat>On-screen Show (16:9)</PresentationFormat>
  <Paragraphs>102</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16</cp:revision>
  <dcterms:modified xsi:type="dcterms:W3CDTF">2024-04-09T13:52:55Z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