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85" r:id="rId4"/>
    <p:sldId id="286" r:id="rId5"/>
    <p:sldId id="261" r:id="rId6"/>
    <p:sldId id="262" r:id="rId7"/>
    <p:sldId id="263" r:id="rId8"/>
    <p:sldId id="276" r:id="rId9"/>
    <p:sldId id="283" r:id="rId10"/>
    <p:sldId id="277" r:id="rId11"/>
    <p:sldId id="282" r:id="rId12"/>
    <p:sldId id="287" r:id="rId13"/>
    <p:sldId id="280" r:id="rId14"/>
    <p:sldId id="273" r:id="rId15"/>
    <p:sldId id="275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>
      <p:cViewPr>
        <p:scale>
          <a:sx n="66" d="100"/>
          <a:sy n="66" d="100"/>
        </p:scale>
        <p:origin x="1080" y="31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334F5-A703-491B-8ABD-662671EDFE62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B33929-4578-4B5E-8AC3-E3006A4702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823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B33929-4578-4B5E-8AC3-E3006A4702B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63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6949" y="224858"/>
            <a:ext cx="8781415" cy="1010285"/>
          </a:xfrm>
          <a:custGeom>
            <a:avLst/>
            <a:gdLst/>
            <a:ahLst/>
            <a:cxnLst/>
            <a:rect l="l" t="t" r="r" b="b"/>
            <a:pathLst>
              <a:path w="8781415" h="1010285">
                <a:moveTo>
                  <a:pt x="8612532" y="1009656"/>
                </a:moveTo>
                <a:lnTo>
                  <a:pt x="168279" y="1009656"/>
                </a:lnTo>
                <a:lnTo>
                  <a:pt x="123544" y="1003645"/>
                </a:lnTo>
                <a:lnTo>
                  <a:pt x="83345" y="986681"/>
                </a:lnTo>
                <a:lnTo>
                  <a:pt x="49287" y="960369"/>
                </a:lnTo>
                <a:lnTo>
                  <a:pt x="22975" y="926311"/>
                </a:lnTo>
                <a:lnTo>
                  <a:pt x="6011" y="886112"/>
                </a:lnTo>
                <a:lnTo>
                  <a:pt x="0" y="841377"/>
                </a:lnTo>
                <a:lnTo>
                  <a:pt x="0" y="168279"/>
                </a:lnTo>
                <a:lnTo>
                  <a:pt x="6011" y="123544"/>
                </a:lnTo>
                <a:lnTo>
                  <a:pt x="22975" y="83345"/>
                </a:lnTo>
                <a:lnTo>
                  <a:pt x="49287" y="49287"/>
                </a:lnTo>
                <a:lnTo>
                  <a:pt x="83345" y="22975"/>
                </a:lnTo>
                <a:lnTo>
                  <a:pt x="123544" y="6011"/>
                </a:lnTo>
                <a:lnTo>
                  <a:pt x="168279" y="0"/>
                </a:lnTo>
                <a:lnTo>
                  <a:pt x="8612532" y="0"/>
                </a:lnTo>
                <a:lnTo>
                  <a:pt x="8676930" y="12809"/>
                </a:lnTo>
                <a:lnTo>
                  <a:pt x="8731524" y="49287"/>
                </a:lnTo>
                <a:lnTo>
                  <a:pt x="8768002" y="103881"/>
                </a:lnTo>
                <a:lnTo>
                  <a:pt x="8780811" y="168279"/>
                </a:lnTo>
                <a:lnTo>
                  <a:pt x="8780811" y="841377"/>
                </a:lnTo>
                <a:lnTo>
                  <a:pt x="8774800" y="886112"/>
                </a:lnTo>
                <a:lnTo>
                  <a:pt x="8757836" y="926311"/>
                </a:lnTo>
                <a:lnTo>
                  <a:pt x="8731523" y="960369"/>
                </a:lnTo>
                <a:lnTo>
                  <a:pt x="8697466" y="986681"/>
                </a:lnTo>
                <a:lnTo>
                  <a:pt x="8657267" y="1003645"/>
                </a:lnTo>
                <a:lnTo>
                  <a:pt x="8612532" y="1009656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60316" y="245973"/>
            <a:ext cx="10515600" cy="880744"/>
          </a:xfrm>
          <a:custGeom>
            <a:avLst/>
            <a:gdLst/>
            <a:ahLst/>
            <a:cxnLst/>
            <a:rect l="l" t="t" r="r" b="b"/>
            <a:pathLst>
              <a:path w="10515600" h="880744">
                <a:moveTo>
                  <a:pt x="10368891" y="880230"/>
                </a:moveTo>
                <a:lnTo>
                  <a:pt x="146708" y="880230"/>
                </a:lnTo>
                <a:lnTo>
                  <a:pt x="100337" y="872751"/>
                </a:lnTo>
                <a:lnTo>
                  <a:pt x="60064" y="851924"/>
                </a:lnTo>
                <a:lnTo>
                  <a:pt x="28306" y="820166"/>
                </a:lnTo>
                <a:lnTo>
                  <a:pt x="7479" y="779894"/>
                </a:lnTo>
                <a:lnTo>
                  <a:pt x="0" y="733522"/>
                </a:lnTo>
                <a:lnTo>
                  <a:pt x="0" y="146708"/>
                </a:lnTo>
                <a:lnTo>
                  <a:pt x="7479" y="100336"/>
                </a:lnTo>
                <a:lnTo>
                  <a:pt x="28306" y="60064"/>
                </a:lnTo>
                <a:lnTo>
                  <a:pt x="60064" y="28306"/>
                </a:lnTo>
                <a:lnTo>
                  <a:pt x="100337" y="7479"/>
                </a:lnTo>
                <a:lnTo>
                  <a:pt x="146708" y="0"/>
                </a:lnTo>
                <a:lnTo>
                  <a:pt x="10368891" y="0"/>
                </a:lnTo>
                <a:lnTo>
                  <a:pt x="10425034" y="11167"/>
                </a:lnTo>
                <a:lnTo>
                  <a:pt x="10472629" y="42969"/>
                </a:lnTo>
                <a:lnTo>
                  <a:pt x="10504432" y="90565"/>
                </a:lnTo>
                <a:lnTo>
                  <a:pt x="10515600" y="146708"/>
                </a:lnTo>
                <a:lnTo>
                  <a:pt x="10515600" y="733522"/>
                </a:lnTo>
                <a:lnTo>
                  <a:pt x="10508121" y="779894"/>
                </a:lnTo>
                <a:lnTo>
                  <a:pt x="10487294" y="820166"/>
                </a:lnTo>
                <a:lnTo>
                  <a:pt x="10455535" y="851924"/>
                </a:lnTo>
                <a:lnTo>
                  <a:pt x="10415262" y="872751"/>
                </a:lnTo>
                <a:lnTo>
                  <a:pt x="10368891" y="88023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5936" y="356408"/>
            <a:ext cx="3711575" cy="1050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877050919310285" TargetMode="External"/><Relationship Id="rId2" Type="http://schemas.openxmlformats.org/officeDocument/2006/relationships/hyperlink" Target="https://ieeexplore.ieee.org/document/9056952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sciencedirect.com/science/article/pii/S1877050921002280" TargetMode="External"/><Relationship Id="rId4" Type="http://schemas.openxmlformats.org/officeDocument/2006/relationships/hyperlink" Target="https://www.researchgate.net/publication/353626539_A_Machine_Learning_Approach_for_Credit_Card_Fraud_Detection_Using_XGBoost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757681"/>
            <a:ext cx="9144000" cy="1217295"/>
          </a:xfrm>
          <a:custGeom>
            <a:avLst/>
            <a:gdLst/>
            <a:ahLst/>
            <a:cxnLst/>
            <a:rect l="l" t="t" r="r" b="b"/>
            <a:pathLst>
              <a:path w="9144000" h="1217295">
                <a:moveTo>
                  <a:pt x="8941195" y="1216799"/>
                </a:moveTo>
                <a:lnTo>
                  <a:pt x="202803" y="1216799"/>
                </a:lnTo>
                <a:lnTo>
                  <a:pt x="156302" y="1211443"/>
                </a:lnTo>
                <a:lnTo>
                  <a:pt x="113615" y="1196186"/>
                </a:lnTo>
                <a:lnTo>
                  <a:pt x="75960" y="1172246"/>
                </a:lnTo>
                <a:lnTo>
                  <a:pt x="44553" y="1140839"/>
                </a:lnTo>
                <a:lnTo>
                  <a:pt x="20613" y="1103184"/>
                </a:lnTo>
                <a:lnTo>
                  <a:pt x="5356" y="1060497"/>
                </a:lnTo>
                <a:lnTo>
                  <a:pt x="0" y="1013995"/>
                </a:lnTo>
                <a:lnTo>
                  <a:pt x="0" y="202803"/>
                </a:lnTo>
                <a:lnTo>
                  <a:pt x="5356" y="156302"/>
                </a:lnTo>
                <a:lnTo>
                  <a:pt x="20613" y="113615"/>
                </a:lnTo>
                <a:lnTo>
                  <a:pt x="44553" y="75960"/>
                </a:lnTo>
                <a:lnTo>
                  <a:pt x="75960" y="44553"/>
                </a:lnTo>
                <a:lnTo>
                  <a:pt x="113615" y="20613"/>
                </a:lnTo>
                <a:lnTo>
                  <a:pt x="156302" y="5356"/>
                </a:lnTo>
                <a:lnTo>
                  <a:pt x="202803" y="0"/>
                </a:lnTo>
                <a:lnTo>
                  <a:pt x="8941195" y="0"/>
                </a:lnTo>
                <a:lnTo>
                  <a:pt x="8980945" y="3932"/>
                </a:lnTo>
                <a:lnTo>
                  <a:pt x="9018805" y="15437"/>
                </a:lnTo>
                <a:lnTo>
                  <a:pt x="9053711" y="34073"/>
                </a:lnTo>
                <a:lnTo>
                  <a:pt x="9084600" y="59399"/>
                </a:lnTo>
                <a:lnTo>
                  <a:pt x="9109926" y="90288"/>
                </a:lnTo>
                <a:lnTo>
                  <a:pt x="9128562" y="125194"/>
                </a:lnTo>
                <a:lnTo>
                  <a:pt x="9140067" y="163054"/>
                </a:lnTo>
                <a:lnTo>
                  <a:pt x="9144000" y="202803"/>
                </a:lnTo>
                <a:lnTo>
                  <a:pt x="9144000" y="1013995"/>
                </a:lnTo>
                <a:lnTo>
                  <a:pt x="9138644" y="1060497"/>
                </a:lnTo>
                <a:lnTo>
                  <a:pt x="9123387" y="1103184"/>
                </a:lnTo>
                <a:lnTo>
                  <a:pt x="9099446" y="1140839"/>
                </a:lnTo>
                <a:lnTo>
                  <a:pt x="9068039" y="1172246"/>
                </a:lnTo>
                <a:lnTo>
                  <a:pt x="9030384" y="1196186"/>
                </a:lnTo>
                <a:lnTo>
                  <a:pt x="8987696" y="1211443"/>
                </a:lnTo>
                <a:lnTo>
                  <a:pt x="8941195" y="1216799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381437-9C68-7107-D9EC-3CACF9BA1AA4}"/>
              </a:ext>
            </a:extLst>
          </p:cNvPr>
          <p:cNvSpPr txBox="1"/>
          <p:nvPr/>
        </p:nvSpPr>
        <p:spPr>
          <a:xfrm>
            <a:off x="2133600" y="1061736"/>
            <a:ext cx="8382000" cy="668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CARD FRAUD DETECTION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2B7DD0-67F0-201C-1FF1-4D09BC2D009C}"/>
              </a:ext>
            </a:extLst>
          </p:cNvPr>
          <p:cNvSpPr txBox="1"/>
          <p:nvPr/>
        </p:nvSpPr>
        <p:spPr>
          <a:xfrm>
            <a:off x="1752600" y="2454648"/>
            <a:ext cx="556260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IN" sz="2200" b="1" dirty="0"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Keerthana</a:t>
            </a:r>
            <a:r>
              <a:rPr lang="en-IN" sz="2200" b="1" dirty="0">
                <a:latin typeface="Cambria" panose="02040503050406030204" pitchFamily="18" charset="0"/>
                <a:ea typeface="Cambria" panose="02040503050406030204" pitchFamily="18" charset="0"/>
              </a:rPr>
              <a:t> S</a:t>
            </a:r>
          </a:p>
          <a:p>
            <a:r>
              <a:rPr lang="en-IN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220701124</a:t>
            </a:r>
          </a:p>
          <a:p>
            <a:r>
              <a:rPr lang="en-IN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Rajalakshmi Engineering College</a:t>
            </a:r>
          </a:p>
          <a:p>
            <a:r>
              <a:rPr lang="en-IN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   220701124@rajalakshmi.edu.in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F65A0-24B8-C2F4-8EB8-D79ACCB6229C}"/>
              </a:ext>
            </a:extLst>
          </p:cNvPr>
          <p:cNvSpPr txBox="1"/>
          <p:nvPr/>
        </p:nvSpPr>
        <p:spPr>
          <a:xfrm>
            <a:off x="6477000" y="4373451"/>
            <a:ext cx="5562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GUIDE</a:t>
            </a:r>
            <a:endParaRPr lang="en-US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 rtl="0"/>
            <a: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</a:t>
            </a: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Dr. Auxilia Osvin Nancy, </a:t>
            </a:r>
          </a:p>
          <a:p>
            <a:pPr algn="l" rtl="0"/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Assistant Professor</a:t>
            </a:r>
          </a:p>
          <a:p>
            <a:pPr algn="l" rtl="0"/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Gill Sans"/>
                <a:sym typeface="Gill Sans"/>
              </a:rPr>
              <a:t>         </a:t>
            </a:r>
            <a:r>
              <a:rPr lang="en-US" sz="2200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Gill Sans"/>
                <a:sym typeface="Gill Sans"/>
              </a:rPr>
              <a:t>Dept.Computer</a:t>
            </a:r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Gill Sans"/>
                <a:sym typeface="Gill Sans"/>
              </a:rPr>
              <a:t> Science Engineering</a:t>
            </a:r>
          </a:p>
          <a:p>
            <a:pPr algn="l" rtl="0"/>
            <a:r>
              <a:rPr lang="en-US" sz="22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Gill Sans"/>
                <a:sym typeface="Gill Sans"/>
              </a:rPr>
              <a:t>         Rajalakshmi Engineering College</a:t>
            </a:r>
          </a:p>
          <a:p>
            <a:endParaRPr lang="en-IN" sz="2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7EEB8E8-EB66-617A-6FAA-ABED3B96E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D5269F0-5171-C30E-6F58-0CDC14C821E1}"/>
              </a:ext>
            </a:extLst>
          </p:cNvPr>
          <p:cNvSpPr/>
          <p:nvPr/>
        </p:nvSpPr>
        <p:spPr>
          <a:xfrm>
            <a:off x="685799" y="365125"/>
            <a:ext cx="8763001" cy="854075"/>
          </a:xfrm>
          <a:custGeom>
            <a:avLst/>
            <a:gdLst/>
            <a:ahLst/>
            <a:cxnLst/>
            <a:rect l="l" t="t" r="r" b="b"/>
            <a:pathLst>
              <a:path w="8795385" h="1056005">
                <a:moveTo>
                  <a:pt x="8619376" y="1055433"/>
                </a:moveTo>
                <a:lnTo>
                  <a:pt x="175909" y="1055433"/>
                </a:lnTo>
                <a:lnTo>
                  <a:pt x="129145" y="1049150"/>
                </a:lnTo>
                <a:lnTo>
                  <a:pt x="87124" y="1031417"/>
                </a:lnTo>
                <a:lnTo>
                  <a:pt x="51522" y="1003911"/>
                </a:lnTo>
                <a:lnTo>
                  <a:pt x="24016" y="968309"/>
                </a:lnTo>
                <a:lnTo>
                  <a:pt x="6283" y="926288"/>
                </a:lnTo>
                <a:lnTo>
                  <a:pt x="0" y="879524"/>
                </a:lnTo>
                <a:lnTo>
                  <a:pt x="0" y="175909"/>
                </a:lnTo>
                <a:lnTo>
                  <a:pt x="6283" y="129145"/>
                </a:lnTo>
                <a:lnTo>
                  <a:pt x="24016" y="87124"/>
                </a:lnTo>
                <a:lnTo>
                  <a:pt x="51522" y="51522"/>
                </a:lnTo>
                <a:lnTo>
                  <a:pt x="87124" y="24016"/>
                </a:lnTo>
                <a:lnTo>
                  <a:pt x="129145" y="6283"/>
                </a:lnTo>
                <a:lnTo>
                  <a:pt x="175909" y="0"/>
                </a:lnTo>
                <a:lnTo>
                  <a:pt x="8619376" y="0"/>
                </a:lnTo>
                <a:lnTo>
                  <a:pt x="8686694" y="13390"/>
                </a:lnTo>
                <a:lnTo>
                  <a:pt x="8743762" y="51522"/>
                </a:lnTo>
                <a:lnTo>
                  <a:pt x="8781895" y="108591"/>
                </a:lnTo>
                <a:lnTo>
                  <a:pt x="8795285" y="175909"/>
                </a:lnTo>
                <a:lnTo>
                  <a:pt x="8795285" y="879524"/>
                </a:lnTo>
                <a:lnTo>
                  <a:pt x="8789002" y="926288"/>
                </a:lnTo>
                <a:lnTo>
                  <a:pt x="8771269" y="968309"/>
                </a:lnTo>
                <a:lnTo>
                  <a:pt x="8743763" y="1003911"/>
                </a:lnTo>
                <a:lnTo>
                  <a:pt x="8708161" y="1031417"/>
                </a:lnTo>
                <a:lnTo>
                  <a:pt x="8666140" y="1049150"/>
                </a:lnTo>
                <a:lnTo>
                  <a:pt x="8619376" y="10554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F807BFB-A34B-69D5-9137-82856AC3EF2F}"/>
              </a:ext>
            </a:extLst>
          </p:cNvPr>
          <p:cNvSpPr txBox="1"/>
          <p:nvPr/>
        </p:nvSpPr>
        <p:spPr>
          <a:xfrm>
            <a:off x="914400" y="554917"/>
            <a:ext cx="50292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10" dirty="0">
                <a:solidFill>
                  <a:srgbClr val="FFFFFF"/>
                </a:solidFill>
                <a:latin typeface="Calibri"/>
                <a:cs typeface="Calibri"/>
              </a:rPr>
              <a:t>Implementation &amp; Result</a:t>
            </a:r>
            <a:endParaRPr sz="3000" dirty="0">
              <a:latin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A36B3-EFC2-13FA-F366-8694F89B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7849695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351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A960E52-0D39-09FF-1C67-51108E8F6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9161741-8895-BDC3-F292-6FDC7A066365}"/>
              </a:ext>
            </a:extLst>
          </p:cNvPr>
          <p:cNvSpPr/>
          <p:nvPr/>
        </p:nvSpPr>
        <p:spPr>
          <a:xfrm>
            <a:off x="685799" y="365125"/>
            <a:ext cx="8077201" cy="664281"/>
          </a:xfrm>
          <a:custGeom>
            <a:avLst/>
            <a:gdLst/>
            <a:ahLst/>
            <a:cxnLst/>
            <a:rect l="l" t="t" r="r" b="b"/>
            <a:pathLst>
              <a:path w="8795385" h="1056005">
                <a:moveTo>
                  <a:pt x="8619376" y="1055433"/>
                </a:moveTo>
                <a:lnTo>
                  <a:pt x="175909" y="1055433"/>
                </a:lnTo>
                <a:lnTo>
                  <a:pt x="129145" y="1049150"/>
                </a:lnTo>
                <a:lnTo>
                  <a:pt x="87124" y="1031417"/>
                </a:lnTo>
                <a:lnTo>
                  <a:pt x="51522" y="1003911"/>
                </a:lnTo>
                <a:lnTo>
                  <a:pt x="24016" y="968309"/>
                </a:lnTo>
                <a:lnTo>
                  <a:pt x="6283" y="926288"/>
                </a:lnTo>
                <a:lnTo>
                  <a:pt x="0" y="879524"/>
                </a:lnTo>
                <a:lnTo>
                  <a:pt x="0" y="175909"/>
                </a:lnTo>
                <a:lnTo>
                  <a:pt x="6283" y="129145"/>
                </a:lnTo>
                <a:lnTo>
                  <a:pt x="24016" y="87124"/>
                </a:lnTo>
                <a:lnTo>
                  <a:pt x="51522" y="51522"/>
                </a:lnTo>
                <a:lnTo>
                  <a:pt x="87124" y="24016"/>
                </a:lnTo>
                <a:lnTo>
                  <a:pt x="129145" y="6283"/>
                </a:lnTo>
                <a:lnTo>
                  <a:pt x="175909" y="0"/>
                </a:lnTo>
                <a:lnTo>
                  <a:pt x="8619376" y="0"/>
                </a:lnTo>
                <a:lnTo>
                  <a:pt x="8686694" y="13390"/>
                </a:lnTo>
                <a:lnTo>
                  <a:pt x="8743762" y="51522"/>
                </a:lnTo>
                <a:lnTo>
                  <a:pt x="8781895" y="108591"/>
                </a:lnTo>
                <a:lnTo>
                  <a:pt x="8795285" y="175909"/>
                </a:lnTo>
                <a:lnTo>
                  <a:pt x="8795285" y="879524"/>
                </a:lnTo>
                <a:lnTo>
                  <a:pt x="8789002" y="926288"/>
                </a:lnTo>
                <a:lnTo>
                  <a:pt x="8771269" y="968309"/>
                </a:lnTo>
                <a:lnTo>
                  <a:pt x="8743763" y="1003911"/>
                </a:lnTo>
                <a:lnTo>
                  <a:pt x="8708161" y="1031417"/>
                </a:lnTo>
                <a:lnTo>
                  <a:pt x="8666140" y="1049150"/>
                </a:lnTo>
                <a:lnTo>
                  <a:pt x="8619376" y="10554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6904D28-C7E0-6D78-1851-C296D5D9ADF8}"/>
              </a:ext>
            </a:extLst>
          </p:cNvPr>
          <p:cNvSpPr txBox="1"/>
          <p:nvPr/>
        </p:nvSpPr>
        <p:spPr>
          <a:xfrm>
            <a:off x="931606" y="460020"/>
            <a:ext cx="440239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10" dirty="0">
                <a:solidFill>
                  <a:srgbClr val="FFFFFF"/>
                </a:solidFill>
                <a:latin typeface="Calibri"/>
                <a:cs typeface="Calibri"/>
              </a:rPr>
              <a:t>System Architecture</a:t>
            </a:r>
            <a:endParaRPr sz="3000" dirty="0">
              <a:latin typeface="Calibri"/>
              <a:cs typeface="Calibri"/>
            </a:endParaRPr>
          </a:p>
        </p:txBody>
      </p:sp>
      <p:pic>
        <p:nvPicPr>
          <p:cNvPr id="1026" name="Picture 2" descr="Credit Card Fraud Detection System&lt;|endoftext|&gt;">
            <a:extLst>
              <a:ext uri="{FF2B5EF4-FFF2-40B4-BE49-F238E27FC236}">
                <a16:creationId xmlns:a16="http://schemas.microsoft.com/office/drawing/2014/main" id="{900BF999-C2D5-2F90-1110-68FECA036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119385"/>
            <a:ext cx="7810500" cy="520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670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79828A4-49A6-E5D1-F77D-7794DFA25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5FF91F7-9EF5-B32F-8DAE-ABECE95E178A}"/>
              </a:ext>
            </a:extLst>
          </p:cNvPr>
          <p:cNvSpPr/>
          <p:nvPr/>
        </p:nvSpPr>
        <p:spPr>
          <a:xfrm>
            <a:off x="685799" y="365125"/>
            <a:ext cx="8763001" cy="854075"/>
          </a:xfrm>
          <a:custGeom>
            <a:avLst/>
            <a:gdLst/>
            <a:ahLst/>
            <a:cxnLst/>
            <a:rect l="l" t="t" r="r" b="b"/>
            <a:pathLst>
              <a:path w="8795385" h="1056005">
                <a:moveTo>
                  <a:pt x="8619376" y="1055433"/>
                </a:moveTo>
                <a:lnTo>
                  <a:pt x="175909" y="1055433"/>
                </a:lnTo>
                <a:lnTo>
                  <a:pt x="129145" y="1049150"/>
                </a:lnTo>
                <a:lnTo>
                  <a:pt x="87124" y="1031417"/>
                </a:lnTo>
                <a:lnTo>
                  <a:pt x="51522" y="1003911"/>
                </a:lnTo>
                <a:lnTo>
                  <a:pt x="24016" y="968309"/>
                </a:lnTo>
                <a:lnTo>
                  <a:pt x="6283" y="926288"/>
                </a:lnTo>
                <a:lnTo>
                  <a:pt x="0" y="879524"/>
                </a:lnTo>
                <a:lnTo>
                  <a:pt x="0" y="175909"/>
                </a:lnTo>
                <a:lnTo>
                  <a:pt x="6283" y="129145"/>
                </a:lnTo>
                <a:lnTo>
                  <a:pt x="24016" y="87124"/>
                </a:lnTo>
                <a:lnTo>
                  <a:pt x="51522" y="51522"/>
                </a:lnTo>
                <a:lnTo>
                  <a:pt x="87124" y="24016"/>
                </a:lnTo>
                <a:lnTo>
                  <a:pt x="129145" y="6283"/>
                </a:lnTo>
                <a:lnTo>
                  <a:pt x="175909" y="0"/>
                </a:lnTo>
                <a:lnTo>
                  <a:pt x="8619376" y="0"/>
                </a:lnTo>
                <a:lnTo>
                  <a:pt x="8686694" y="13390"/>
                </a:lnTo>
                <a:lnTo>
                  <a:pt x="8743762" y="51522"/>
                </a:lnTo>
                <a:lnTo>
                  <a:pt x="8781895" y="108591"/>
                </a:lnTo>
                <a:lnTo>
                  <a:pt x="8795285" y="175909"/>
                </a:lnTo>
                <a:lnTo>
                  <a:pt x="8795285" y="879524"/>
                </a:lnTo>
                <a:lnTo>
                  <a:pt x="8789002" y="926288"/>
                </a:lnTo>
                <a:lnTo>
                  <a:pt x="8771269" y="968309"/>
                </a:lnTo>
                <a:lnTo>
                  <a:pt x="8743763" y="1003911"/>
                </a:lnTo>
                <a:lnTo>
                  <a:pt x="8708161" y="1031417"/>
                </a:lnTo>
                <a:lnTo>
                  <a:pt x="8666140" y="1049150"/>
                </a:lnTo>
                <a:lnTo>
                  <a:pt x="8619376" y="10554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99E8C05-484B-EC1B-8016-DB6E3E19F5A8}"/>
              </a:ext>
            </a:extLst>
          </p:cNvPr>
          <p:cNvSpPr txBox="1"/>
          <p:nvPr/>
        </p:nvSpPr>
        <p:spPr>
          <a:xfrm>
            <a:off x="1066800" y="554917"/>
            <a:ext cx="518160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000" spc="-10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lang="en-IN"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30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lang="en-IN" sz="30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30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lang="en-IN" sz="30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3000" spc="-2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lang="en-IN" sz="30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0F0AD-2DCF-CEE5-672D-602E9A04F6DD}"/>
              </a:ext>
            </a:extLst>
          </p:cNvPr>
          <p:cNvSpPr txBox="1"/>
          <p:nvPr/>
        </p:nvSpPr>
        <p:spPr>
          <a:xfrm>
            <a:off x="838200" y="1861798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10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lang="en-IN"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lang="en-IN"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lang="en-IN"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800" spc="-2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lang="en-IN" sz="1800" dirty="0">
              <a:latin typeface="Calibri"/>
              <a:cs typeface="Calibri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59C693-8A3D-52AD-5B1F-D4C0A2AC9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77469"/>
              </p:ext>
            </p:extLst>
          </p:nvPr>
        </p:nvGraphicFramePr>
        <p:xfrm>
          <a:off x="1079339" y="1676400"/>
          <a:ext cx="10122060" cy="425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4020">
                  <a:extLst>
                    <a:ext uri="{9D8B030D-6E8A-4147-A177-3AD203B41FA5}">
                      <a16:colId xmlns:a16="http://schemas.microsoft.com/office/drawing/2014/main" val="4205937634"/>
                    </a:ext>
                  </a:extLst>
                </a:gridCol>
                <a:gridCol w="3374020">
                  <a:extLst>
                    <a:ext uri="{9D8B030D-6E8A-4147-A177-3AD203B41FA5}">
                      <a16:colId xmlns:a16="http://schemas.microsoft.com/office/drawing/2014/main" val="4162376164"/>
                    </a:ext>
                  </a:extLst>
                </a:gridCol>
                <a:gridCol w="3374020">
                  <a:extLst>
                    <a:ext uri="{9D8B030D-6E8A-4147-A177-3AD203B41FA5}">
                      <a16:colId xmlns:a16="http://schemas.microsoft.com/office/drawing/2014/main" val="2587812970"/>
                    </a:ext>
                  </a:extLst>
                </a:gridCol>
              </a:tblGrid>
              <a:tr h="667456"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    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Existing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          </a:t>
                      </a:r>
                      <a:r>
                        <a:rPr lang="en-IN" sz="22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Current 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443719"/>
                  </a:ext>
                </a:extLst>
              </a:tr>
              <a:tr h="667456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Model Type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Logistic Regression, 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Random Forest, </a:t>
                      </a:r>
                      <a:r>
                        <a:rPr lang="en-IN" dirty="0" err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XGBoost</a:t>
                      </a:r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, SVM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8756440"/>
                  </a:ext>
                </a:extLst>
              </a:tr>
              <a:tr h="667456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Handling Class Imbalance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Basic techniques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SMOTE + Gaussian Noise for better minority class learning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6460099"/>
                  </a:ext>
                </a:extLst>
              </a:tr>
              <a:tr h="667456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Evaluation Metrics</a:t>
                      </a:r>
                      <a:endParaRPr lang="en-IN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Accuracy-centric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Precision, Recall, F1-Score, AUC-ROC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2017729"/>
                  </a:ext>
                </a:extLst>
              </a:tr>
              <a:tr h="667456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Preprocessing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Basic preprocessing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Feature selection + Noise injection for real-world variation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2482396"/>
                  </a:ext>
                </a:extLst>
              </a:tr>
              <a:tr h="667456">
                <a:tc>
                  <a:txBody>
                    <a:bodyPr/>
                    <a:lstStyle/>
                    <a:p>
                      <a:r>
                        <a:rPr lang="en-IN" b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LIME used for feature-level interpretability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449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440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71A099E-23A6-9754-9E1F-96065C9B0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F4EA4AF-BDD7-2830-2A58-0348B2AE7465}"/>
              </a:ext>
            </a:extLst>
          </p:cNvPr>
          <p:cNvSpPr/>
          <p:nvPr/>
        </p:nvSpPr>
        <p:spPr>
          <a:xfrm>
            <a:off x="609599" y="554917"/>
            <a:ext cx="8763001" cy="854075"/>
          </a:xfrm>
          <a:custGeom>
            <a:avLst/>
            <a:gdLst/>
            <a:ahLst/>
            <a:cxnLst/>
            <a:rect l="l" t="t" r="r" b="b"/>
            <a:pathLst>
              <a:path w="8795385" h="1056005">
                <a:moveTo>
                  <a:pt x="8619376" y="1055433"/>
                </a:moveTo>
                <a:lnTo>
                  <a:pt x="175909" y="1055433"/>
                </a:lnTo>
                <a:lnTo>
                  <a:pt x="129145" y="1049150"/>
                </a:lnTo>
                <a:lnTo>
                  <a:pt x="87124" y="1031417"/>
                </a:lnTo>
                <a:lnTo>
                  <a:pt x="51522" y="1003911"/>
                </a:lnTo>
                <a:lnTo>
                  <a:pt x="24016" y="968309"/>
                </a:lnTo>
                <a:lnTo>
                  <a:pt x="6283" y="926288"/>
                </a:lnTo>
                <a:lnTo>
                  <a:pt x="0" y="879524"/>
                </a:lnTo>
                <a:lnTo>
                  <a:pt x="0" y="175909"/>
                </a:lnTo>
                <a:lnTo>
                  <a:pt x="6283" y="129145"/>
                </a:lnTo>
                <a:lnTo>
                  <a:pt x="24016" y="87124"/>
                </a:lnTo>
                <a:lnTo>
                  <a:pt x="51522" y="51522"/>
                </a:lnTo>
                <a:lnTo>
                  <a:pt x="87124" y="24016"/>
                </a:lnTo>
                <a:lnTo>
                  <a:pt x="129145" y="6283"/>
                </a:lnTo>
                <a:lnTo>
                  <a:pt x="175909" y="0"/>
                </a:lnTo>
                <a:lnTo>
                  <a:pt x="8619376" y="0"/>
                </a:lnTo>
                <a:lnTo>
                  <a:pt x="8686694" y="13390"/>
                </a:lnTo>
                <a:lnTo>
                  <a:pt x="8743762" y="51522"/>
                </a:lnTo>
                <a:lnTo>
                  <a:pt x="8781895" y="108591"/>
                </a:lnTo>
                <a:lnTo>
                  <a:pt x="8795285" y="175909"/>
                </a:lnTo>
                <a:lnTo>
                  <a:pt x="8795285" y="879524"/>
                </a:lnTo>
                <a:lnTo>
                  <a:pt x="8789002" y="926288"/>
                </a:lnTo>
                <a:lnTo>
                  <a:pt x="8771269" y="968309"/>
                </a:lnTo>
                <a:lnTo>
                  <a:pt x="8743763" y="1003911"/>
                </a:lnTo>
                <a:lnTo>
                  <a:pt x="8708161" y="1031417"/>
                </a:lnTo>
                <a:lnTo>
                  <a:pt x="8666140" y="1049150"/>
                </a:lnTo>
                <a:lnTo>
                  <a:pt x="8619376" y="10554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A4D71BF-6D75-B89A-57D2-7C54BED3B304}"/>
              </a:ext>
            </a:extLst>
          </p:cNvPr>
          <p:cNvSpPr txBox="1"/>
          <p:nvPr/>
        </p:nvSpPr>
        <p:spPr>
          <a:xfrm>
            <a:off x="990600" y="729320"/>
            <a:ext cx="518160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200" b="1" dirty="0">
                <a:solidFill>
                  <a:srgbClr val="FFFFFF"/>
                </a:solidFill>
                <a:latin typeface="Calibri"/>
                <a:cs typeface="Calibri"/>
              </a:rPr>
              <a:t>Conclusion</a:t>
            </a:r>
            <a:r>
              <a:rPr lang="en-IN"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IN" sz="3200" b="1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3200" b="1" dirty="0">
                <a:solidFill>
                  <a:srgbClr val="FFFFFF"/>
                </a:solidFill>
                <a:latin typeface="Calibri"/>
                <a:cs typeface="Calibri"/>
              </a:rPr>
              <a:t>Future</a:t>
            </a:r>
            <a:r>
              <a:rPr lang="en-IN"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3200" b="1" spc="-2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lang="en-IN" sz="32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45CFAC-56B1-F769-7D64-5D81FEB049BA}"/>
              </a:ext>
            </a:extLst>
          </p:cNvPr>
          <p:cNvSpPr txBox="1"/>
          <p:nvPr/>
        </p:nvSpPr>
        <p:spPr>
          <a:xfrm>
            <a:off x="838200" y="1861798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800" spc="-10" dirty="0">
                <a:solidFill>
                  <a:srgbClr val="FFFFFF"/>
                </a:solidFill>
                <a:latin typeface="Calibri"/>
                <a:cs typeface="Calibri"/>
              </a:rPr>
              <a:t>Comparison</a:t>
            </a:r>
            <a:r>
              <a:rPr lang="en-IN"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8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lang="en-IN"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800" spc="-10" dirty="0">
                <a:solidFill>
                  <a:srgbClr val="FFFFFF"/>
                </a:solidFill>
                <a:latin typeface="Calibri"/>
                <a:cs typeface="Calibri"/>
              </a:rPr>
              <a:t>existing</a:t>
            </a:r>
            <a:r>
              <a:rPr lang="en-IN"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IN" sz="1800" spc="-2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endParaRPr lang="en-IN" sz="1800" dirty="0">
              <a:latin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216707-B7A2-12D9-5D98-C4CB18470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92664"/>
            <a:ext cx="9906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Conclusion: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This project successfully demonstrated the effectiveness of machine learning models, particularly SVM and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, in detecting credit card fraud with high precision and recall. Robust preprocessing and augmentation significantly improved model performance despite class imbalance.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Future Work:</a:t>
            </a:r>
            <a:b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Future efforts can focus on deploying these models in real-time systems such as mobile banking apps, integrating continuous learning from new data, and enhancing fraud detection using deep learning techniques.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988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523240"/>
            <a:ext cx="8915400" cy="861040"/>
          </a:xfrm>
          <a:custGeom>
            <a:avLst/>
            <a:gdLst/>
            <a:ahLst/>
            <a:cxnLst/>
            <a:rect l="l" t="t" r="r" b="b"/>
            <a:pathLst>
              <a:path w="8971280" h="1076960">
                <a:moveTo>
                  <a:pt x="8791397" y="1076497"/>
                </a:moveTo>
                <a:lnTo>
                  <a:pt x="179419" y="1076497"/>
                </a:lnTo>
                <a:lnTo>
                  <a:pt x="131723" y="1070088"/>
                </a:lnTo>
                <a:lnTo>
                  <a:pt x="88863" y="1052001"/>
                </a:lnTo>
                <a:lnTo>
                  <a:pt x="52550" y="1023947"/>
                </a:lnTo>
                <a:lnTo>
                  <a:pt x="24496" y="987634"/>
                </a:lnTo>
                <a:lnTo>
                  <a:pt x="6409" y="944774"/>
                </a:lnTo>
                <a:lnTo>
                  <a:pt x="0" y="897078"/>
                </a:lnTo>
                <a:lnTo>
                  <a:pt x="0" y="179419"/>
                </a:lnTo>
                <a:lnTo>
                  <a:pt x="6409" y="131722"/>
                </a:lnTo>
                <a:lnTo>
                  <a:pt x="24496" y="88863"/>
                </a:lnTo>
                <a:lnTo>
                  <a:pt x="52550" y="52550"/>
                </a:lnTo>
                <a:lnTo>
                  <a:pt x="88863" y="24496"/>
                </a:lnTo>
                <a:lnTo>
                  <a:pt x="131723" y="6409"/>
                </a:lnTo>
                <a:lnTo>
                  <a:pt x="179419" y="0"/>
                </a:lnTo>
                <a:lnTo>
                  <a:pt x="8791397" y="0"/>
                </a:lnTo>
                <a:lnTo>
                  <a:pt x="8860057" y="13657"/>
                </a:lnTo>
                <a:lnTo>
                  <a:pt x="8918266" y="52550"/>
                </a:lnTo>
                <a:lnTo>
                  <a:pt x="8957159" y="110758"/>
                </a:lnTo>
                <a:lnTo>
                  <a:pt x="8970816" y="179419"/>
                </a:lnTo>
                <a:lnTo>
                  <a:pt x="8970816" y="897078"/>
                </a:lnTo>
                <a:lnTo>
                  <a:pt x="8964407" y="944774"/>
                </a:lnTo>
                <a:lnTo>
                  <a:pt x="8946320" y="987634"/>
                </a:lnTo>
                <a:lnTo>
                  <a:pt x="8918266" y="1023947"/>
                </a:lnTo>
                <a:lnTo>
                  <a:pt x="8881953" y="1052001"/>
                </a:lnTo>
                <a:lnTo>
                  <a:pt x="8839094" y="1070088"/>
                </a:lnTo>
                <a:lnTo>
                  <a:pt x="8791397" y="107649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716515"/>
            <a:ext cx="2322656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10" dirty="0">
                <a:solidFill>
                  <a:srgbClr val="FFFFFF"/>
                </a:solidFill>
                <a:latin typeface="Calibri"/>
                <a:cs typeface="Calibri"/>
              </a:rPr>
              <a:t>Reference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6BD5C0-5E58-3670-0F60-F14C0451B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2057400"/>
            <a:ext cx="95250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b="1" dirty="0"/>
              <a:t>Credit Card Fraud Detection Using Machine Learning Algorithms</a:t>
            </a:r>
            <a:br>
              <a:rPr lang="en-US" dirty="0"/>
            </a:br>
            <a:r>
              <a:rPr lang="en-US" dirty="0">
                <a:hlinkClick r:id="rId2"/>
              </a:rPr>
              <a:t>https://ieeexplore.ieee.org/document/9056952</a:t>
            </a:r>
            <a:endParaRPr lang="en-US" dirty="0"/>
          </a:p>
          <a:p>
            <a:pPr>
              <a:buNone/>
            </a:pPr>
            <a:r>
              <a:rPr lang="en-US" b="1" dirty="0"/>
              <a:t>Machine Learning for Credit Card Fraud Detection - A Comparative Study</a:t>
            </a:r>
            <a:br>
              <a:rPr lang="en-US" dirty="0"/>
            </a:br>
            <a:r>
              <a:rPr lang="en-US" dirty="0">
                <a:hlinkClick r:id="rId3"/>
              </a:rPr>
              <a:t>https://www.sciencedirect.com/science/article/pii/S1877050919310285</a:t>
            </a:r>
            <a:endParaRPr lang="en-US" dirty="0"/>
          </a:p>
          <a:p>
            <a:pPr>
              <a:buNone/>
            </a:pPr>
            <a:r>
              <a:rPr lang="en-US" b="1" dirty="0"/>
              <a:t>Credit Card Fraud Detection Using Random Forest Algorithm</a:t>
            </a:r>
            <a:br>
              <a:rPr lang="en-US" dirty="0"/>
            </a:br>
            <a:r>
              <a:rPr lang="en-US" dirty="0"/>
              <a:t>https://www.ijert.org/credit-card-fraud-detection-using-random-forest-algorithm</a:t>
            </a:r>
          </a:p>
          <a:p>
            <a:pPr>
              <a:buNone/>
            </a:pPr>
            <a:r>
              <a:rPr lang="en-US" b="1" dirty="0"/>
              <a:t>A Machine Learning Approach for Credit Card Fraud Detection Using </a:t>
            </a:r>
            <a:r>
              <a:rPr lang="en-US" b="1" dirty="0" err="1"/>
              <a:t>XGBoost</a:t>
            </a:r>
            <a:br>
              <a:rPr lang="en-US" dirty="0"/>
            </a:br>
            <a:r>
              <a:rPr lang="en-US" dirty="0">
                <a:hlinkClick r:id="rId4"/>
              </a:rPr>
              <a:t>https://www.researchgate.net/publication/353626539_A_Machine_Learning_Approach_for_Credit_Card_Fraud_Detection_Using_XGBoost</a:t>
            </a:r>
            <a:endParaRPr lang="en-US" dirty="0"/>
          </a:p>
          <a:p>
            <a:r>
              <a:rPr lang="en-US" b="1" dirty="0"/>
              <a:t>Efficient Credit Card Fraud Detection using Supervised Machine Learning Algorithms</a:t>
            </a:r>
            <a:br>
              <a:rPr lang="en-US" dirty="0"/>
            </a:br>
            <a:r>
              <a:rPr lang="en-US" dirty="0">
                <a:hlinkClick r:id="rId5"/>
              </a:rPr>
              <a:t>https://www.sciencedirect.com/science/article/pii/S1877050921002280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1676400"/>
            <a:ext cx="3907790" cy="2951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7250" marR="5080" indent="-845185">
              <a:lnSpc>
                <a:spcPct val="100000"/>
              </a:lnSpc>
              <a:spcBef>
                <a:spcPts val="100"/>
              </a:spcBef>
            </a:pPr>
            <a:r>
              <a:rPr sz="9600" spc="-685" dirty="0">
                <a:solidFill>
                  <a:srgbClr val="71A1D9"/>
                </a:solidFill>
                <a:latin typeface="Times New Roman"/>
                <a:cs typeface="Times New Roman"/>
              </a:rPr>
              <a:t>THANK </a:t>
            </a:r>
            <a:r>
              <a:rPr sz="9600" spc="-1415" dirty="0">
                <a:solidFill>
                  <a:srgbClr val="71A1D9"/>
                </a:solidFill>
                <a:latin typeface="Times New Roman"/>
                <a:cs typeface="Times New Roman"/>
              </a:rPr>
              <a:t>Y</a:t>
            </a:r>
            <a:r>
              <a:rPr sz="9600" spc="-835" dirty="0">
                <a:solidFill>
                  <a:srgbClr val="71A1D9"/>
                </a:solidFill>
                <a:latin typeface="Times New Roman"/>
                <a:cs typeface="Times New Roman"/>
              </a:rPr>
              <a:t>OU</a:t>
            </a:r>
            <a:endParaRPr sz="9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460842"/>
            <a:ext cx="9315450" cy="1031875"/>
          </a:xfrm>
          <a:custGeom>
            <a:avLst/>
            <a:gdLst/>
            <a:ahLst/>
            <a:cxnLst/>
            <a:rect l="l" t="t" r="r" b="b"/>
            <a:pathLst>
              <a:path w="9315450" h="1031875">
                <a:moveTo>
                  <a:pt x="9143305" y="1031353"/>
                </a:moveTo>
                <a:lnTo>
                  <a:pt x="171895" y="1031353"/>
                </a:lnTo>
                <a:lnTo>
                  <a:pt x="126199" y="1025213"/>
                </a:lnTo>
                <a:lnTo>
                  <a:pt x="85136" y="1007885"/>
                </a:lnTo>
                <a:lnTo>
                  <a:pt x="50347" y="981006"/>
                </a:lnTo>
                <a:lnTo>
                  <a:pt x="23468" y="946217"/>
                </a:lnTo>
                <a:lnTo>
                  <a:pt x="6140" y="905154"/>
                </a:lnTo>
                <a:lnTo>
                  <a:pt x="0" y="859458"/>
                </a:lnTo>
                <a:lnTo>
                  <a:pt x="0" y="171895"/>
                </a:lnTo>
                <a:lnTo>
                  <a:pt x="6140" y="126199"/>
                </a:lnTo>
                <a:lnTo>
                  <a:pt x="23468" y="85136"/>
                </a:lnTo>
                <a:lnTo>
                  <a:pt x="50347" y="50347"/>
                </a:lnTo>
                <a:lnTo>
                  <a:pt x="85136" y="23468"/>
                </a:lnTo>
                <a:lnTo>
                  <a:pt x="126199" y="6140"/>
                </a:lnTo>
                <a:lnTo>
                  <a:pt x="171895" y="0"/>
                </a:lnTo>
                <a:lnTo>
                  <a:pt x="9143305" y="0"/>
                </a:lnTo>
                <a:lnTo>
                  <a:pt x="9209088" y="13084"/>
                </a:lnTo>
                <a:lnTo>
                  <a:pt x="9264855" y="50347"/>
                </a:lnTo>
                <a:lnTo>
                  <a:pt x="9302117" y="106114"/>
                </a:lnTo>
                <a:lnTo>
                  <a:pt x="9315201" y="171895"/>
                </a:lnTo>
                <a:lnTo>
                  <a:pt x="9315201" y="859458"/>
                </a:lnTo>
                <a:lnTo>
                  <a:pt x="9309061" y="905154"/>
                </a:lnTo>
                <a:lnTo>
                  <a:pt x="9291733" y="946217"/>
                </a:lnTo>
                <a:lnTo>
                  <a:pt x="9264854" y="981006"/>
                </a:lnTo>
                <a:lnTo>
                  <a:pt x="9230065" y="1007885"/>
                </a:lnTo>
                <a:lnTo>
                  <a:pt x="9189002" y="1025213"/>
                </a:lnTo>
                <a:lnTo>
                  <a:pt x="9143305" y="1031353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636419"/>
            <a:ext cx="2783205" cy="680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300" spc="-10" dirty="0"/>
              <a:t>Introduction</a:t>
            </a:r>
            <a:endParaRPr sz="43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4F680EA7-CBB2-8081-8A01-6175B447C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29293"/>
            <a:ext cx="838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C2851F00-0ED1-FA38-1F15-6DAC16403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795541"/>
            <a:ext cx="10210800" cy="326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Credit card fraud is a major global issue causing significant financial losses.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Rise in digital transactions increases the need for intelligent fraud detection systems.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Traditional methods struggle with complex fraud and class imbalance.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 offers a scalable and adaptive solution.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This project evaluates multiple models to enhance precision, recall, and robustness.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0CACFB1-764C-0E20-B03B-3D846D09E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01062A-DF17-023A-25AC-D88952B1EFD6}"/>
              </a:ext>
            </a:extLst>
          </p:cNvPr>
          <p:cNvSpPr/>
          <p:nvPr/>
        </p:nvSpPr>
        <p:spPr>
          <a:xfrm>
            <a:off x="381000" y="460842"/>
            <a:ext cx="11125200" cy="1031875"/>
          </a:xfrm>
          <a:custGeom>
            <a:avLst/>
            <a:gdLst/>
            <a:ahLst/>
            <a:cxnLst/>
            <a:rect l="l" t="t" r="r" b="b"/>
            <a:pathLst>
              <a:path w="9315450" h="1031875">
                <a:moveTo>
                  <a:pt x="9143305" y="1031353"/>
                </a:moveTo>
                <a:lnTo>
                  <a:pt x="171895" y="1031353"/>
                </a:lnTo>
                <a:lnTo>
                  <a:pt x="126199" y="1025213"/>
                </a:lnTo>
                <a:lnTo>
                  <a:pt x="85136" y="1007885"/>
                </a:lnTo>
                <a:lnTo>
                  <a:pt x="50347" y="981006"/>
                </a:lnTo>
                <a:lnTo>
                  <a:pt x="23468" y="946217"/>
                </a:lnTo>
                <a:lnTo>
                  <a:pt x="6140" y="905154"/>
                </a:lnTo>
                <a:lnTo>
                  <a:pt x="0" y="859458"/>
                </a:lnTo>
                <a:lnTo>
                  <a:pt x="0" y="171895"/>
                </a:lnTo>
                <a:lnTo>
                  <a:pt x="6140" y="126199"/>
                </a:lnTo>
                <a:lnTo>
                  <a:pt x="23468" y="85136"/>
                </a:lnTo>
                <a:lnTo>
                  <a:pt x="50347" y="50347"/>
                </a:lnTo>
                <a:lnTo>
                  <a:pt x="85136" y="23468"/>
                </a:lnTo>
                <a:lnTo>
                  <a:pt x="126199" y="6140"/>
                </a:lnTo>
                <a:lnTo>
                  <a:pt x="171895" y="0"/>
                </a:lnTo>
                <a:lnTo>
                  <a:pt x="9143305" y="0"/>
                </a:lnTo>
                <a:lnTo>
                  <a:pt x="9209088" y="13084"/>
                </a:lnTo>
                <a:lnTo>
                  <a:pt x="9264855" y="50347"/>
                </a:lnTo>
                <a:lnTo>
                  <a:pt x="9302117" y="106114"/>
                </a:lnTo>
                <a:lnTo>
                  <a:pt x="9315201" y="171895"/>
                </a:lnTo>
                <a:lnTo>
                  <a:pt x="9315201" y="859458"/>
                </a:lnTo>
                <a:lnTo>
                  <a:pt x="9309061" y="905154"/>
                </a:lnTo>
                <a:lnTo>
                  <a:pt x="9291733" y="946217"/>
                </a:lnTo>
                <a:lnTo>
                  <a:pt x="9264854" y="981006"/>
                </a:lnTo>
                <a:lnTo>
                  <a:pt x="9230065" y="1007885"/>
                </a:lnTo>
                <a:lnTo>
                  <a:pt x="9189002" y="1025213"/>
                </a:lnTo>
                <a:lnTo>
                  <a:pt x="9143305" y="1031353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2D7AAE0-C0BD-4D3C-BC0C-81554A832B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36419"/>
            <a:ext cx="11049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spc="-20" dirty="0"/>
              <a:t>Literature</a:t>
            </a:r>
            <a:r>
              <a:rPr lang="en-IN" sz="4400" spc="-185" dirty="0"/>
              <a:t> </a:t>
            </a:r>
            <a:r>
              <a:rPr lang="en-IN" sz="4400" spc="-10" dirty="0"/>
              <a:t>Survey – Background &amp; Challenges</a:t>
            </a:r>
            <a:endParaRPr sz="43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01E687F-F8EF-D971-C90F-00C9F0538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29293"/>
            <a:ext cx="838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BCA657BF-55E7-1FE2-8767-1B23DD32F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397" y="1718834"/>
            <a:ext cx="10210800" cy="419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Traditional Approaches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Logistic Regression, Decision Trees, and SVM were commonly used.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 Limited by poor performance on rare fraud cases.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 Key Challenge: Class Imbalance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Legitimate transactions far outnumber fraudulent ones.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Leads to biased predictions and poor fraud detection.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Shift in Evaluation Metrics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Accuracy is misleading in imbalanced datasets.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Modern studies emphasize Precision, Recall, F1-score, AUC-ROC.</a:t>
            </a:r>
          </a:p>
        </p:txBody>
      </p:sp>
    </p:spTree>
    <p:extLst>
      <p:ext uri="{BB962C8B-B14F-4D97-AF65-F5344CB8AC3E}">
        <p14:creationId xmlns:p14="http://schemas.microsoft.com/office/powerpoint/2010/main" val="2385824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5E2DF09-B05B-D230-CD6C-373F88FE5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0EED53-63BE-11D3-B4CD-1F21CD1F4943}"/>
              </a:ext>
            </a:extLst>
          </p:cNvPr>
          <p:cNvSpPr/>
          <p:nvPr/>
        </p:nvSpPr>
        <p:spPr>
          <a:xfrm>
            <a:off x="381000" y="460842"/>
            <a:ext cx="11125200" cy="1031875"/>
          </a:xfrm>
          <a:custGeom>
            <a:avLst/>
            <a:gdLst/>
            <a:ahLst/>
            <a:cxnLst/>
            <a:rect l="l" t="t" r="r" b="b"/>
            <a:pathLst>
              <a:path w="9315450" h="1031875">
                <a:moveTo>
                  <a:pt x="9143305" y="1031353"/>
                </a:moveTo>
                <a:lnTo>
                  <a:pt x="171895" y="1031353"/>
                </a:lnTo>
                <a:lnTo>
                  <a:pt x="126199" y="1025213"/>
                </a:lnTo>
                <a:lnTo>
                  <a:pt x="85136" y="1007885"/>
                </a:lnTo>
                <a:lnTo>
                  <a:pt x="50347" y="981006"/>
                </a:lnTo>
                <a:lnTo>
                  <a:pt x="23468" y="946217"/>
                </a:lnTo>
                <a:lnTo>
                  <a:pt x="6140" y="905154"/>
                </a:lnTo>
                <a:lnTo>
                  <a:pt x="0" y="859458"/>
                </a:lnTo>
                <a:lnTo>
                  <a:pt x="0" y="171895"/>
                </a:lnTo>
                <a:lnTo>
                  <a:pt x="6140" y="126199"/>
                </a:lnTo>
                <a:lnTo>
                  <a:pt x="23468" y="85136"/>
                </a:lnTo>
                <a:lnTo>
                  <a:pt x="50347" y="50347"/>
                </a:lnTo>
                <a:lnTo>
                  <a:pt x="85136" y="23468"/>
                </a:lnTo>
                <a:lnTo>
                  <a:pt x="126199" y="6140"/>
                </a:lnTo>
                <a:lnTo>
                  <a:pt x="171895" y="0"/>
                </a:lnTo>
                <a:lnTo>
                  <a:pt x="9143305" y="0"/>
                </a:lnTo>
                <a:lnTo>
                  <a:pt x="9209088" y="13084"/>
                </a:lnTo>
                <a:lnTo>
                  <a:pt x="9264855" y="50347"/>
                </a:lnTo>
                <a:lnTo>
                  <a:pt x="9302117" y="106114"/>
                </a:lnTo>
                <a:lnTo>
                  <a:pt x="9315201" y="171895"/>
                </a:lnTo>
                <a:lnTo>
                  <a:pt x="9315201" y="859458"/>
                </a:lnTo>
                <a:lnTo>
                  <a:pt x="9309061" y="905154"/>
                </a:lnTo>
                <a:lnTo>
                  <a:pt x="9291733" y="946217"/>
                </a:lnTo>
                <a:lnTo>
                  <a:pt x="9264854" y="981006"/>
                </a:lnTo>
                <a:lnTo>
                  <a:pt x="9230065" y="1007885"/>
                </a:lnTo>
                <a:lnTo>
                  <a:pt x="9189002" y="1025213"/>
                </a:lnTo>
                <a:lnTo>
                  <a:pt x="9143305" y="1031353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E73B59-F45A-ECF3-091E-582E466A77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636419"/>
            <a:ext cx="87630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4400" spc="-20" dirty="0"/>
              <a:t>Literature</a:t>
            </a:r>
            <a:r>
              <a:rPr lang="en-IN" sz="4400" spc="-185" dirty="0"/>
              <a:t> </a:t>
            </a:r>
            <a:r>
              <a:rPr lang="en-IN" sz="4400" spc="-10" dirty="0"/>
              <a:t>Survey – </a:t>
            </a:r>
            <a:r>
              <a:rPr lang="en-US" sz="4400" spc="-10" dirty="0"/>
              <a:t>Solution &amp; Gaps</a:t>
            </a:r>
            <a:endParaRPr sz="43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7CE3D76E-552B-66A1-7887-3207D22E8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629293"/>
            <a:ext cx="838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DCB69038-0646-148A-D367-240E6770E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8800"/>
            <a:ext cx="10210800" cy="3728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Importance of Data Preprocessing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Feature selection, normalization, and outlier handling boost performance.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Data Augmentation Techniques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SMOTE and Gaussian noise generation improve minority class learning.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Increase generalization capability of models.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Research Gaps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Real-time deployment still limited.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      Need for adaptive models to evolving fraud patterns.</a:t>
            </a:r>
          </a:p>
        </p:txBody>
      </p:sp>
    </p:spTree>
    <p:extLst>
      <p:ext uri="{BB962C8B-B14F-4D97-AF65-F5344CB8AC3E}">
        <p14:creationId xmlns:p14="http://schemas.microsoft.com/office/powerpoint/2010/main" val="115408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68318"/>
            <a:ext cx="8305800" cy="927082"/>
          </a:xfrm>
          <a:custGeom>
            <a:avLst/>
            <a:gdLst/>
            <a:ahLst/>
            <a:cxnLst/>
            <a:rect l="l" t="t" r="r" b="b"/>
            <a:pathLst>
              <a:path w="8795385" h="1319530">
                <a:moveTo>
                  <a:pt x="8575418" y="1319174"/>
                </a:moveTo>
                <a:lnTo>
                  <a:pt x="219866" y="1319174"/>
                </a:lnTo>
                <a:lnTo>
                  <a:pt x="175556" y="1314708"/>
                </a:lnTo>
                <a:lnTo>
                  <a:pt x="134284" y="1301896"/>
                </a:lnTo>
                <a:lnTo>
                  <a:pt x="96937" y="1281625"/>
                </a:lnTo>
                <a:lnTo>
                  <a:pt x="64397" y="1254777"/>
                </a:lnTo>
                <a:lnTo>
                  <a:pt x="37549" y="1222237"/>
                </a:lnTo>
                <a:lnTo>
                  <a:pt x="17278" y="1184890"/>
                </a:lnTo>
                <a:lnTo>
                  <a:pt x="4466" y="1143618"/>
                </a:lnTo>
                <a:lnTo>
                  <a:pt x="0" y="1099308"/>
                </a:lnTo>
                <a:lnTo>
                  <a:pt x="0" y="219866"/>
                </a:lnTo>
                <a:lnTo>
                  <a:pt x="4466" y="175556"/>
                </a:lnTo>
                <a:lnTo>
                  <a:pt x="17278" y="134284"/>
                </a:lnTo>
                <a:lnTo>
                  <a:pt x="37549" y="96937"/>
                </a:lnTo>
                <a:lnTo>
                  <a:pt x="64397" y="64397"/>
                </a:lnTo>
                <a:lnTo>
                  <a:pt x="96937" y="37549"/>
                </a:lnTo>
                <a:lnTo>
                  <a:pt x="134284" y="17278"/>
                </a:lnTo>
                <a:lnTo>
                  <a:pt x="175556" y="4466"/>
                </a:lnTo>
                <a:lnTo>
                  <a:pt x="219866" y="0"/>
                </a:lnTo>
                <a:lnTo>
                  <a:pt x="8575418" y="0"/>
                </a:lnTo>
                <a:lnTo>
                  <a:pt x="8618513" y="4263"/>
                </a:lnTo>
                <a:lnTo>
                  <a:pt x="8659558" y="16736"/>
                </a:lnTo>
                <a:lnTo>
                  <a:pt x="8697401" y="36940"/>
                </a:lnTo>
                <a:lnTo>
                  <a:pt x="8730888" y="64397"/>
                </a:lnTo>
                <a:lnTo>
                  <a:pt x="8758345" y="97884"/>
                </a:lnTo>
                <a:lnTo>
                  <a:pt x="8778549" y="135727"/>
                </a:lnTo>
                <a:lnTo>
                  <a:pt x="8791022" y="176772"/>
                </a:lnTo>
                <a:lnTo>
                  <a:pt x="8795285" y="219866"/>
                </a:lnTo>
                <a:lnTo>
                  <a:pt x="8795285" y="1099308"/>
                </a:lnTo>
                <a:lnTo>
                  <a:pt x="8790818" y="1143618"/>
                </a:lnTo>
                <a:lnTo>
                  <a:pt x="8778007" y="1184890"/>
                </a:lnTo>
                <a:lnTo>
                  <a:pt x="8757735" y="1222237"/>
                </a:lnTo>
                <a:lnTo>
                  <a:pt x="8730888" y="1254777"/>
                </a:lnTo>
                <a:lnTo>
                  <a:pt x="8698348" y="1281625"/>
                </a:lnTo>
                <a:lnTo>
                  <a:pt x="8661001" y="1301896"/>
                </a:lnTo>
                <a:lnTo>
                  <a:pt x="8619729" y="1314708"/>
                </a:lnTo>
                <a:lnTo>
                  <a:pt x="8575418" y="1319174"/>
                </a:lnTo>
                <a:close/>
              </a:path>
            </a:pathLst>
          </a:custGeom>
          <a:solidFill>
            <a:srgbClr val="59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1368" y="372842"/>
            <a:ext cx="3463663" cy="739867"/>
          </a:xfrm>
          <a:prstGeom prst="rect">
            <a:avLst/>
          </a:prstGeom>
        </p:spPr>
        <p:txBody>
          <a:bodyPr vert="horz" wrap="square" lIns="0" tIns="199312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100"/>
              </a:spcBef>
            </a:pPr>
            <a:r>
              <a:rPr sz="3500" spc="-10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3F8C3C-29B1-C715-B5FF-D25C52783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936" y="2949207"/>
            <a:ext cx="895006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33A32DE-ABA2-8955-827C-8A57A1B264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35" y="3416921"/>
            <a:ext cx="10154265" cy="496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05000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6FE611F4-D24A-A9B0-0080-F2C91312B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72" y="1795540"/>
            <a:ext cx="10687664" cy="326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Develop a predictive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accurately detect fraudulent credit card transactions.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Handle data imbalance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effectively to improve the detection of rare fraud cases.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Evaluate and compare supervised classifiers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(e.g.,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Random Forest, SVM) for performance.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Enhance precision and recall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reduce false positives and false negatives.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Focus on data preprocessing and feature selection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boost model robustness and real-world adaptability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800" y="365126"/>
            <a:ext cx="8458200" cy="740480"/>
          </a:xfrm>
          <a:custGeom>
            <a:avLst/>
            <a:gdLst/>
            <a:ahLst/>
            <a:cxnLst/>
            <a:rect l="l" t="t" r="r" b="b"/>
            <a:pathLst>
              <a:path w="10569575" h="1268730">
                <a:moveTo>
                  <a:pt x="10357652" y="1268283"/>
                </a:moveTo>
                <a:lnTo>
                  <a:pt x="211384" y="1268283"/>
                </a:lnTo>
                <a:lnTo>
                  <a:pt x="162916" y="1262701"/>
                </a:lnTo>
                <a:lnTo>
                  <a:pt x="118423" y="1246798"/>
                </a:lnTo>
                <a:lnTo>
                  <a:pt x="79174" y="1221845"/>
                </a:lnTo>
                <a:lnTo>
                  <a:pt x="46438" y="1189109"/>
                </a:lnTo>
                <a:lnTo>
                  <a:pt x="21485" y="1149860"/>
                </a:lnTo>
                <a:lnTo>
                  <a:pt x="5582" y="1105367"/>
                </a:lnTo>
                <a:lnTo>
                  <a:pt x="0" y="1056899"/>
                </a:lnTo>
                <a:lnTo>
                  <a:pt x="0" y="211384"/>
                </a:lnTo>
                <a:lnTo>
                  <a:pt x="5582" y="162916"/>
                </a:lnTo>
                <a:lnTo>
                  <a:pt x="21485" y="118423"/>
                </a:lnTo>
                <a:lnTo>
                  <a:pt x="46438" y="79174"/>
                </a:lnTo>
                <a:lnTo>
                  <a:pt x="79174" y="46438"/>
                </a:lnTo>
                <a:lnTo>
                  <a:pt x="118423" y="21485"/>
                </a:lnTo>
                <a:lnTo>
                  <a:pt x="162916" y="5582"/>
                </a:lnTo>
                <a:lnTo>
                  <a:pt x="211384" y="0"/>
                </a:lnTo>
                <a:lnTo>
                  <a:pt x="10357652" y="0"/>
                </a:lnTo>
                <a:lnTo>
                  <a:pt x="10399084" y="4099"/>
                </a:lnTo>
                <a:lnTo>
                  <a:pt x="10438546" y="16090"/>
                </a:lnTo>
                <a:lnTo>
                  <a:pt x="10474929" y="35515"/>
                </a:lnTo>
                <a:lnTo>
                  <a:pt x="10507124" y="61913"/>
                </a:lnTo>
                <a:lnTo>
                  <a:pt x="10533522" y="94108"/>
                </a:lnTo>
                <a:lnTo>
                  <a:pt x="10552947" y="130491"/>
                </a:lnTo>
                <a:lnTo>
                  <a:pt x="10564938" y="169953"/>
                </a:lnTo>
                <a:lnTo>
                  <a:pt x="10569037" y="211384"/>
                </a:lnTo>
                <a:lnTo>
                  <a:pt x="10569037" y="1056899"/>
                </a:lnTo>
                <a:lnTo>
                  <a:pt x="10563455" y="1105367"/>
                </a:lnTo>
                <a:lnTo>
                  <a:pt x="10547552" y="1149860"/>
                </a:lnTo>
                <a:lnTo>
                  <a:pt x="10522598" y="1189109"/>
                </a:lnTo>
                <a:lnTo>
                  <a:pt x="10489863" y="1221845"/>
                </a:lnTo>
                <a:lnTo>
                  <a:pt x="10450614" y="1246798"/>
                </a:lnTo>
                <a:lnTo>
                  <a:pt x="10406121" y="1262701"/>
                </a:lnTo>
                <a:lnTo>
                  <a:pt x="10357652" y="126828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481637"/>
            <a:ext cx="460457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System</a:t>
            </a:r>
            <a:r>
              <a:rPr sz="30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Architecture</a:t>
            </a:r>
            <a:endParaRPr sz="3000" dirty="0">
              <a:latin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F3DED7-4301-3760-9736-BA9D3A6BE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241782"/>
            <a:ext cx="4572000" cy="50236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85799" y="365125"/>
            <a:ext cx="8763001" cy="854075"/>
          </a:xfrm>
          <a:custGeom>
            <a:avLst/>
            <a:gdLst/>
            <a:ahLst/>
            <a:cxnLst/>
            <a:rect l="l" t="t" r="r" b="b"/>
            <a:pathLst>
              <a:path w="8795385" h="1056005">
                <a:moveTo>
                  <a:pt x="8619376" y="1055433"/>
                </a:moveTo>
                <a:lnTo>
                  <a:pt x="175909" y="1055433"/>
                </a:lnTo>
                <a:lnTo>
                  <a:pt x="129145" y="1049150"/>
                </a:lnTo>
                <a:lnTo>
                  <a:pt x="87124" y="1031417"/>
                </a:lnTo>
                <a:lnTo>
                  <a:pt x="51522" y="1003911"/>
                </a:lnTo>
                <a:lnTo>
                  <a:pt x="24016" y="968309"/>
                </a:lnTo>
                <a:lnTo>
                  <a:pt x="6283" y="926288"/>
                </a:lnTo>
                <a:lnTo>
                  <a:pt x="0" y="879524"/>
                </a:lnTo>
                <a:lnTo>
                  <a:pt x="0" y="175909"/>
                </a:lnTo>
                <a:lnTo>
                  <a:pt x="6283" y="129145"/>
                </a:lnTo>
                <a:lnTo>
                  <a:pt x="24016" y="87124"/>
                </a:lnTo>
                <a:lnTo>
                  <a:pt x="51522" y="51522"/>
                </a:lnTo>
                <a:lnTo>
                  <a:pt x="87124" y="24016"/>
                </a:lnTo>
                <a:lnTo>
                  <a:pt x="129145" y="6283"/>
                </a:lnTo>
                <a:lnTo>
                  <a:pt x="175909" y="0"/>
                </a:lnTo>
                <a:lnTo>
                  <a:pt x="8619376" y="0"/>
                </a:lnTo>
                <a:lnTo>
                  <a:pt x="8686694" y="13390"/>
                </a:lnTo>
                <a:lnTo>
                  <a:pt x="8743762" y="51522"/>
                </a:lnTo>
                <a:lnTo>
                  <a:pt x="8781895" y="108591"/>
                </a:lnTo>
                <a:lnTo>
                  <a:pt x="8795285" y="175909"/>
                </a:lnTo>
                <a:lnTo>
                  <a:pt x="8795285" y="879524"/>
                </a:lnTo>
                <a:lnTo>
                  <a:pt x="8789002" y="926288"/>
                </a:lnTo>
                <a:lnTo>
                  <a:pt x="8771269" y="968309"/>
                </a:lnTo>
                <a:lnTo>
                  <a:pt x="8743763" y="1003911"/>
                </a:lnTo>
                <a:lnTo>
                  <a:pt x="8708161" y="1031417"/>
                </a:lnTo>
                <a:lnTo>
                  <a:pt x="8666140" y="1049150"/>
                </a:lnTo>
                <a:lnTo>
                  <a:pt x="8619376" y="10554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554917"/>
            <a:ext cx="254245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solidFill>
                  <a:srgbClr val="FFFFFF"/>
                </a:solidFill>
                <a:latin typeface="Calibri"/>
                <a:cs typeface="Calibri"/>
              </a:rPr>
              <a:t>Methodology</a:t>
            </a:r>
            <a:endParaRPr sz="3000" dirty="0">
              <a:latin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7D7070-C864-7BF1-46D4-BBA3C22A5BE0}"/>
              </a:ext>
            </a:extLst>
          </p:cNvPr>
          <p:cNvSpPr txBox="1"/>
          <p:nvPr/>
        </p:nvSpPr>
        <p:spPr>
          <a:xfrm>
            <a:off x="838200" y="1861798"/>
            <a:ext cx="8305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DE1B485-2341-079F-76EA-F797236454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632" y="1541722"/>
            <a:ext cx="958607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Preprocessing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Cleaned and prepared transaction data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Handled missing values and encoded categorical features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Handling Imbalanced Data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Applied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SMOTE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oversample the minority (fraud) class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Added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Gaussian noise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to increase data variability and realism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Model Training &amp; Selection</a:t>
            </a:r>
            <a:endParaRPr lang="en-US" altLang="en-US" sz="2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Trained multiple models (Logistic Regression, SVM, Random Forest,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Tuned hyperparameters and evaluated performance using precision, recall,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F1-score, AUC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Model Interpretation &amp; Deployment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Used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for explainability 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Selected best-performing model for predicting fraud in new transactions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856193C-B70B-7170-96D5-1D7ABB122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22B1DE8-40FE-BCF8-55A3-049EF3ED3669}"/>
              </a:ext>
            </a:extLst>
          </p:cNvPr>
          <p:cNvSpPr/>
          <p:nvPr/>
        </p:nvSpPr>
        <p:spPr>
          <a:xfrm>
            <a:off x="685799" y="365125"/>
            <a:ext cx="8305801" cy="664281"/>
          </a:xfrm>
          <a:custGeom>
            <a:avLst/>
            <a:gdLst/>
            <a:ahLst/>
            <a:cxnLst/>
            <a:rect l="l" t="t" r="r" b="b"/>
            <a:pathLst>
              <a:path w="8795385" h="1056005">
                <a:moveTo>
                  <a:pt x="8619376" y="1055433"/>
                </a:moveTo>
                <a:lnTo>
                  <a:pt x="175909" y="1055433"/>
                </a:lnTo>
                <a:lnTo>
                  <a:pt x="129145" y="1049150"/>
                </a:lnTo>
                <a:lnTo>
                  <a:pt x="87124" y="1031417"/>
                </a:lnTo>
                <a:lnTo>
                  <a:pt x="51522" y="1003911"/>
                </a:lnTo>
                <a:lnTo>
                  <a:pt x="24016" y="968309"/>
                </a:lnTo>
                <a:lnTo>
                  <a:pt x="6283" y="926288"/>
                </a:lnTo>
                <a:lnTo>
                  <a:pt x="0" y="879524"/>
                </a:lnTo>
                <a:lnTo>
                  <a:pt x="0" y="175909"/>
                </a:lnTo>
                <a:lnTo>
                  <a:pt x="6283" y="129145"/>
                </a:lnTo>
                <a:lnTo>
                  <a:pt x="24016" y="87124"/>
                </a:lnTo>
                <a:lnTo>
                  <a:pt x="51522" y="51522"/>
                </a:lnTo>
                <a:lnTo>
                  <a:pt x="87124" y="24016"/>
                </a:lnTo>
                <a:lnTo>
                  <a:pt x="129145" y="6283"/>
                </a:lnTo>
                <a:lnTo>
                  <a:pt x="175909" y="0"/>
                </a:lnTo>
                <a:lnTo>
                  <a:pt x="8619376" y="0"/>
                </a:lnTo>
                <a:lnTo>
                  <a:pt x="8686694" y="13390"/>
                </a:lnTo>
                <a:lnTo>
                  <a:pt x="8743762" y="51522"/>
                </a:lnTo>
                <a:lnTo>
                  <a:pt x="8781895" y="108591"/>
                </a:lnTo>
                <a:lnTo>
                  <a:pt x="8795285" y="175909"/>
                </a:lnTo>
                <a:lnTo>
                  <a:pt x="8795285" y="879524"/>
                </a:lnTo>
                <a:lnTo>
                  <a:pt x="8789002" y="926288"/>
                </a:lnTo>
                <a:lnTo>
                  <a:pt x="8771269" y="968309"/>
                </a:lnTo>
                <a:lnTo>
                  <a:pt x="8743763" y="1003911"/>
                </a:lnTo>
                <a:lnTo>
                  <a:pt x="8708161" y="1031417"/>
                </a:lnTo>
                <a:lnTo>
                  <a:pt x="8666140" y="1049150"/>
                </a:lnTo>
                <a:lnTo>
                  <a:pt x="8619376" y="10554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4416AC4-53B4-DBA6-C913-338BCEB46843}"/>
              </a:ext>
            </a:extLst>
          </p:cNvPr>
          <p:cNvSpPr txBox="1"/>
          <p:nvPr/>
        </p:nvSpPr>
        <p:spPr>
          <a:xfrm>
            <a:off x="914400" y="460020"/>
            <a:ext cx="254245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3000" dirty="0">
              <a:latin typeface="Calibri"/>
              <a:cs typeface="Calibri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9026684-3C38-23DF-21F5-323919D4B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76217"/>
            <a:ext cx="9725621" cy="20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224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D7BD5CC-32A8-BF1D-EE53-81B41B2A6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69B7A28-AD98-0080-6E2C-0892536EC080}"/>
              </a:ext>
            </a:extLst>
          </p:cNvPr>
          <p:cNvSpPr/>
          <p:nvPr/>
        </p:nvSpPr>
        <p:spPr>
          <a:xfrm>
            <a:off x="685799" y="365125"/>
            <a:ext cx="8305801" cy="664281"/>
          </a:xfrm>
          <a:custGeom>
            <a:avLst/>
            <a:gdLst/>
            <a:ahLst/>
            <a:cxnLst/>
            <a:rect l="l" t="t" r="r" b="b"/>
            <a:pathLst>
              <a:path w="8795385" h="1056005">
                <a:moveTo>
                  <a:pt x="8619376" y="1055433"/>
                </a:moveTo>
                <a:lnTo>
                  <a:pt x="175909" y="1055433"/>
                </a:lnTo>
                <a:lnTo>
                  <a:pt x="129145" y="1049150"/>
                </a:lnTo>
                <a:lnTo>
                  <a:pt x="87124" y="1031417"/>
                </a:lnTo>
                <a:lnTo>
                  <a:pt x="51522" y="1003911"/>
                </a:lnTo>
                <a:lnTo>
                  <a:pt x="24016" y="968309"/>
                </a:lnTo>
                <a:lnTo>
                  <a:pt x="6283" y="926288"/>
                </a:lnTo>
                <a:lnTo>
                  <a:pt x="0" y="879524"/>
                </a:lnTo>
                <a:lnTo>
                  <a:pt x="0" y="175909"/>
                </a:lnTo>
                <a:lnTo>
                  <a:pt x="6283" y="129145"/>
                </a:lnTo>
                <a:lnTo>
                  <a:pt x="24016" y="87124"/>
                </a:lnTo>
                <a:lnTo>
                  <a:pt x="51522" y="51522"/>
                </a:lnTo>
                <a:lnTo>
                  <a:pt x="87124" y="24016"/>
                </a:lnTo>
                <a:lnTo>
                  <a:pt x="129145" y="6283"/>
                </a:lnTo>
                <a:lnTo>
                  <a:pt x="175909" y="0"/>
                </a:lnTo>
                <a:lnTo>
                  <a:pt x="8619376" y="0"/>
                </a:lnTo>
                <a:lnTo>
                  <a:pt x="8686694" y="13390"/>
                </a:lnTo>
                <a:lnTo>
                  <a:pt x="8743762" y="51522"/>
                </a:lnTo>
                <a:lnTo>
                  <a:pt x="8781895" y="108591"/>
                </a:lnTo>
                <a:lnTo>
                  <a:pt x="8795285" y="175909"/>
                </a:lnTo>
                <a:lnTo>
                  <a:pt x="8795285" y="879524"/>
                </a:lnTo>
                <a:lnTo>
                  <a:pt x="8789002" y="926288"/>
                </a:lnTo>
                <a:lnTo>
                  <a:pt x="8771269" y="968309"/>
                </a:lnTo>
                <a:lnTo>
                  <a:pt x="8743763" y="1003911"/>
                </a:lnTo>
                <a:lnTo>
                  <a:pt x="8708161" y="1031417"/>
                </a:lnTo>
                <a:lnTo>
                  <a:pt x="8666140" y="1049150"/>
                </a:lnTo>
                <a:lnTo>
                  <a:pt x="8619376" y="1055433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BC8B9FF-2E57-2E92-6A4C-1D990B1862DC}"/>
              </a:ext>
            </a:extLst>
          </p:cNvPr>
          <p:cNvSpPr txBox="1"/>
          <p:nvPr/>
        </p:nvSpPr>
        <p:spPr>
          <a:xfrm>
            <a:off x="914400" y="460020"/>
            <a:ext cx="2542452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000" spc="-10" dirty="0">
                <a:solidFill>
                  <a:srgbClr val="FFFFFF"/>
                </a:solidFill>
                <a:latin typeface="Calibri"/>
                <a:cs typeface="Calibri"/>
              </a:rPr>
              <a:t>Implementation</a:t>
            </a:r>
            <a:endParaRPr sz="3000" dirty="0">
              <a:latin typeface="Calibri"/>
              <a:cs typeface="Calibri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17F893-0EFE-C958-9191-581045A2E5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800" y="1295400"/>
            <a:ext cx="8356600" cy="488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527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473</TotalTime>
  <Words>716</Words>
  <Application>Microsoft Office PowerPoint</Application>
  <PresentationFormat>Widescreen</PresentationFormat>
  <Paragraphs>95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Times New Roman</vt:lpstr>
      <vt:lpstr>Wingdings</vt:lpstr>
      <vt:lpstr>Office Theme</vt:lpstr>
      <vt:lpstr>PowerPoint Presentation</vt:lpstr>
      <vt:lpstr>Introduction</vt:lpstr>
      <vt:lpstr>Literature Survey – Background &amp; Challenges</vt:lpstr>
      <vt:lpstr>Literature Survey – Solution &amp; Gaps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FOML_PROJECT_PPT_TEMPLATE.pptx</dc:title>
  <dc:creator>Keerthana .S</dc:creator>
  <cp:lastModifiedBy>Keerthana Subramani</cp:lastModifiedBy>
  <cp:revision>13</cp:revision>
  <dcterms:created xsi:type="dcterms:W3CDTF">2025-05-08T15:18:04Z</dcterms:created>
  <dcterms:modified xsi:type="dcterms:W3CDTF">2025-05-12T04:27:27Z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2025-05-08T00:00:00Z</vt:filetime>
  </property>
  <property fmtid="{D5CDD505-2E9C-101B-9397-08002B2CF9AE}" pid="3" name="Creator">
    <vt:lpwstr>Google</vt:lpwstr>
  </property>
  <property fmtid="{D5CDD505-2E9C-101B-9397-08002B2CF9AE}" pid="4" name="LastSaved">
    <vt:filetime>2025-05-08T00:00:00Z</vt:filetime>
  </property>
</Properties>
</file>