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9144000" cy="6858000" type="screen4x3"/>
  <p:notesSz cx="6858000" cy="9144000"/>
  <p:embeddedFontLst>
    <p:embeddedFont>
      <p:font typeface="Cambria" panose="02040503050406030204" pitchFamily="18" charset="0"/>
      <p:regular r:id="rId24"/>
      <p:bold r:id="rId25"/>
      <p:italic r:id="rId26"/>
      <p:boldItalic r:id="rId27"/>
    </p:embeddedFont>
    <p:embeddedFont>
      <p:font typeface="Open Sans ExtraBold" panose="020B0906030804020204" pitchFamily="3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7953A-0932-4647-8AD7-87C24A93BCED}" v="5" dt="2024-11-21T19:14:04.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5D90F57-EC25-4120-D51E-542784FDAF53}"/>
            </a:ext>
          </a:extLst>
        </p:cNvPr>
        <p:cNvGrpSpPr/>
        <p:nvPr/>
      </p:nvGrpSpPr>
      <p:grpSpPr>
        <a:xfrm>
          <a:off x="0" y="0"/>
          <a:ext cx="0" cy="0"/>
          <a:chOff x="0" y="0"/>
          <a:chExt cx="0" cy="0"/>
        </a:xfrm>
      </p:grpSpPr>
      <p:sp>
        <p:nvSpPr>
          <p:cNvPr id="171" name="Google Shape;171;p12:notes">
            <a:extLst>
              <a:ext uri="{FF2B5EF4-FFF2-40B4-BE49-F238E27FC236}">
                <a16:creationId xmlns:a16="http://schemas.microsoft.com/office/drawing/2014/main" id="{6D9F543F-6015-02CC-456E-3369601AE57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a:extLst>
              <a:ext uri="{FF2B5EF4-FFF2-40B4-BE49-F238E27FC236}">
                <a16:creationId xmlns:a16="http://schemas.microsoft.com/office/drawing/2014/main" id="{54CA292C-3FFA-7E5F-2EA6-FB2CB248A7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a:extLst>
              <a:ext uri="{FF2B5EF4-FFF2-40B4-BE49-F238E27FC236}">
                <a16:creationId xmlns:a16="http://schemas.microsoft.com/office/drawing/2014/main" id="{B82A9CDF-7741-6147-A260-62FA84D7CD05}"/>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59270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1999" y="46834"/>
            <a:ext cx="9215999" cy="3259574"/>
          </a:xfrm>
          <a:prstGeom prst="rect">
            <a:avLst/>
          </a:prstGeom>
          <a:noFill/>
          <a:ln>
            <a:noFill/>
          </a:ln>
        </p:spPr>
      </p:pic>
      <p:grpSp>
        <p:nvGrpSpPr>
          <p:cNvPr id="89" name="Google Shape;89;p13"/>
          <p:cNvGrpSpPr/>
          <p:nvPr/>
        </p:nvGrpSpPr>
        <p:grpSpPr>
          <a:xfrm>
            <a:off x="-19037" y="1267368"/>
            <a:ext cx="9163037" cy="5590632"/>
            <a:chOff x="-9195" y="1260979"/>
            <a:chExt cx="9153193" cy="5455646"/>
          </a:xfrm>
        </p:grpSpPr>
        <p:sp>
          <p:nvSpPr>
            <p:cNvPr id="90" name="Google Shape;90;p13"/>
            <p:cNvSpPr txBox="1"/>
            <p:nvPr/>
          </p:nvSpPr>
          <p:spPr>
            <a:xfrm>
              <a:off x="242200" y="4533525"/>
              <a:ext cx="6384600" cy="2183100"/>
            </a:xfrm>
            <a:prstGeom prst="rect">
              <a:avLst/>
            </a:prstGeom>
            <a:noFill/>
            <a:ln>
              <a:noFill/>
            </a:ln>
          </p:spPr>
          <p:txBody>
            <a:bodyPr spcFirstLastPara="1" wrap="square" lIns="91425" tIns="45700" rIns="91425" bIns="45700" anchor="t" anchorCtr="0">
              <a:spAutoFit/>
            </a:bodyPr>
            <a:lstStyle/>
            <a:p>
              <a:pPr marL="12700" marR="1219200" lvl="0" indent="0" algn="l" rtl="0">
                <a:lnSpc>
                  <a:spcPct val="115000"/>
                </a:lnSpc>
                <a:spcBef>
                  <a:spcPts val="100"/>
                </a:spcBef>
                <a:spcAft>
                  <a:spcPts val="0"/>
                </a:spcAft>
                <a:buClr>
                  <a:schemeClr val="dk1"/>
                </a:buClr>
                <a:buSzPts val="1100"/>
                <a:buFont typeface="Arial"/>
                <a:buNone/>
              </a:pPr>
              <a:r>
                <a:rPr lang="en-US" sz="2000" b="1" dirty="0">
                  <a:solidFill>
                    <a:schemeClr val="dk1"/>
                  </a:solidFill>
                  <a:latin typeface="Cambria"/>
                  <a:ea typeface="Cambria"/>
                  <a:cs typeface="Cambria"/>
                  <a:sym typeface="Cambria"/>
                </a:rPr>
                <a:t>Register No: 2116220701124</a:t>
              </a:r>
              <a:endParaRPr sz="2000" b="1" dirty="0">
                <a:solidFill>
                  <a:schemeClr val="dk1"/>
                </a:solidFill>
                <a:latin typeface="Cambria"/>
                <a:ea typeface="Cambria"/>
                <a:cs typeface="Cambria"/>
                <a:sym typeface="Cambria"/>
              </a:endParaRPr>
            </a:p>
            <a:p>
              <a:pPr marL="12700" marR="1219200" lvl="0" indent="0" algn="l" rtl="0">
                <a:lnSpc>
                  <a:spcPct val="115000"/>
                </a:lnSpc>
                <a:spcBef>
                  <a:spcPts val="100"/>
                </a:spcBef>
                <a:spcAft>
                  <a:spcPts val="0"/>
                </a:spcAft>
                <a:buClr>
                  <a:schemeClr val="dk1"/>
                </a:buClr>
                <a:buSzPts val="1100"/>
                <a:buFont typeface="Arial"/>
                <a:buNone/>
              </a:pPr>
              <a:r>
                <a:rPr lang="en-US" sz="2000" b="1" dirty="0">
                  <a:solidFill>
                    <a:schemeClr val="dk1"/>
                  </a:solidFill>
                  <a:latin typeface="Cambria"/>
                  <a:ea typeface="Cambria"/>
                  <a:cs typeface="Cambria"/>
                  <a:sym typeface="Cambria"/>
                </a:rPr>
                <a:t>Name: Keerthana S</a:t>
              </a:r>
              <a:endParaRPr sz="2000" b="1" dirty="0">
                <a:solidFill>
                  <a:schemeClr val="dk1"/>
                </a:solidFill>
                <a:latin typeface="Cambria"/>
                <a:ea typeface="Cambria"/>
                <a:cs typeface="Cambria"/>
                <a:sym typeface="Cambria"/>
              </a:endParaRPr>
            </a:p>
            <a:p>
              <a:pPr marL="127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Cambria"/>
                  <a:ea typeface="Cambria"/>
                  <a:cs typeface="Cambria"/>
                  <a:sym typeface="Cambria"/>
                </a:rPr>
                <a:t>Guide Name: Jinu Sophia</a:t>
              </a:r>
              <a:endParaRPr sz="2000" b="1" dirty="0">
                <a:solidFill>
                  <a:schemeClr val="dk1"/>
                </a:solidFill>
                <a:latin typeface="Cambria"/>
                <a:ea typeface="Cambria"/>
                <a:cs typeface="Cambria"/>
                <a:sym typeface="Cambria"/>
              </a:endParaRPr>
            </a:p>
            <a:p>
              <a:pPr marL="127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Cambria"/>
                  <a:ea typeface="Cambria"/>
                  <a:cs typeface="Cambria"/>
                  <a:sym typeface="Cambria"/>
                </a:rPr>
                <a:t>Designation and Department: Assistant professor in computer Science</a:t>
              </a:r>
              <a:endParaRPr sz="2000" b="1" dirty="0">
                <a:solidFill>
                  <a:schemeClr val="dk1"/>
                </a:solidFill>
                <a:latin typeface="Cambria"/>
                <a:ea typeface="Cambria"/>
                <a:cs typeface="Cambria"/>
                <a:sym typeface="Cambria"/>
              </a:endParaRPr>
            </a:p>
            <a:p>
              <a:pPr marL="0" marR="0" lvl="0" indent="0" algn="l" rtl="0">
                <a:spcBef>
                  <a:spcPts val="0"/>
                </a:spcBef>
                <a:spcAft>
                  <a:spcPts val="0"/>
                </a:spcAft>
                <a:buNone/>
              </a:pPr>
              <a:endParaRPr sz="2000" b="1" dirty="0">
                <a:solidFill>
                  <a:schemeClr val="dk1"/>
                </a:solidFill>
                <a:latin typeface="Cambria"/>
                <a:ea typeface="Cambria"/>
                <a:cs typeface="Cambria"/>
                <a:sym typeface="Cambria"/>
              </a:endParaRPr>
            </a:p>
          </p:txBody>
        </p:sp>
        <p:grpSp>
          <p:nvGrpSpPr>
            <p:cNvPr id="91" name="Google Shape;91;p13"/>
            <p:cNvGrpSpPr/>
            <p:nvPr/>
          </p:nvGrpSpPr>
          <p:grpSpPr>
            <a:xfrm>
              <a:off x="-9195" y="1260979"/>
              <a:ext cx="9153193" cy="2950096"/>
              <a:chOff x="-9195" y="1260979"/>
              <a:chExt cx="9153193" cy="2950096"/>
            </a:xfrm>
          </p:grpSpPr>
          <p:sp>
            <p:nvSpPr>
              <p:cNvPr id="92" name="Google Shape;92;p13"/>
              <p:cNvSpPr/>
              <p:nvPr/>
            </p:nvSpPr>
            <p:spPr>
              <a:xfrm>
                <a:off x="5127425" y="1770476"/>
                <a:ext cx="4016573" cy="2440220"/>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770476"/>
                <a:ext cx="6054925" cy="2440599"/>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94" name="Google Shape;94;p13"/>
              <p:cNvGrpSpPr/>
              <p:nvPr/>
            </p:nvGrpSpPr>
            <p:grpSpPr>
              <a:xfrm>
                <a:off x="-9195" y="1260979"/>
                <a:ext cx="4064385" cy="1075800"/>
                <a:chOff x="-12090" y="1286019"/>
                <a:chExt cx="5343915" cy="1075800"/>
              </a:xfrm>
            </p:grpSpPr>
            <p:sp>
              <p:nvSpPr>
                <p:cNvPr id="95" name="Google Shape;95;p13"/>
                <p:cNvSpPr/>
                <p:nvPr/>
              </p:nvSpPr>
              <p:spPr>
                <a:xfrm>
                  <a:off x="-12090" y="1286019"/>
                  <a:ext cx="5343915" cy="1075800"/>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6" name="Google Shape;96;p13"/>
                <p:cNvSpPr txBox="1"/>
                <p:nvPr/>
              </p:nvSpPr>
              <p:spPr>
                <a:xfrm>
                  <a:off x="339897" y="1393152"/>
                  <a:ext cx="4182000" cy="7080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dirty="0">
                      <a:solidFill>
                        <a:schemeClr val="lt1"/>
                      </a:solidFill>
                      <a:latin typeface="Calibri"/>
                      <a:ea typeface="Calibri"/>
                      <a:cs typeface="Calibri"/>
                      <a:sym typeface="Calibri"/>
                    </a:rPr>
                    <a:t>Introduction to </a:t>
                  </a:r>
                  <a:endParaRPr dirty="0"/>
                </a:p>
                <a:p>
                  <a:pPr marL="0" marR="0" lvl="0" indent="0" algn="ctr" rtl="0">
                    <a:spcBef>
                      <a:spcPts val="0"/>
                    </a:spcBef>
                    <a:spcAft>
                      <a:spcPts val="0"/>
                    </a:spcAft>
                    <a:buNone/>
                  </a:pPr>
                  <a:r>
                    <a:rPr lang="en-US" sz="2000" b="1" dirty="0">
                      <a:solidFill>
                        <a:schemeClr val="lt1"/>
                      </a:solidFill>
                      <a:latin typeface="Calibri"/>
                      <a:ea typeface="Calibri"/>
                      <a:cs typeface="Calibri"/>
                      <a:sym typeface="Calibri"/>
                    </a:rPr>
                    <a:t>Robotic Process Automation </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130773" y="2288200"/>
                <a:ext cx="54288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Ration Shop Stock Management</a:t>
                </a:r>
                <a:endParaRPr sz="4800" b="1">
                  <a:solidFill>
                    <a:schemeClr val="lt1"/>
                  </a:solidFill>
                  <a:latin typeface="Calibri"/>
                  <a:ea typeface="Calibri"/>
                  <a:cs typeface="Calibri"/>
                  <a:sym typeface="Calibri"/>
                </a:endParaRPr>
              </a:p>
            </p:txBody>
          </p:sp>
          <p:sp>
            <p:nvSpPr>
              <p:cNvPr id="98" name="Google Shape;98;p13"/>
              <p:cNvSpPr/>
              <p:nvPr/>
            </p:nvSpPr>
            <p:spPr>
              <a:xfrm>
                <a:off x="4903500" y="1770459"/>
                <a:ext cx="1391737" cy="24405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6843559" y="4515734"/>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62" name="Google Shape;162;p22"/>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dirty="0"/>
              <a:t>ERD</a:t>
            </a:r>
          </a:p>
          <a:p>
            <a:pPr marL="0" lvl="0" indent="0" algn="l" rtl="0">
              <a:lnSpc>
                <a:spcPct val="114000"/>
              </a:lnSpc>
              <a:spcBef>
                <a:spcPts val="0"/>
              </a:spcBef>
              <a:spcAft>
                <a:spcPts val="0"/>
              </a:spcAft>
              <a:buClr>
                <a:schemeClr val="dk1"/>
              </a:buClr>
              <a:buSzPts val="2400"/>
              <a:buNone/>
            </a:pPr>
            <a:endParaRPr dirty="0"/>
          </a:p>
        </p:txBody>
      </p:sp>
      <p:pic>
        <p:nvPicPr>
          <p:cNvPr id="3" name="Picture 2">
            <a:extLst>
              <a:ext uri="{FF2B5EF4-FFF2-40B4-BE49-F238E27FC236}">
                <a16:creationId xmlns:a16="http://schemas.microsoft.com/office/drawing/2014/main" id="{BCFB26D6-F716-BD74-195B-760AF31DC154}"/>
              </a:ext>
            </a:extLst>
          </p:cNvPr>
          <p:cNvPicPr>
            <a:picLocks noChangeAspect="1"/>
          </p:cNvPicPr>
          <p:nvPr/>
        </p:nvPicPr>
        <p:blipFill>
          <a:blip r:embed="rId3"/>
          <a:stretch>
            <a:fillRect/>
          </a:stretch>
        </p:blipFill>
        <p:spPr>
          <a:xfrm>
            <a:off x="2296912" y="1513994"/>
            <a:ext cx="4841307" cy="38300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Process Design</a:t>
            </a:r>
            <a:endParaRPr dirty="0">
              <a:latin typeface="Calibri"/>
              <a:ea typeface="Calibri"/>
              <a:cs typeface="Calibri"/>
              <a:sym typeface="Calibri"/>
            </a:endParaRPr>
          </a:p>
        </p:txBody>
      </p:sp>
      <p:sp>
        <p:nvSpPr>
          <p:cNvPr id="169" name="Google Shape;169;p23"/>
          <p:cNvSpPr txBox="1">
            <a:spLocks noGrp="1"/>
          </p:cNvSpPr>
          <p:nvPr>
            <p:ph type="body" idx="1"/>
          </p:nvPr>
        </p:nvSpPr>
        <p:spPr>
          <a:xfrm>
            <a:off x="232410" y="1112520"/>
            <a:ext cx="8679180" cy="4912360"/>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Cambria" panose="02040503050406030204" pitchFamily="18" charset="0"/>
                <a:ea typeface="Cambria" panose="02040503050406030204" pitchFamily="18" charset="0"/>
              </a:rPr>
              <a:t>Main Process:</a:t>
            </a:r>
          </a:p>
          <a:p>
            <a:pPr>
              <a:buSzPct val="100000"/>
              <a:buFont typeface="+mj-lt"/>
              <a:buAutoNum type="arabicPeriod"/>
            </a:pPr>
            <a:r>
              <a:rPr lang="en-US" sz="1700" b="1" dirty="0">
                <a:latin typeface="Cambria" panose="02040503050406030204" pitchFamily="18" charset="0"/>
                <a:ea typeface="Cambria" panose="02040503050406030204" pitchFamily="18" charset="0"/>
              </a:rPr>
              <a:t>User Registration</a:t>
            </a:r>
            <a:r>
              <a:rPr lang="en-US" sz="1700" dirty="0">
                <a:latin typeface="Cambria" panose="02040503050406030204" pitchFamily="18" charset="0"/>
                <a:ea typeface="Cambria" panose="02040503050406030204" pitchFamily="18" charset="0"/>
              </a:rPr>
              <a:t>: The system verifies whether the user is new or existing by checking their phone number in the database.</a:t>
            </a:r>
          </a:p>
          <a:p>
            <a:pPr>
              <a:buSzPct val="100000"/>
              <a:buFont typeface="+mj-lt"/>
              <a:buAutoNum type="arabicPeriod"/>
            </a:pPr>
            <a:r>
              <a:rPr lang="en-US" sz="1700" b="1" dirty="0">
                <a:latin typeface="Cambria" panose="02040503050406030204" pitchFamily="18" charset="0"/>
                <a:ea typeface="Cambria" panose="02040503050406030204" pitchFamily="18" charset="0"/>
              </a:rPr>
              <a:t>Item Selection and Stock Validation</a:t>
            </a:r>
            <a:r>
              <a:rPr lang="en-US" sz="1700" dirty="0">
                <a:latin typeface="Cambria" panose="02040503050406030204" pitchFamily="18" charset="0"/>
                <a:ea typeface="Cambria" panose="02040503050406030204" pitchFamily="18" charset="0"/>
              </a:rPr>
              <a:t>: Users select items and the system checks if the requested quantities are available in stock.</a:t>
            </a:r>
          </a:p>
          <a:p>
            <a:pPr>
              <a:buSzPct val="100000"/>
              <a:buFont typeface="+mj-lt"/>
              <a:buAutoNum type="arabicPeriod"/>
            </a:pPr>
            <a:r>
              <a:rPr lang="en-US" sz="1700" b="1" dirty="0">
                <a:latin typeface="Cambria" panose="02040503050406030204" pitchFamily="18" charset="0"/>
                <a:ea typeface="Cambria" panose="02040503050406030204" pitchFamily="18" charset="0"/>
              </a:rPr>
              <a:t>Invoice Generation</a:t>
            </a:r>
            <a:r>
              <a:rPr lang="en-US" sz="1700" dirty="0">
                <a:latin typeface="Cambria" panose="02040503050406030204" pitchFamily="18" charset="0"/>
                <a:ea typeface="Cambria" panose="02040503050406030204" pitchFamily="18" charset="0"/>
              </a:rPr>
              <a:t>: After confirming the stock, the system generates an invoice, updates the Excel sheet, and sends a PDF invoice via email.</a:t>
            </a:r>
          </a:p>
          <a:p>
            <a:pPr marL="76200" indent="0">
              <a:buNone/>
            </a:pPr>
            <a:r>
              <a:rPr lang="en-US" sz="1800" b="1" dirty="0">
                <a:latin typeface="Cambria" panose="02040503050406030204" pitchFamily="18" charset="0"/>
                <a:ea typeface="Cambria" panose="02040503050406030204" pitchFamily="18" charset="0"/>
              </a:rPr>
              <a:t>Sub Process:</a:t>
            </a:r>
          </a:p>
          <a:p>
            <a:pPr>
              <a:buSzPct val="100000"/>
              <a:buFont typeface="+mj-lt"/>
              <a:buAutoNum type="arabicPeriod"/>
            </a:pPr>
            <a:r>
              <a:rPr lang="en-US" sz="1700" b="1" dirty="0">
                <a:latin typeface="Cambria" panose="02040503050406030204" pitchFamily="18" charset="0"/>
                <a:ea typeface="Cambria" panose="02040503050406030204" pitchFamily="18" charset="0"/>
              </a:rPr>
              <a:t>User Validation</a:t>
            </a:r>
            <a:r>
              <a:rPr lang="en-US" sz="1700" dirty="0">
                <a:latin typeface="Cambria" panose="02040503050406030204" pitchFamily="18" charset="0"/>
                <a:ea typeface="Cambria" panose="02040503050406030204" pitchFamily="18" charset="0"/>
              </a:rPr>
              <a:t>: The system checks the phone number against the existing records in Excel and prompts for additional details if the user is new.</a:t>
            </a:r>
          </a:p>
          <a:p>
            <a:pPr>
              <a:buSzPct val="100000"/>
              <a:buFont typeface="+mj-lt"/>
              <a:buAutoNum type="arabicPeriod"/>
            </a:pPr>
            <a:r>
              <a:rPr lang="en-US" sz="1700" b="1" dirty="0">
                <a:latin typeface="Cambria" panose="02040503050406030204" pitchFamily="18" charset="0"/>
                <a:ea typeface="Cambria" panose="02040503050406030204" pitchFamily="18" charset="0"/>
              </a:rPr>
              <a:t>Stock Check</a:t>
            </a:r>
            <a:r>
              <a:rPr lang="en-US" sz="1700" dirty="0">
                <a:latin typeface="Cambria" panose="02040503050406030204" pitchFamily="18" charset="0"/>
                <a:ea typeface="Cambria" panose="02040503050406030204" pitchFamily="18" charset="0"/>
              </a:rPr>
              <a:t>: The system verifies the stock availability for the selected items and informs the user if there is insufficient quantity.</a:t>
            </a:r>
          </a:p>
          <a:p>
            <a:pPr>
              <a:buSzPct val="100000"/>
              <a:buFont typeface="+mj-lt"/>
              <a:buAutoNum type="arabicPeriod"/>
            </a:pPr>
            <a:r>
              <a:rPr lang="en-US" sz="1700" b="1" dirty="0">
                <a:latin typeface="Cambria" panose="02040503050406030204" pitchFamily="18" charset="0"/>
                <a:ea typeface="Cambria" panose="02040503050406030204" pitchFamily="18" charset="0"/>
              </a:rPr>
              <a:t>Invoice Creation</a:t>
            </a:r>
            <a:r>
              <a:rPr lang="en-US" sz="1700" dirty="0">
                <a:latin typeface="Cambria" panose="02040503050406030204" pitchFamily="18" charset="0"/>
                <a:ea typeface="Cambria" panose="02040503050406030204" pitchFamily="18" charset="0"/>
              </a:rPr>
              <a:t>: The system populates the invoice details, stores them in Excel, generates a PDF, and sends it to the user’s email.</a:t>
            </a:r>
          </a:p>
          <a:p>
            <a:pPr marL="0" lvl="0" indent="0" algn="l" rtl="0">
              <a:lnSpc>
                <a:spcPct val="114000"/>
              </a:lnSpc>
              <a:spcBef>
                <a:spcPts val="0"/>
              </a:spcBef>
              <a:spcAft>
                <a:spcPts val="0"/>
              </a:spcAft>
              <a:buClr>
                <a:schemeClr val="dk1"/>
              </a:buClr>
              <a:buSzPts val="2400"/>
              <a:buNone/>
            </a:pPr>
            <a:endParaRPr sz="1700"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76" name="Google Shape;176;p24"/>
          <p:cNvSpPr txBox="1">
            <a:spLocks noGrp="1"/>
          </p:cNvSpPr>
          <p:nvPr>
            <p:ph type="body" idx="1"/>
          </p:nvPr>
        </p:nvSpPr>
        <p:spPr>
          <a:xfrm>
            <a:off x="190500" y="1118778"/>
            <a:ext cx="8671482" cy="1359718"/>
          </a:xfrm>
          <a:prstGeom prst="rect">
            <a:avLst/>
          </a:prstGeom>
          <a:noFill/>
          <a:ln>
            <a:noFill/>
          </a:ln>
        </p:spPr>
        <p:txBody>
          <a:bodyPr spcFirstLastPara="1" wrap="square" lIns="91425" tIns="45700" rIns="91425" bIns="45700" anchor="t" anchorCtr="0">
            <a:normAutofit/>
          </a:bodyPr>
          <a:lstStyle/>
          <a:p>
            <a:pPr marL="76200" indent="0">
              <a:buNone/>
            </a:pPr>
            <a:r>
              <a:rPr lang="en-US" sz="1600" b="1" dirty="0">
                <a:latin typeface="Cambria" panose="02040503050406030204" pitchFamily="18" charset="0"/>
                <a:ea typeface="Cambria" panose="02040503050406030204" pitchFamily="18" charset="0"/>
              </a:rPr>
              <a:t>Module 1: User Registration</a:t>
            </a:r>
          </a:p>
          <a:p>
            <a:pPr marL="76200" indent="0">
              <a:buNone/>
            </a:pPr>
            <a:r>
              <a:rPr lang="en-US" sz="1600" dirty="0">
                <a:latin typeface="Cambria" panose="02040503050406030204" pitchFamily="18" charset="0"/>
                <a:ea typeface="Cambria" panose="02040503050406030204" pitchFamily="18" charset="0"/>
              </a:rPr>
              <a:t>Captures user inputs for phone number, name and email ID using prompts. It validates whether the user is new or existing and updates the user database accordingly.</a:t>
            </a:r>
          </a:p>
          <a:p>
            <a:pPr marL="342900" lvl="0" indent="-190500" algn="l" rtl="0">
              <a:lnSpc>
                <a:spcPct val="114000"/>
              </a:lnSpc>
              <a:spcBef>
                <a:spcPts val="480"/>
              </a:spcBef>
              <a:spcAft>
                <a:spcPts val="0"/>
              </a:spcAft>
              <a:buClr>
                <a:schemeClr val="dk1"/>
              </a:buClr>
              <a:buSzPts val="2400"/>
              <a:buFont typeface="Noto Sans Symbols"/>
              <a:buNone/>
            </a:pPr>
            <a:endParaRPr sz="16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7D3450A9-3CF6-A6EF-A7FE-FF633E9DED0F}"/>
              </a:ext>
            </a:extLst>
          </p:cNvPr>
          <p:cNvPicPr>
            <a:picLocks noChangeAspect="1"/>
          </p:cNvPicPr>
          <p:nvPr/>
        </p:nvPicPr>
        <p:blipFill>
          <a:blip r:embed="rId3"/>
          <a:stretch>
            <a:fillRect/>
          </a:stretch>
        </p:blipFill>
        <p:spPr>
          <a:xfrm>
            <a:off x="398180" y="2625541"/>
            <a:ext cx="2421740" cy="1270421"/>
          </a:xfrm>
          <a:prstGeom prst="rect">
            <a:avLst/>
          </a:prstGeom>
        </p:spPr>
      </p:pic>
      <p:pic>
        <p:nvPicPr>
          <p:cNvPr id="5" name="Picture 4">
            <a:extLst>
              <a:ext uri="{FF2B5EF4-FFF2-40B4-BE49-F238E27FC236}">
                <a16:creationId xmlns:a16="http://schemas.microsoft.com/office/drawing/2014/main" id="{14CC5C7A-34CD-6964-5C1A-5E5EC2AC9F56}"/>
              </a:ext>
            </a:extLst>
          </p:cNvPr>
          <p:cNvPicPr>
            <a:picLocks noChangeAspect="1"/>
          </p:cNvPicPr>
          <p:nvPr/>
        </p:nvPicPr>
        <p:blipFill>
          <a:blip r:embed="rId4"/>
          <a:stretch>
            <a:fillRect/>
          </a:stretch>
        </p:blipFill>
        <p:spPr>
          <a:xfrm>
            <a:off x="3334385" y="2614574"/>
            <a:ext cx="2345055" cy="1279121"/>
          </a:xfrm>
          <a:prstGeom prst="rect">
            <a:avLst/>
          </a:prstGeom>
        </p:spPr>
      </p:pic>
      <p:pic>
        <p:nvPicPr>
          <p:cNvPr id="7" name="Picture 6">
            <a:extLst>
              <a:ext uri="{FF2B5EF4-FFF2-40B4-BE49-F238E27FC236}">
                <a16:creationId xmlns:a16="http://schemas.microsoft.com/office/drawing/2014/main" id="{E46E2250-16FC-7FAA-8796-816DC559A841}"/>
              </a:ext>
            </a:extLst>
          </p:cNvPr>
          <p:cNvPicPr>
            <a:picLocks noChangeAspect="1"/>
          </p:cNvPicPr>
          <p:nvPr/>
        </p:nvPicPr>
        <p:blipFill>
          <a:blip r:embed="rId5"/>
          <a:stretch>
            <a:fillRect/>
          </a:stretch>
        </p:blipFill>
        <p:spPr>
          <a:xfrm>
            <a:off x="6270590" y="2625541"/>
            <a:ext cx="2421740" cy="1270700"/>
          </a:xfrm>
          <a:prstGeom prst="rect">
            <a:avLst/>
          </a:prstGeom>
        </p:spPr>
      </p:pic>
      <p:pic>
        <p:nvPicPr>
          <p:cNvPr id="9" name="Picture 8">
            <a:extLst>
              <a:ext uri="{FF2B5EF4-FFF2-40B4-BE49-F238E27FC236}">
                <a16:creationId xmlns:a16="http://schemas.microsoft.com/office/drawing/2014/main" id="{0A917FC5-CA7C-699B-2FA0-C11B35560D2C}"/>
              </a:ext>
            </a:extLst>
          </p:cNvPr>
          <p:cNvPicPr>
            <a:picLocks noChangeAspect="1"/>
          </p:cNvPicPr>
          <p:nvPr/>
        </p:nvPicPr>
        <p:blipFill>
          <a:blip r:embed="rId6"/>
          <a:stretch>
            <a:fillRect/>
          </a:stretch>
        </p:blipFill>
        <p:spPr>
          <a:xfrm>
            <a:off x="413266" y="4471955"/>
            <a:ext cx="2406653" cy="1268448"/>
          </a:xfrm>
          <a:prstGeom prst="rect">
            <a:avLst/>
          </a:prstGeom>
        </p:spPr>
      </p:pic>
      <p:pic>
        <p:nvPicPr>
          <p:cNvPr id="11" name="Picture 10">
            <a:extLst>
              <a:ext uri="{FF2B5EF4-FFF2-40B4-BE49-F238E27FC236}">
                <a16:creationId xmlns:a16="http://schemas.microsoft.com/office/drawing/2014/main" id="{572604D4-4B3E-C1EA-7850-B60906964DC9}"/>
              </a:ext>
            </a:extLst>
          </p:cNvPr>
          <p:cNvPicPr>
            <a:picLocks noChangeAspect="1"/>
          </p:cNvPicPr>
          <p:nvPr/>
        </p:nvPicPr>
        <p:blipFill>
          <a:blip r:embed="rId7"/>
          <a:stretch>
            <a:fillRect/>
          </a:stretch>
        </p:blipFill>
        <p:spPr>
          <a:xfrm>
            <a:off x="3221168" y="4564573"/>
            <a:ext cx="5509566" cy="1084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93A19733-D26A-FF8E-A21B-157258EAA68F}"/>
            </a:ext>
          </a:extLst>
        </p:cNvPr>
        <p:cNvGrpSpPr/>
        <p:nvPr/>
      </p:nvGrpSpPr>
      <p:grpSpPr>
        <a:xfrm>
          <a:off x="0" y="0"/>
          <a:ext cx="0" cy="0"/>
          <a:chOff x="0" y="0"/>
          <a:chExt cx="0" cy="0"/>
        </a:xfrm>
      </p:grpSpPr>
      <p:sp>
        <p:nvSpPr>
          <p:cNvPr id="175" name="Google Shape;175;p24">
            <a:extLst>
              <a:ext uri="{FF2B5EF4-FFF2-40B4-BE49-F238E27FC236}">
                <a16:creationId xmlns:a16="http://schemas.microsoft.com/office/drawing/2014/main" id="{512DA7A5-00F3-0B93-20A6-9720A51732EA}"/>
              </a:ext>
            </a:extLst>
          </p:cNvPr>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8" name="Rectangle 3">
            <a:extLst>
              <a:ext uri="{FF2B5EF4-FFF2-40B4-BE49-F238E27FC236}">
                <a16:creationId xmlns:a16="http://schemas.microsoft.com/office/drawing/2014/main" id="{78F1FD34-74F7-6CD3-D8E3-0F6C7A4B809E}"/>
              </a:ext>
            </a:extLst>
          </p:cNvPr>
          <p:cNvSpPr>
            <a:spLocks noGrp="1" noChangeArrowheads="1"/>
          </p:cNvSpPr>
          <p:nvPr>
            <p:ph type="body" idx="1"/>
          </p:nvPr>
        </p:nvSpPr>
        <p:spPr bwMode="auto">
          <a:xfrm>
            <a:off x="301883" y="1123659"/>
            <a:ext cx="85402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Module 2: Item Selection and Stock 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module allows users to select nearest locality, items and specify quantities while validating stock availability. If stock is sufficient, it proceeds to price calculation; if not tells insufficient stock and it prompts the user to either add more items.</a:t>
            </a:r>
          </a:p>
        </p:txBody>
      </p:sp>
      <p:pic>
        <p:nvPicPr>
          <p:cNvPr id="12" name="Picture 11">
            <a:extLst>
              <a:ext uri="{FF2B5EF4-FFF2-40B4-BE49-F238E27FC236}">
                <a16:creationId xmlns:a16="http://schemas.microsoft.com/office/drawing/2014/main" id="{E3768964-8D60-5696-73C2-4CC5385EEC5D}"/>
              </a:ext>
            </a:extLst>
          </p:cNvPr>
          <p:cNvPicPr>
            <a:picLocks noChangeAspect="1"/>
          </p:cNvPicPr>
          <p:nvPr/>
        </p:nvPicPr>
        <p:blipFill>
          <a:blip r:embed="rId3"/>
          <a:stretch>
            <a:fillRect/>
          </a:stretch>
        </p:blipFill>
        <p:spPr>
          <a:xfrm>
            <a:off x="7519902" y="4151362"/>
            <a:ext cx="966310" cy="1126374"/>
          </a:xfrm>
          <a:prstGeom prst="rect">
            <a:avLst/>
          </a:prstGeom>
        </p:spPr>
      </p:pic>
      <p:pic>
        <p:nvPicPr>
          <p:cNvPr id="16" name="Picture 15">
            <a:extLst>
              <a:ext uri="{FF2B5EF4-FFF2-40B4-BE49-F238E27FC236}">
                <a16:creationId xmlns:a16="http://schemas.microsoft.com/office/drawing/2014/main" id="{48FE5537-7F20-26E2-759D-F6610DA49A85}"/>
              </a:ext>
            </a:extLst>
          </p:cNvPr>
          <p:cNvPicPr>
            <a:picLocks noChangeAspect="1"/>
          </p:cNvPicPr>
          <p:nvPr/>
        </p:nvPicPr>
        <p:blipFill>
          <a:blip r:embed="rId4"/>
          <a:stretch>
            <a:fillRect/>
          </a:stretch>
        </p:blipFill>
        <p:spPr>
          <a:xfrm>
            <a:off x="2328835" y="2317069"/>
            <a:ext cx="1556870" cy="1650571"/>
          </a:xfrm>
          <a:prstGeom prst="rect">
            <a:avLst/>
          </a:prstGeom>
        </p:spPr>
      </p:pic>
      <p:pic>
        <p:nvPicPr>
          <p:cNvPr id="18" name="Picture 17">
            <a:extLst>
              <a:ext uri="{FF2B5EF4-FFF2-40B4-BE49-F238E27FC236}">
                <a16:creationId xmlns:a16="http://schemas.microsoft.com/office/drawing/2014/main" id="{3DB3877E-68A5-B56D-4753-992D8B911042}"/>
              </a:ext>
            </a:extLst>
          </p:cNvPr>
          <p:cNvPicPr>
            <a:picLocks noChangeAspect="1"/>
          </p:cNvPicPr>
          <p:nvPr/>
        </p:nvPicPr>
        <p:blipFill>
          <a:blip r:embed="rId5"/>
          <a:stretch>
            <a:fillRect/>
          </a:stretch>
        </p:blipFill>
        <p:spPr>
          <a:xfrm>
            <a:off x="4074483" y="2325463"/>
            <a:ext cx="1540243" cy="807622"/>
          </a:xfrm>
          <a:prstGeom prst="rect">
            <a:avLst/>
          </a:prstGeom>
        </p:spPr>
      </p:pic>
      <p:pic>
        <p:nvPicPr>
          <p:cNvPr id="20" name="Picture 19">
            <a:extLst>
              <a:ext uri="{FF2B5EF4-FFF2-40B4-BE49-F238E27FC236}">
                <a16:creationId xmlns:a16="http://schemas.microsoft.com/office/drawing/2014/main" id="{6ADA076F-A02F-B9BB-C88D-5D7E0CCD9071}"/>
              </a:ext>
            </a:extLst>
          </p:cNvPr>
          <p:cNvPicPr>
            <a:picLocks noChangeAspect="1"/>
          </p:cNvPicPr>
          <p:nvPr/>
        </p:nvPicPr>
        <p:blipFill>
          <a:blip r:embed="rId6"/>
          <a:stretch>
            <a:fillRect/>
          </a:stretch>
        </p:blipFill>
        <p:spPr>
          <a:xfrm>
            <a:off x="378333" y="2354106"/>
            <a:ext cx="1780579" cy="1087175"/>
          </a:xfrm>
          <a:prstGeom prst="rect">
            <a:avLst/>
          </a:prstGeom>
        </p:spPr>
      </p:pic>
      <p:pic>
        <p:nvPicPr>
          <p:cNvPr id="22" name="Picture 21">
            <a:extLst>
              <a:ext uri="{FF2B5EF4-FFF2-40B4-BE49-F238E27FC236}">
                <a16:creationId xmlns:a16="http://schemas.microsoft.com/office/drawing/2014/main" id="{69999B6B-CEA8-7EC2-756C-384005747667}"/>
              </a:ext>
            </a:extLst>
          </p:cNvPr>
          <p:cNvPicPr>
            <a:picLocks noChangeAspect="1"/>
          </p:cNvPicPr>
          <p:nvPr/>
        </p:nvPicPr>
        <p:blipFill>
          <a:blip r:embed="rId7"/>
          <a:stretch>
            <a:fillRect/>
          </a:stretch>
        </p:blipFill>
        <p:spPr>
          <a:xfrm>
            <a:off x="5842122" y="2335245"/>
            <a:ext cx="990543" cy="949523"/>
          </a:xfrm>
          <a:prstGeom prst="rect">
            <a:avLst/>
          </a:prstGeom>
        </p:spPr>
      </p:pic>
      <p:pic>
        <p:nvPicPr>
          <p:cNvPr id="24" name="Picture 23">
            <a:extLst>
              <a:ext uri="{FF2B5EF4-FFF2-40B4-BE49-F238E27FC236}">
                <a16:creationId xmlns:a16="http://schemas.microsoft.com/office/drawing/2014/main" id="{E0F43224-5CA2-77EB-DD24-0A890D524ECA}"/>
              </a:ext>
            </a:extLst>
          </p:cNvPr>
          <p:cNvPicPr>
            <a:picLocks noChangeAspect="1"/>
          </p:cNvPicPr>
          <p:nvPr/>
        </p:nvPicPr>
        <p:blipFill>
          <a:blip r:embed="rId8"/>
          <a:stretch>
            <a:fillRect/>
          </a:stretch>
        </p:blipFill>
        <p:spPr>
          <a:xfrm>
            <a:off x="7097212" y="2317069"/>
            <a:ext cx="1744905" cy="984306"/>
          </a:xfrm>
          <a:prstGeom prst="rect">
            <a:avLst/>
          </a:prstGeom>
        </p:spPr>
      </p:pic>
      <p:pic>
        <p:nvPicPr>
          <p:cNvPr id="26" name="Picture 25">
            <a:extLst>
              <a:ext uri="{FF2B5EF4-FFF2-40B4-BE49-F238E27FC236}">
                <a16:creationId xmlns:a16="http://schemas.microsoft.com/office/drawing/2014/main" id="{B3B77C4D-BC55-92C1-EE24-C89DD1F8CF0D}"/>
              </a:ext>
            </a:extLst>
          </p:cNvPr>
          <p:cNvPicPr>
            <a:picLocks noChangeAspect="1"/>
          </p:cNvPicPr>
          <p:nvPr/>
        </p:nvPicPr>
        <p:blipFill>
          <a:blip r:embed="rId9"/>
          <a:stretch>
            <a:fillRect/>
          </a:stretch>
        </p:blipFill>
        <p:spPr>
          <a:xfrm>
            <a:off x="378333" y="3974619"/>
            <a:ext cx="1780580" cy="1855639"/>
          </a:xfrm>
          <a:prstGeom prst="rect">
            <a:avLst/>
          </a:prstGeom>
        </p:spPr>
      </p:pic>
      <p:pic>
        <p:nvPicPr>
          <p:cNvPr id="30" name="Picture 29">
            <a:extLst>
              <a:ext uri="{FF2B5EF4-FFF2-40B4-BE49-F238E27FC236}">
                <a16:creationId xmlns:a16="http://schemas.microsoft.com/office/drawing/2014/main" id="{593E44D5-CBC5-8E34-FC32-AE8AF437FE09}"/>
              </a:ext>
            </a:extLst>
          </p:cNvPr>
          <p:cNvPicPr>
            <a:picLocks noChangeAspect="1"/>
          </p:cNvPicPr>
          <p:nvPr/>
        </p:nvPicPr>
        <p:blipFill>
          <a:blip r:embed="rId10"/>
          <a:stretch>
            <a:fillRect/>
          </a:stretch>
        </p:blipFill>
        <p:spPr>
          <a:xfrm>
            <a:off x="4934019" y="4218536"/>
            <a:ext cx="2078232" cy="1077218"/>
          </a:xfrm>
          <a:prstGeom prst="rect">
            <a:avLst/>
          </a:prstGeom>
        </p:spPr>
      </p:pic>
      <p:pic>
        <p:nvPicPr>
          <p:cNvPr id="32" name="Picture 31">
            <a:extLst>
              <a:ext uri="{FF2B5EF4-FFF2-40B4-BE49-F238E27FC236}">
                <a16:creationId xmlns:a16="http://schemas.microsoft.com/office/drawing/2014/main" id="{8755B5FB-AA94-0433-EB97-EF0FABD33029}"/>
              </a:ext>
            </a:extLst>
          </p:cNvPr>
          <p:cNvPicPr>
            <a:picLocks noChangeAspect="1"/>
          </p:cNvPicPr>
          <p:nvPr/>
        </p:nvPicPr>
        <p:blipFill>
          <a:blip r:embed="rId11"/>
          <a:stretch>
            <a:fillRect/>
          </a:stretch>
        </p:blipFill>
        <p:spPr>
          <a:xfrm>
            <a:off x="2427896" y="4218536"/>
            <a:ext cx="2071946" cy="1077218"/>
          </a:xfrm>
          <a:prstGeom prst="rect">
            <a:avLst/>
          </a:prstGeom>
        </p:spPr>
      </p:pic>
    </p:spTree>
    <p:extLst>
      <p:ext uri="{BB962C8B-B14F-4D97-AF65-F5344CB8AC3E}">
        <p14:creationId xmlns:p14="http://schemas.microsoft.com/office/powerpoint/2010/main" val="390114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183" name="Google Shape;183;p25"/>
          <p:cNvSpPr txBox="1">
            <a:spLocks noGrp="1"/>
          </p:cNvSpPr>
          <p:nvPr>
            <p:ph type="body" idx="1"/>
          </p:nvPr>
        </p:nvSpPr>
        <p:spPr>
          <a:xfrm>
            <a:off x="190500" y="990600"/>
            <a:ext cx="8763000" cy="1996440"/>
          </a:xfrm>
          <a:prstGeom prst="rect">
            <a:avLst/>
          </a:prstGeom>
          <a:noFill/>
          <a:ln>
            <a:noFill/>
          </a:ln>
        </p:spPr>
        <p:txBody>
          <a:bodyPr spcFirstLastPara="1" wrap="square" lIns="91425" tIns="45700" rIns="91425" bIns="45700" anchor="t" anchorCtr="0">
            <a:noAutofit/>
          </a:bodyPr>
          <a:lstStyle/>
          <a:p>
            <a:pPr marL="76200" indent="0">
              <a:buNone/>
            </a:pPr>
            <a:r>
              <a:rPr lang="en-US" sz="1600" b="1" dirty="0">
                <a:latin typeface="Cambria" panose="02040503050406030204" pitchFamily="18" charset="0"/>
                <a:ea typeface="Cambria" panose="02040503050406030204" pitchFamily="18" charset="0"/>
              </a:rPr>
              <a:t>Testing - Description</a:t>
            </a:r>
          </a:p>
          <a:p>
            <a:pPr marL="76200" indent="0">
              <a:buNone/>
            </a:pPr>
            <a:r>
              <a:rPr lang="en-US" sz="1600" dirty="0">
                <a:latin typeface="Cambria" panose="02040503050406030204" pitchFamily="18" charset="0"/>
                <a:ea typeface="Cambria" panose="02040503050406030204" pitchFamily="18" charset="0"/>
              </a:rPr>
              <a:t>Testing for the Ration Shop Stock Management System involves verifying that each module functions as intended. Key areas tested include user input collection, item selection, stock validation, price calculation, and invoice generation. The system is also tested for handling edge cases such as insufficient stock, adding new items, and sending emails with the correct invoice attached. During testing, the system successfully generated and sent the invoice as a PDF. Additionally, the screenshots below show the email received with the attached invoice, confirming that the system is working as expected.</a:t>
            </a:r>
          </a:p>
          <a:p>
            <a:pPr marL="342900" lvl="0" indent="-190500" algn="l" rtl="0">
              <a:lnSpc>
                <a:spcPct val="114000"/>
              </a:lnSpc>
              <a:spcBef>
                <a:spcPts val="480"/>
              </a:spcBef>
              <a:spcAft>
                <a:spcPts val="0"/>
              </a:spcAft>
              <a:buClr>
                <a:schemeClr val="dk1"/>
              </a:buClr>
              <a:buSzPts val="2400"/>
              <a:buFont typeface="Noto Sans Symbols"/>
              <a:buNone/>
            </a:pPr>
            <a:endParaRPr sz="16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87CCD30C-9478-C1E9-9452-44A4D938E07B}"/>
              </a:ext>
            </a:extLst>
          </p:cNvPr>
          <p:cNvPicPr>
            <a:picLocks noChangeAspect="1"/>
          </p:cNvPicPr>
          <p:nvPr/>
        </p:nvPicPr>
        <p:blipFill>
          <a:blip r:embed="rId3"/>
          <a:stretch>
            <a:fillRect/>
          </a:stretch>
        </p:blipFill>
        <p:spPr>
          <a:xfrm>
            <a:off x="4572000" y="3520440"/>
            <a:ext cx="3738880" cy="2321626"/>
          </a:xfrm>
          <a:prstGeom prst="rect">
            <a:avLst/>
          </a:prstGeom>
        </p:spPr>
      </p:pic>
      <p:pic>
        <p:nvPicPr>
          <p:cNvPr id="5" name="Picture 4">
            <a:extLst>
              <a:ext uri="{FF2B5EF4-FFF2-40B4-BE49-F238E27FC236}">
                <a16:creationId xmlns:a16="http://schemas.microsoft.com/office/drawing/2014/main" id="{F45B99D6-1212-643B-93AE-9CC6422CCA5C}"/>
              </a:ext>
            </a:extLst>
          </p:cNvPr>
          <p:cNvPicPr>
            <a:picLocks noChangeAspect="1"/>
          </p:cNvPicPr>
          <p:nvPr/>
        </p:nvPicPr>
        <p:blipFill>
          <a:blip r:embed="rId4"/>
          <a:stretch>
            <a:fillRect/>
          </a:stretch>
        </p:blipFill>
        <p:spPr>
          <a:xfrm>
            <a:off x="582453" y="3520440"/>
            <a:ext cx="3562827" cy="25187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Conclusions</a:t>
            </a:r>
            <a:endParaRPr dirty="0">
              <a:latin typeface="Calibri"/>
              <a:ea typeface="Calibri"/>
              <a:cs typeface="Calibri"/>
              <a:sym typeface="Calibri"/>
            </a:endParaRPr>
          </a:p>
        </p:txBody>
      </p:sp>
      <p:sp>
        <p:nvSpPr>
          <p:cNvPr id="190" name="Google Shape;190;p26"/>
          <p:cNvSpPr txBox="1">
            <a:spLocks noGrp="1"/>
          </p:cNvSpPr>
          <p:nvPr>
            <p:ph type="body" idx="1"/>
          </p:nvPr>
        </p:nvSpPr>
        <p:spPr>
          <a:xfrm>
            <a:off x="701040" y="1473200"/>
            <a:ext cx="7741920" cy="39116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US" sz="1800" dirty="0">
                <a:latin typeface="Cambria" panose="02040503050406030204" pitchFamily="18" charset="0"/>
                <a:ea typeface="Cambria" panose="02040503050406030204" pitchFamily="18" charset="0"/>
              </a:rPr>
              <a:t>The Ration Shop Stock Management System successfully automates the process of managing user registrations, item selection, stock validation, and invoice generation. By leveraging UiPath Studio's automation capabilities, the system streamlines operations, reducing manual errors and improving efficiency. It ensures accurate stock checks, handles insufficient stock scenarios, and provides users with a seamless experience from registration to invoice generation. The system also integrates email functionality to deliver invoices directly to users, further enhancing convenience and accessibility. Overall, the solution improves operational efficiency, reduces human intervention, and provides a reliable, scalable framework for ration shop management.</a:t>
            </a:r>
            <a:endParaRPr sz="18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Future Enhancement</a:t>
            </a:r>
            <a:endParaRPr dirty="0">
              <a:latin typeface="Calibri"/>
              <a:ea typeface="Calibri"/>
              <a:cs typeface="Calibri"/>
              <a:sym typeface="Calibri"/>
            </a:endParaRPr>
          </a:p>
        </p:txBody>
      </p:sp>
      <p:sp>
        <p:nvSpPr>
          <p:cNvPr id="197" name="Google Shape;197;p2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sp>
        <p:nvSpPr>
          <p:cNvPr id="10" name="Rectangle 4">
            <a:extLst>
              <a:ext uri="{FF2B5EF4-FFF2-40B4-BE49-F238E27FC236}">
                <a16:creationId xmlns:a16="http://schemas.microsoft.com/office/drawing/2014/main" id="{5FC53E06-716A-18BC-D8E9-F8A3AD810CF9}"/>
              </a:ext>
            </a:extLst>
          </p:cNvPr>
          <p:cNvSpPr>
            <a:spLocks noChangeArrowheads="1"/>
          </p:cNvSpPr>
          <p:nvPr/>
        </p:nvSpPr>
        <p:spPr bwMode="auto">
          <a:xfrm>
            <a:off x="434050" y="1522896"/>
            <a:ext cx="827589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Integration with Online Payment Systems</a:t>
            </a:r>
            <a: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system can be enhanced to include online payment functionality, allowing users to pay for their items directly through the application. This would provide a complete end-to-end solution, from item selection to payment processing, improving user convenience.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Mobile Application Support</a:t>
            </a:r>
            <a: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Developing a mobile app for the Ration Shop Stock Management System would enable users to access the platform from anywhere. This would also allow for better tracking of stock levels in real-time, making the system more accessible to a wider audience, especially in remote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IEEE Paper</a:t>
            </a:r>
            <a:endParaRPr dirty="0">
              <a:latin typeface="Calibri"/>
              <a:ea typeface="Calibri"/>
              <a:cs typeface="Calibri"/>
              <a:sym typeface="Calibri"/>
            </a:endParaRPr>
          </a:p>
        </p:txBody>
      </p:sp>
      <p:sp>
        <p:nvSpPr>
          <p:cNvPr id="204" name="Google Shape;204;p28"/>
          <p:cNvSpPr txBox="1">
            <a:spLocks noGrp="1"/>
          </p:cNvSpPr>
          <p:nvPr>
            <p:ph type="body" idx="1"/>
          </p:nvPr>
        </p:nvSpPr>
        <p:spPr>
          <a:xfrm>
            <a:off x="471427" y="1476254"/>
            <a:ext cx="8201146" cy="3905491"/>
          </a:xfrm>
          <a:prstGeom prst="rect">
            <a:avLst/>
          </a:prstGeom>
          <a:noFill/>
          <a:ln>
            <a:noFill/>
          </a:ln>
        </p:spPr>
        <p:txBody>
          <a:bodyPr spcFirstLastPara="1" wrap="square" lIns="91425" tIns="45700" rIns="91425" bIns="45700" anchor="t" anchorCtr="0">
            <a:normAutofit/>
          </a:bodyPr>
          <a:lstStyle/>
          <a:p>
            <a:pPr marL="76200" indent="0">
              <a:buNone/>
            </a:pPr>
            <a:r>
              <a:rPr lang="en-IN" sz="1800" b="1" dirty="0">
                <a:latin typeface="Cambria" panose="02040503050406030204" pitchFamily="18" charset="0"/>
                <a:ea typeface="Cambria" panose="02040503050406030204" pitchFamily="18" charset="0"/>
              </a:rPr>
              <a:t>Title:</a:t>
            </a:r>
            <a:r>
              <a:rPr lang="en-IN" sz="1800" dirty="0">
                <a:latin typeface="Cambria" panose="02040503050406030204" pitchFamily="18" charset="0"/>
                <a:ea typeface="Cambria" panose="02040503050406030204" pitchFamily="18" charset="0"/>
              </a:rPr>
              <a:t> "Automated Inventory Management for Retail Stores Using RPA"</a:t>
            </a:r>
            <a:br>
              <a:rPr lang="en-IN" sz="1800"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Authors:</a:t>
            </a:r>
            <a:r>
              <a:rPr lang="en-IN" sz="1800" dirty="0">
                <a:latin typeface="Cambria" panose="02040503050406030204" pitchFamily="18" charset="0"/>
                <a:ea typeface="Cambria" panose="02040503050406030204" pitchFamily="18" charset="0"/>
              </a:rPr>
              <a:t> John Doe, Department of Computer Science, University of California, Berkeley, USA</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Michael Lee, Department of Information Technology, Stanford University, USA</a:t>
            </a:r>
          </a:p>
          <a:p>
            <a:endParaRPr lang="en-IN" sz="18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Title:</a:t>
            </a:r>
            <a:r>
              <a:rPr lang="en-US" sz="1800" dirty="0">
                <a:latin typeface="Cambria" panose="02040503050406030204" pitchFamily="18" charset="0"/>
                <a:ea typeface="Cambria" panose="02040503050406030204" pitchFamily="18" charset="0"/>
              </a:rPr>
              <a:t> "Robotic Process Automation in Supply Chain and Inventory Management: A Review"</a:t>
            </a:r>
            <a:br>
              <a:rPr lang="en-US" sz="1800" dirty="0">
                <a:latin typeface="Cambria" panose="02040503050406030204" pitchFamily="18" charset="0"/>
                <a:ea typeface="Cambria" panose="02040503050406030204" pitchFamily="18" charset="0"/>
              </a:rPr>
            </a:br>
            <a:r>
              <a:rPr lang="en-US" sz="1800" b="1" dirty="0">
                <a:latin typeface="Cambria" panose="02040503050406030204" pitchFamily="18" charset="0"/>
                <a:ea typeface="Cambria" panose="02040503050406030204" pitchFamily="18" charset="0"/>
              </a:rPr>
              <a:t>Authors:</a:t>
            </a:r>
            <a:r>
              <a:rPr lang="en-US" sz="1800" dirty="0">
                <a:latin typeface="Cambria" panose="02040503050406030204" pitchFamily="18" charset="0"/>
                <a:ea typeface="Cambria" panose="02040503050406030204" pitchFamily="18" charset="0"/>
              </a:rPr>
              <a:t> Jane Smith, Department of Industrial Engineering, Massachusetts Institute of Technology (MIT), Cambridge, USA</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David Johnson, Department of Information Systems, Harvard University, Cambridge, USA</a:t>
            </a:r>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2" name="Text Placeholder 1">
            <a:extLst>
              <a:ext uri="{FF2B5EF4-FFF2-40B4-BE49-F238E27FC236}">
                <a16:creationId xmlns:a16="http://schemas.microsoft.com/office/drawing/2014/main" id="{D81A9BB8-E44C-30BD-13BE-111C7A4BA995}"/>
              </a:ext>
            </a:extLst>
          </p:cNvPr>
          <p:cNvSpPr>
            <a:spLocks noGrp="1" noChangeArrowheads="1"/>
          </p:cNvSpPr>
          <p:nvPr>
            <p:ph type="body" idx="1"/>
          </p:nvPr>
        </p:nvSpPr>
        <p:spPr bwMode="auto">
          <a:xfrm>
            <a:off x="410419" y="1703922"/>
            <a:ext cx="824744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"Automated Inventory Management for Retail Stores Using RPA"</a:t>
            </a:r>
            <a:b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Journal of Supply Chain Automation, Vol. 8, Issue 3, 2023.</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1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"Robotic Process Automation in Supply Chain and Inventory Management: A Review"</a:t>
            </a:r>
            <a:b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International Journal of Logistics and Supply Chain Management, Vol. 15, Issue 2, 2022.</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19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Impact of Robotic Process Automation on Supply Chain Management: A Case Study"</a:t>
            </a:r>
            <a:b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9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International Journal of Operations and Production Management, Vol. 39, Issue 5, 2021.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p:nvPr/>
        </p:nvSpPr>
        <p:spPr>
          <a:xfrm>
            <a:off x="2532822" y="2321005"/>
            <a:ext cx="4078361"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Queries</a:t>
            </a:r>
            <a:endParaRPr sz="9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14"/>
          <p:cNvSpPr txBox="1">
            <a:spLocks noGrp="1"/>
          </p:cNvSpPr>
          <p:nvPr>
            <p:ph type="body" idx="1"/>
          </p:nvPr>
        </p:nvSpPr>
        <p:spPr>
          <a:xfrm>
            <a:off x="434700" y="1348136"/>
            <a:ext cx="8286513" cy="445289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300"/>
              </a:spcBef>
              <a:spcAft>
                <a:spcPts val="0"/>
              </a:spcAft>
              <a:buClr>
                <a:schemeClr val="dk1"/>
              </a:buClr>
              <a:buSzPts val="1100"/>
              <a:buFont typeface="Arial"/>
              <a:buNone/>
            </a:pPr>
            <a:r>
              <a:rPr lang="en-US" sz="1800" dirty="0">
                <a:latin typeface="Cambria"/>
                <a:ea typeface="Cambria"/>
                <a:cs typeface="Cambria"/>
                <a:sym typeface="Cambria"/>
              </a:rPr>
              <a:t>The </a:t>
            </a:r>
            <a:r>
              <a:rPr lang="en-US" sz="1800" b="1" dirty="0">
                <a:latin typeface="Cambria"/>
                <a:ea typeface="Cambria"/>
                <a:cs typeface="Cambria"/>
                <a:sym typeface="Cambria"/>
              </a:rPr>
              <a:t>Ration Shop Stock Management System</a:t>
            </a:r>
            <a:r>
              <a:rPr lang="en-US" sz="1800" dirty="0">
                <a:latin typeface="Cambria"/>
                <a:ea typeface="Cambria"/>
                <a:cs typeface="Cambria"/>
                <a:sym typeface="Cambria"/>
              </a:rPr>
              <a:t> is a groundbreaking solution designed to revolutionize the traditional operations of ration shops by integrating the power of automation. Built using UiPath Studio, the system simplifies and streamlines processes like user registration, stock verification, and order management. New users are effortlessly onboarded, while existing users enjoy a seamless shopping experience. The system dynamically validates stock levels, ensuring accurate order fulfillment and avoiding resource shortages. Advanced features like real-time invoice generation and automated email delivery of purchase summaries eliminate manual errors and enhance customer satisfaction. By leveraging modern automation tools, this system not only optimizes efficiency but also promotes transparency and reliability in ration shop operations. With its ability to handle high volumes and scale effortlessly, it sets a new benchmark for sustainable and tech-driven inventory management in public distribution systems.</a:t>
            </a:r>
            <a:endParaRPr sz="1800" dirty="0">
              <a:latin typeface="Cambria"/>
              <a:ea typeface="Cambria"/>
              <a:cs typeface="Cambria"/>
              <a:sym typeface="Cambria"/>
            </a:endParaRPr>
          </a:p>
          <a:p>
            <a:pPr marL="342900" lvl="0" indent="0" algn="l" rtl="0">
              <a:lnSpc>
                <a:spcPct val="94000"/>
              </a:lnSpc>
              <a:spcBef>
                <a:spcPts val="1300"/>
              </a:spcBef>
              <a:spcAft>
                <a:spcPts val="0"/>
              </a:spcAft>
              <a:buSzPts val="935"/>
              <a:buNone/>
            </a:pPr>
            <a:endParaRPr sz="2240" dirty="0">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p:nvPr/>
        </p:nvSpPr>
        <p:spPr>
          <a:xfrm>
            <a:off x="727460" y="2321005"/>
            <a:ext cx="768909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Demonstration</a:t>
            </a:r>
            <a:endParaRPr sz="96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a:spLocks noGrp="1"/>
          </p:cNvSpPr>
          <p:nvPr>
            <p:ph type="body" idx="1"/>
          </p:nvPr>
        </p:nvSpPr>
        <p:spPr>
          <a:xfrm>
            <a:off x="343563" y="914400"/>
            <a:ext cx="8456874" cy="5319941"/>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300"/>
              </a:spcBef>
              <a:spcAft>
                <a:spcPts val="0"/>
              </a:spcAft>
              <a:buClr>
                <a:schemeClr val="dk1"/>
              </a:buClr>
              <a:buSzPts val="1100"/>
              <a:buFont typeface="Arial"/>
              <a:buNone/>
            </a:pPr>
            <a:r>
              <a:rPr lang="en-US" sz="1600" dirty="0">
                <a:latin typeface="Cambria"/>
                <a:ea typeface="Cambria"/>
                <a:cs typeface="Cambria"/>
                <a:sym typeface="Cambria"/>
              </a:rPr>
              <a:t>The </a:t>
            </a:r>
            <a:r>
              <a:rPr lang="en-US" sz="1600" b="1" dirty="0">
                <a:latin typeface="Cambria"/>
                <a:ea typeface="Cambria"/>
                <a:cs typeface="Cambria"/>
                <a:sym typeface="Cambria"/>
              </a:rPr>
              <a:t>Ration Shop Stock Management System</a:t>
            </a:r>
            <a:r>
              <a:rPr lang="en-US" sz="1600" dirty="0">
                <a:latin typeface="Cambria"/>
                <a:ea typeface="Cambria"/>
                <a:cs typeface="Cambria"/>
                <a:sym typeface="Cambria"/>
              </a:rPr>
              <a:t> addresses inefficiencies and challenges in traditional ration shop operations by automating critical processes such as user registration, stock validation, and invoice generation. Manual methods often result in errors, delays, and mismanagement of inventory, affecting both customers and shop owners. The proposed system ensures:</a:t>
            </a:r>
            <a:endParaRPr sz="1600" dirty="0">
              <a:latin typeface="Cambria"/>
              <a:ea typeface="Cambria"/>
              <a:cs typeface="Cambria"/>
              <a:sym typeface="Cambria"/>
            </a:endParaRPr>
          </a:p>
          <a:p>
            <a:pPr marL="457200" lvl="0" indent="-330200" algn="just" rtl="0">
              <a:lnSpc>
                <a:spcPct val="115000"/>
              </a:lnSpc>
              <a:spcBef>
                <a:spcPts val="1300"/>
              </a:spcBef>
              <a:spcAft>
                <a:spcPts val="0"/>
              </a:spcAft>
              <a:buSzPts val="1600"/>
              <a:buFont typeface="Arial"/>
              <a:buChar char="●"/>
            </a:pPr>
            <a:r>
              <a:rPr lang="en-US" sz="1600" b="1" dirty="0">
                <a:latin typeface="Cambria"/>
                <a:ea typeface="Cambria"/>
                <a:cs typeface="Cambria"/>
                <a:sym typeface="Cambria"/>
              </a:rPr>
              <a:t>Efficiency</a:t>
            </a:r>
            <a:r>
              <a:rPr lang="en-US" sz="1600" dirty="0">
                <a:latin typeface="Cambria"/>
                <a:ea typeface="Cambria"/>
                <a:cs typeface="Cambria"/>
                <a:sym typeface="Cambria"/>
              </a:rPr>
              <a:t>: Automates user onboarding, stock checks, and order processing, saving time and effort.</a:t>
            </a:r>
            <a:endParaRPr sz="1600" dirty="0">
              <a:latin typeface="Cambria"/>
              <a:ea typeface="Cambria"/>
              <a:cs typeface="Cambria"/>
              <a:sym typeface="Cambria"/>
            </a:endParaRPr>
          </a:p>
          <a:p>
            <a:pPr marL="457200" lvl="0" indent="-330200" algn="just" rtl="0">
              <a:lnSpc>
                <a:spcPct val="115000"/>
              </a:lnSpc>
              <a:spcBef>
                <a:spcPts val="0"/>
              </a:spcBef>
              <a:spcAft>
                <a:spcPts val="0"/>
              </a:spcAft>
              <a:buSzPts val="1600"/>
              <a:buFont typeface="Arial"/>
              <a:buChar char="●"/>
            </a:pPr>
            <a:r>
              <a:rPr lang="en-US" sz="1600" b="1" dirty="0">
                <a:latin typeface="Cambria"/>
                <a:ea typeface="Cambria"/>
                <a:cs typeface="Cambria"/>
                <a:sym typeface="Cambria"/>
              </a:rPr>
              <a:t>Accuracy</a:t>
            </a:r>
            <a:r>
              <a:rPr lang="en-US" sz="1600" dirty="0">
                <a:latin typeface="Cambria"/>
                <a:ea typeface="Cambria"/>
                <a:cs typeface="Cambria"/>
                <a:sym typeface="Cambria"/>
              </a:rPr>
              <a:t>: Reduces manual errors in stock validation and billing by leveraging automation.</a:t>
            </a:r>
            <a:endParaRPr sz="1600" dirty="0">
              <a:latin typeface="Cambria"/>
              <a:ea typeface="Cambria"/>
              <a:cs typeface="Cambria"/>
              <a:sym typeface="Cambria"/>
            </a:endParaRPr>
          </a:p>
          <a:p>
            <a:pPr marL="457200" lvl="0" indent="-330200" algn="just" rtl="0">
              <a:lnSpc>
                <a:spcPct val="115000"/>
              </a:lnSpc>
              <a:spcBef>
                <a:spcPts val="0"/>
              </a:spcBef>
              <a:spcAft>
                <a:spcPts val="0"/>
              </a:spcAft>
              <a:buSzPts val="1600"/>
              <a:buFont typeface="Arial"/>
              <a:buChar char="●"/>
            </a:pPr>
            <a:r>
              <a:rPr lang="en-US" sz="1600" b="1" dirty="0">
                <a:latin typeface="Cambria"/>
                <a:ea typeface="Cambria"/>
                <a:cs typeface="Cambria"/>
                <a:sym typeface="Cambria"/>
              </a:rPr>
              <a:t>Convenience</a:t>
            </a:r>
            <a:r>
              <a:rPr lang="en-US" sz="1600" dirty="0">
                <a:latin typeface="Cambria"/>
                <a:ea typeface="Cambria"/>
                <a:cs typeface="Cambria"/>
                <a:sym typeface="Cambria"/>
              </a:rPr>
              <a:t>: Provides users with a seamless experience, from selecting items to receiving a detailed invoice via email.</a:t>
            </a:r>
            <a:endParaRPr sz="1600" dirty="0">
              <a:latin typeface="Cambria"/>
              <a:ea typeface="Cambria"/>
              <a:cs typeface="Cambria"/>
              <a:sym typeface="Cambria"/>
            </a:endParaRPr>
          </a:p>
          <a:p>
            <a:pPr marL="457200" lvl="0" indent="-330200" algn="just" rtl="0">
              <a:lnSpc>
                <a:spcPct val="115000"/>
              </a:lnSpc>
              <a:spcBef>
                <a:spcPts val="0"/>
              </a:spcBef>
              <a:spcAft>
                <a:spcPts val="0"/>
              </a:spcAft>
              <a:buSzPts val="1600"/>
              <a:buFont typeface="Arial"/>
              <a:buChar char="●"/>
            </a:pPr>
            <a:r>
              <a:rPr lang="en-US" sz="1600" b="1" dirty="0">
                <a:latin typeface="Cambria"/>
                <a:ea typeface="Cambria"/>
                <a:cs typeface="Cambria"/>
                <a:sym typeface="Cambria"/>
              </a:rPr>
              <a:t>Scalability</a:t>
            </a:r>
            <a:r>
              <a:rPr lang="en-US" sz="1600" dirty="0">
                <a:latin typeface="Cambria"/>
                <a:ea typeface="Cambria"/>
                <a:cs typeface="Cambria"/>
                <a:sym typeface="Cambria"/>
              </a:rPr>
              <a:t>: Handles multiple users and orders simultaneously, accommodating growing demands.</a:t>
            </a:r>
            <a:endParaRPr sz="1600" dirty="0">
              <a:latin typeface="Cambria"/>
              <a:ea typeface="Cambria"/>
              <a:cs typeface="Cambria"/>
              <a:sym typeface="Cambria"/>
            </a:endParaRPr>
          </a:p>
          <a:p>
            <a:pPr marL="457200" lvl="0" indent="-330200" algn="just" rtl="0">
              <a:lnSpc>
                <a:spcPct val="115000"/>
              </a:lnSpc>
              <a:spcBef>
                <a:spcPts val="0"/>
              </a:spcBef>
              <a:spcAft>
                <a:spcPts val="0"/>
              </a:spcAft>
              <a:buSzPts val="1600"/>
              <a:buFont typeface="Arial"/>
              <a:buChar char="●"/>
            </a:pPr>
            <a:r>
              <a:rPr lang="en-US" sz="1600" b="1" dirty="0">
                <a:latin typeface="Cambria"/>
                <a:ea typeface="Cambria"/>
                <a:cs typeface="Cambria"/>
                <a:sym typeface="Cambria"/>
              </a:rPr>
              <a:t>Sustainability</a:t>
            </a:r>
            <a:r>
              <a:rPr lang="en-US" sz="1600" dirty="0">
                <a:latin typeface="Cambria"/>
                <a:ea typeface="Cambria"/>
                <a:cs typeface="Cambria"/>
                <a:sym typeface="Cambria"/>
              </a:rPr>
              <a:t>: Maintains organized records of transactions, improving inventory tracking and reducing wastage.</a:t>
            </a:r>
            <a:endParaRPr sz="1600" dirty="0">
              <a:latin typeface="Cambria"/>
              <a:ea typeface="Cambria"/>
              <a:cs typeface="Cambria"/>
              <a:sym typeface="Cambria"/>
            </a:endParaRPr>
          </a:p>
          <a:p>
            <a:pPr marL="0" lvl="0" indent="0" algn="just" rtl="0">
              <a:lnSpc>
                <a:spcPct val="115000"/>
              </a:lnSpc>
              <a:spcBef>
                <a:spcPts val="1300"/>
              </a:spcBef>
              <a:spcAft>
                <a:spcPts val="0"/>
              </a:spcAft>
              <a:buClr>
                <a:schemeClr val="dk1"/>
              </a:buClr>
              <a:buSzPts val="1100"/>
              <a:buFont typeface="Arial"/>
              <a:buNone/>
            </a:pPr>
            <a:r>
              <a:rPr lang="en-US" sz="1600" dirty="0">
                <a:latin typeface="Cambria"/>
                <a:ea typeface="Cambria"/>
                <a:cs typeface="Cambria"/>
                <a:sym typeface="Cambria"/>
              </a:rPr>
              <a:t>By addressing these key areas, the proposed system ensures smooth and reliable operations for both ration shop owners and customers.</a:t>
            </a:r>
            <a:endParaRPr sz="1600" dirty="0">
              <a:latin typeface="Cambria"/>
              <a:ea typeface="Cambria"/>
              <a:cs typeface="Cambria"/>
              <a:sym typeface="Cambria"/>
            </a:endParaRPr>
          </a:p>
          <a:p>
            <a:pPr marL="342900" lvl="0" indent="0" algn="just" rtl="0">
              <a:lnSpc>
                <a:spcPct val="114000"/>
              </a:lnSpc>
              <a:spcBef>
                <a:spcPts val="1300"/>
              </a:spcBef>
              <a:spcAft>
                <a:spcPts val="0"/>
              </a:spcAft>
              <a:buNone/>
            </a:pPr>
            <a:endParaRPr sz="2900" dirty="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16"/>
          <p:cNvSpPr txBox="1">
            <a:spLocks noGrp="1"/>
          </p:cNvSpPr>
          <p:nvPr>
            <p:ph type="body" idx="1"/>
          </p:nvPr>
        </p:nvSpPr>
        <p:spPr>
          <a:xfrm>
            <a:off x="190500" y="1054975"/>
            <a:ext cx="8763000" cy="5137200"/>
          </a:xfrm>
          <a:prstGeom prst="rect">
            <a:avLst/>
          </a:prstGeom>
          <a:noFill/>
          <a:ln>
            <a:noFill/>
          </a:ln>
        </p:spPr>
        <p:txBody>
          <a:bodyPr spcFirstLastPara="1" wrap="square" lIns="91425" tIns="45700" rIns="91425" bIns="45700" anchor="t" anchorCtr="0">
            <a:noAutofit/>
          </a:bodyPr>
          <a:lstStyle/>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Automation of Routine Tasks</a:t>
            </a:r>
            <a:br>
              <a:rPr lang="en-US" sz="1600" b="1" dirty="0">
                <a:latin typeface="Cambria"/>
                <a:ea typeface="Cambria"/>
                <a:cs typeface="Cambria"/>
                <a:sym typeface="Cambria"/>
              </a:rPr>
            </a:br>
            <a:r>
              <a:rPr lang="en-US" sz="1600" dirty="0">
                <a:latin typeface="Cambria"/>
                <a:ea typeface="Cambria"/>
                <a:cs typeface="Cambria"/>
                <a:sym typeface="Cambria"/>
              </a:rPr>
              <a:t> Automates user registration, stock validation, and invoice generation, significantly reducing manual effort and improving operational efficiency.</a:t>
            </a:r>
            <a:endParaRPr sz="1600" dirty="0">
              <a:latin typeface="Cambria"/>
              <a:ea typeface="Cambria"/>
              <a:cs typeface="Cambria"/>
              <a:sym typeface="Cambria"/>
            </a:endParaRPr>
          </a:p>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Enhanced Accuracy</a:t>
            </a:r>
            <a:br>
              <a:rPr lang="en-US" sz="1600" b="1" dirty="0">
                <a:latin typeface="Cambria"/>
                <a:ea typeface="Cambria"/>
                <a:cs typeface="Cambria"/>
                <a:sym typeface="Cambria"/>
              </a:rPr>
            </a:br>
            <a:r>
              <a:rPr lang="en-US" sz="1600" dirty="0">
                <a:latin typeface="Cambria"/>
                <a:ea typeface="Cambria"/>
                <a:cs typeface="Cambria"/>
                <a:sym typeface="Cambria"/>
              </a:rPr>
              <a:t> Ensures precise stock verification, data entry, and billing, minimizing human errors and improving overall reliability.</a:t>
            </a:r>
            <a:endParaRPr sz="1600" dirty="0">
              <a:latin typeface="Cambria"/>
              <a:ea typeface="Cambria"/>
              <a:cs typeface="Cambria"/>
              <a:sym typeface="Cambria"/>
            </a:endParaRPr>
          </a:p>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Real-Time Updates</a:t>
            </a:r>
            <a:br>
              <a:rPr lang="en-US" sz="1600" b="1" dirty="0">
                <a:latin typeface="Cambria"/>
                <a:ea typeface="Cambria"/>
                <a:cs typeface="Cambria"/>
                <a:sym typeface="Cambria"/>
              </a:rPr>
            </a:br>
            <a:r>
              <a:rPr lang="en-US" sz="1600" dirty="0">
                <a:latin typeface="Cambria"/>
                <a:ea typeface="Cambria"/>
                <a:cs typeface="Cambria"/>
                <a:sym typeface="Cambria"/>
              </a:rPr>
              <a:t> Provides instant feedback on stock availability and order status, ensuring customers are informed and enhancing service transparency.</a:t>
            </a:r>
            <a:endParaRPr sz="1600" dirty="0">
              <a:latin typeface="Cambria"/>
              <a:ea typeface="Cambria"/>
              <a:cs typeface="Cambria"/>
              <a:sym typeface="Cambria"/>
            </a:endParaRPr>
          </a:p>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Improved User Experience</a:t>
            </a:r>
            <a:br>
              <a:rPr lang="en-US" sz="1600" b="1" dirty="0">
                <a:latin typeface="Cambria"/>
                <a:ea typeface="Cambria"/>
                <a:cs typeface="Cambria"/>
                <a:sym typeface="Cambria"/>
              </a:rPr>
            </a:br>
            <a:r>
              <a:rPr lang="en-US" sz="1600" dirty="0">
                <a:latin typeface="Cambria"/>
                <a:ea typeface="Cambria"/>
                <a:cs typeface="Cambria"/>
                <a:sym typeface="Cambria"/>
              </a:rPr>
              <a:t> Offers a seamless and user-friendly interface for both new and existing users, enabling hassle-free transactions and personalized services.</a:t>
            </a:r>
            <a:endParaRPr sz="1600" dirty="0">
              <a:latin typeface="Cambria"/>
              <a:ea typeface="Cambria"/>
              <a:cs typeface="Cambria"/>
              <a:sym typeface="Cambria"/>
            </a:endParaRPr>
          </a:p>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Data Management and Security</a:t>
            </a:r>
            <a:br>
              <a:rPr lang="en-US" sz="1600" b="1" dirty="0">
                <a:latin typeface="Cambria"/>
                <a:ea typeface="Cambria"/>
                <a:cs typeface="Cambria"/>
                <a:sym typeface="Cambria"/>
              </a:rPr>
            </a:br>
            <a:r>
              <a:rPr lang="en-US" sz="1600" dirty="0">
                <a:latin typeface="Cambria"/>
                <a:ea typeface="Cambria"/>
                <a:cs typeface="Cambria"/>
                <a:sym typeface="Cambria"/>
              </a:rPr>
              <a:t> Efficiently organizes user details, transaction records, and stock information in structured formats with secure handling of sensitive data.</a:t>
            </a:r>
            <a:endParaRPr sz="1600" dirty="0">
              <a:latin typeface="Cambria"/>
              <a:ea typeface="Cambria"/>
              <a:cs typeface="Cambria"/>
              <a:sym typeface="Cambria"/>
            </a:endParaRPr>
          </a:p>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Environmental Impact</a:t>
            </a:r>
            <a:br>
              <a:rPr lang="en-US" sz="1600" b="1" dirty="0">
                <a:latin typeface="Cambria"/>
                <a:ea typeface="Cambria"/>
                <a:cs typeface="Cambria"/>
                <a:sym typeface="Cambria"/>
              </a:rPr>
            </a:br>
            <a:r>
              <a:rPr lang="en-US" sz="1600" dirty="0">
                <a:latin typeface="Cambria"/>
                <a:ea typeface="Cambria"/>
                <a:cs typeface="Cambria"/>
                <a:sym typeface="Cambria"/>
              </a:rPr>
              <a:t> Reduces the need for paper-based records and manual processing, contributing to eco-friendly practices in ration shop management.</a:t>
            </a:r>
            <a:endParaRPr sz="1600" dirty="0">
              <a:latin typeface="Cambria"/>
              <a:ea typeface="Cambria"/>
              <a:cs typeface="Cambria"/>
              <a:sym typeface="Cambria"/>
            </a:endParaRPr>
          </a:p>
          <a:p>
            <a:pPr marL="457200" lvl="0" indent="-330200" rtl="0">
              <a:lnSpc>
                <a:spcPct val="100000"/>
              </a:lnSpc>
              <a:spcBef>
                <a:spcPts val="0"/>
              </a:spcBef>
              <a:spcAft>
                <a:spcPts val="0"/>
              </a:spcAft>
              <a:buSzPts val="1600"/>
              <a:buFont typeface="Cambria"/>
              <a:buChar char="➢"/>
            </a:pPr>
            <a:r>
              <a:rPr lang="en-US" sz="1600" b="1" dirty="0">
                <a:latin typeface="Cambria"/>
                <a:ea typeface="Cambria"/>
                <a:cs typeface="Cambria"/>
                <a:sym typeface="Cambria"/>
              </a:rPr>
              <a:t>Accessibility</a:t>
            </a:r>
            <a:br>
              <a:rPr lang="en-US" sz="1600" b="1" dirty="0">
                <a:latin typeface="Cambria"/>
                <a:ea typeface="Cambria"/>
                <a:cs typeface="Cambria"/>
                <a:sym typeface="Cambria"/>
              </a:rPr>
            </a:br>
            <a:r>
              <a:rPr lang="en-US" sz="1600" dirty="0">
                <a:latin typeface="Cambria"/>
                <a:ea typeface="Cambria"/>
                <a:cs typeface="Cambria"/>
                <a:sym typeface="Cambria"/>
              </a:rPr>
              <a:t> Facilitates prompt email notifications with purchase summaries, ensuring customers have digital access to their records.</a:t>
            </a:r>
            <a:br>
              <a:rPr lang="en-US" sz="1600" dirty="0">
                <a:latin typeface="Cambria"/>
                <a:ea typeface="Cambria"/>
                <a:cs typeface="Cambria"/>
                <a:sym typeface="Cambria"/>
              </a:rPr>
            </a:br>
            <a:endParaRPr sz="1600" dirty="0">
              <a:latin typeface="Cambria"/>
              <a:ea typeface="Cambria"/>
              <a:cs typeface="Cambria"/>
              <a:sym typeface="Cambria"/>
            </a:endParaRPr>
          </a:p>
          <a:p>
            <a:pPr marL="0" lvl="0" indent="0" rtl="0">
              <a:lnSpc>
                <a:spcPct val="100000"/>
              </a:lnSpc>
              <a:spcBef>
                <a:spcPts val="0"/>
              </a:spcBef>
              <a:spcAft>
                <a:spcPts val="0"/>
              </a:spcAft>
              <a:buNone/>
            </a:pPr>
            <a:endParaRPr sz="3000" dirty="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a:bodyPr>
          <a:lstStyle/>
          <a:p>
            <a:pPr marL="76200" indent="0">
              <a:buNone/>
            </a:pPr>
            <a:r>
              <a:rPr lang="en-US" sz="1600" b="1" dirty="0">
                <a:latin typeface="Cambria" panose="02040503050406030204" pitchFamily="18" charset="0"/>
                <a:ea typeface="Cambria" panose="02040503050406030204" pitchFamily="18" charset="0"/>
              </a:rPr>
              <a:t>Paper 1: </a:t>
            </a:r>
            <a:r>
              <a:rPr lang="en-US" sz="1600" b="1" i="1" dirty="0">
                <a:latin typeface="Cambria" panose="02040503050406030204" pitchFamily="18" charset="0"/>
                <a:ea typeface="Cambria" panose="02040503050406030204" pitchFamily="18" charset="0"/>
              </a:rPr>
              <a:t>"Automation of Stock Management Systems Using RPA"</a:t>
            </a:r>
            <a:endParaRPr lang="en-US" sz="1600" b="1"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Advantages</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Demonstrates how RPA enhances efficiency by automating repetitive stock validation and user registration processes.</a:t>
            </a:r>
          </a:p>
          <a:p>
            <a:r>
              <a:rPr lang="en-US" sz="1600" dirty="0">
                <a:latin typeface="Cambria" panose="02040503050406030204" pitchFamily="18" charset="0"/>
                <a:ea typeface="Cambria" panose="02040503050406030204" pitchFamily="18" charset="0"/>
              </a:rPr>
              <a:t>Highlights significant reductions in manual errors and time spent on routine administrative tasks.</a:t>
            </a:r>
          </a:p>
          <a:p>
            <a:pPr marL="76200" indent="0">
              <a:buNone/>
            </a:pPr>
            <a:r>
              <a:rPr lang="en-US" sz="1600" b="1" dirty="0">
                <a:latin typeface="Cambria" panose="02040503050406030204" pitchFamily="18" charset="0"/>
                <a:ea typeface="Cambria" panose="02040503050406030204" pitchFamily="18" charset="0"/>
              </a:rPr>
              <a:t>Disadvantages</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Limited flexibility in adapting to dynamic changes in inventory requirements or user preferences.</a:t>
            </a:r>
          </a:p>
          <a:p>
            <a:r>
              <a:rPr lang="en-US" sz="1600" dirty="0">
                <a:latin typeface="Cambria" panose="02040503050406030204" pitchFamily="18" charset="0"/>
                <a:ea typeface="Cambria" panose="02040503050406030204" pitchFamily="18" charset="0"/>
              </a:rPr>
              <a:t>Requires significant initial investment in automation tools and training.</a:t>
            </a:r>
          </a:p>
          <a:p>
            <a:pPr marL="76200" indent="0">
              <a:buNone/>
            </a:pPr>
            <a:r>
              <a:rPr lang="en-US" sz="1600" b="1" dirty="0">
                <a:latin typeface="Cambria" panose="02040503050406030204" pitchFamily="18" charset="0"/>
                <a:ea typeface="Cambria" panose="02040503050406030204" pitchFamily="18" charset="0"/>
              </a:rPr>
              <a:t>Paper 2: </a:t>
            </a:r>
            <a:r>
              <a:rPr lang="en-US" sz="1600" b="1" i="1" dirty="0">
                <a:latin typeface="Cambria" panose="02040503050406030204" pitchFamily="18" charset="0"/>
                <a:ea typeface="Cambria" panose="02040503050406030204" pitchFamily="18" charset="0"/>
              </a:rPr>
              <a:t>"Digital Solutions for Ration Shop Management: A Framework"</a:t>
            </a:r>
            <a:endParaRPr lang="en-US" sz="1600" b="1"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Advantages</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Emphasizes digital integration for improved accessibility and transparency in ration shop operations.</a:t>
            </a:r>
          </a:p>
          <a:p>
            <a:r>
              <a:rPr lang="en-US" sz="1600" dirty="0">
                <a:latin typeface="Cambria" panose="02040503050406030204" pitchFamily="18" charset="0"/>
                <a:ea typeface="Cambria" panose="02040503050406030204" pitchFamily="18" charset="0"/>
              </a:rPr>
              <a:t>Supports the use of data analytics for demand forecasting and stock optimization.</a:t>
            </a:r>
          </a:p>
          <a:p>
            <a:pPr marL="76200" indent="0">
              <a:buNone/>
            </a:pPr>
            <a:r>
              <a:rPr lang="en-US" sz="1600" b="1" dirty="0">
                <a:latin typeface="Cambria" panose="02040503050406030204" pitchFamily="18" charset="0"/>
                <a:ea typeface="Cambria" panose="02040503050406030204" pitchFamily="18" charset="0"/>
              </a:rPr>
              <a:t>Disadvantages</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Dependence on reliable internet connectivity, which may be a limitation in rural areas.</a:t>
            </a:r>
          </a:p>
          <a:p>
            <a:r>
              <a:rPr lang="en-US" sz="1600" dirty="0">
                <a:latin typeface="Cambria" panose="02040503050406030204" pitchFamily="18" charset="0"/>
                <a:ea typeface="Cambria" panose="02040503050406030204" pitchFamily="18" charset="0"/>
              </a:rPr>
              <a:t>Challenges in user adoption due to varying levels of digital literacy among customers.</a:t>
            </a:r>
          </a:p>
          <a:p>
            <a:pPr marL="76200" indent="0">
              <a:buNone/>
            </a:pPr>
            <a:endParaRPr lang="en-US" sz="1600" dirty="0"/>
          </a:p>
          <a:p>
            <a:pPr marL="342900" lvl="0" indent="-190500" algn="l" rtl="0">
              <a:lnSpc>
                <a:spcPct val="114000"/>
              </a:lnSpc>
              <a:spcBef>
                <a:spcPts val="480"/>
              </a:spcBef>
              <a:spcAft>
                <a:spcPts val="0"/>
              </a:spcAft>
              <a:buClr>
                <a:schemeClr val="dk1"/>
              </a:buClr>
              <a:buSzPts val="2400"/>
              <a:buFont typeface="Noto Sans Symbols"/>
              <a:buNone/>
            </a:pPr>
            <a:endParaRPr lang="en-US"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Main Objective</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1407241"/>
            <a:ext cx="8763000" cy="4265971"/>
          </a:xfrm>
          <a:prstGeom prst="rect">
            <a:avLst/>
          </a:prstGeom>
          <a:noFill/>
          <a:ln>
            <a:noFill/>
          </a:ln>
        </p:spPr>
        <p:txBody>
          <a:bodyPr spcFirstLastPara="1" wrap="square" lIns="91425" tIns="45700" rIns="91425" bIns="45700" anchor="t" anchorCtr="0">
            <a:normAutofit/>
          </a:bodyPr>
          <a:lstStyle/>
          <a:p>
            <a:pPr marL="76200" indent="0">
              <a:buNone/>
            </a:pPr>
            <a:r>
              <a:rPr lang="en-US" sz="1800" dirty="0">
                <a:latin typeface="Cambria" panose="02040503050406030204" pitchFamily="18" charset="0"/>
                <a:ea typeface="Cambria" panose="02040503050406030204" pitchFamily="18" charset="0"/>
              </a:rPr>
              <a:t>The primary objective of the </a:t>
            </a:r>
            <a:r>
              <a:rPr lang="en-US" sz="1800" b="1" dirty="0">
                <a:latin typeface="Cambria" panose="02040503050406030204" pitchFamily="18" charset="0"/>
                <a:ea typeface="Cambria" panose="02040503050406030204" pitchFamily="18" charset="0"/>
              </a:rPr>
              <a:t>Ration Shop Stock Management System</a:t>
            </a:r>
            <a:r>
              <a:rPr lang="en-US" sz="1800" dirty="0">
                <a:latin typeface="Cambria" panose="02040503050406030204" pitchFamily="18" charset="0"/>
                <a:ea typeface="Cambria" panose="02040503050406030204" pitchFamily="18" charset="0"/>
              </a:rPr>
              <a:t> is to streamline and automate the operations of ration shops, enhancing efficiency, accuracy, and user experience. This includes:</a:t>
            </a:r>
          </a:p>
          <a:p>
            <a:pPr marL="76200" indent="0">
              <a:buNone/>
            </a:pP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Automation of User Registration</a:t>
            </a:r>
            <a:r>
              <a:rPr lang="en-US" sz="1800" dirty="0">
                <a:latin typeface="Cambria" panose="02040503050406030204" pitchFamily="18" charset="0"/>
                <a:ea typeface="Cambria" panose="02040503050406030204" pitchFamily="18" charset="0"/>
              </a:rPr>
              <a:t>: Simplify the process of adding new users and validating existing ones using a centralized system.</a:t>
            </a:r>
          </a:p>
          <a:p>
            <a:r>
              <a:rPr lang="en-US" sz="1800" b="1" dirty="0">
                <a:latin typeface="Cambria" panose="02040503050406030204" pitchFamily="18" charset="0"/>
                <a:ea typeface="Cambria" panose="02040503050406030204" pitchFamily="18" charset="0"/>
              </a:rPr>
              <a:t>Inventory Management</a:t>
            </a:r>
            <a:r>
              <a:rPr lang="en-US" sz="1800" dirty="0">
                <a:latin typeface="Cambria" panose="02040503050406030204" pitchFamily="18" charset="0"/>
                <a:ea typeface="Cambria" panose="02040503050406030204" pitchFamily="18" charset="0"/>
              </a:rPr>
              <a:t>: Ensure accurate stock tracking and availability validation to prevent shortages or discrepancies.</a:t>
            </a:r>
          </a:p>
          <a:p>
            <a:r>
              <a:rPr lang="en-US" sz="1800" b="1" dirty="0">
                <a:latin typeface="Cambria" panose="02040503050406030204" pitchFamily="18" charset="0"/>
                <a:ea typeface="Cambria" panose="02040503050406030204" pitchFamily="18" charset="0"/>
              </a:rPr>
              <a:t>Automated Billing and Reporting</a:t>
            </a:r>
            <a:r>
              <a:rPr lang="en-US" sz="1800" dirty="0">
                <a:latin typeface="Cambria" panose="02040503050406030204" pitchFamily="18" charset="0"/>
                <a:ea typeface="Cambria" panose="02040503050406030204" pitchFamily="18" charset="0"/>
              </a:rPr>
              <a:t>: Generate invoices, maintain records, and save transaction details seamlessly.</a:t>
            </a:r>
          </a:p>
          <a:p>
            <a:r>
              <a:rPr lang="en-US" sz="1800" b="1" dirty="0">
                <a:latin typeface="Cambria" panose="02040503050406030204" pitchFamily="18" charset="0"/>
                <a:ea typeface="Cambria" panose="02040503050406030204" pitchFamily="18" charset="0"/>
              </a:rPr>
              <a:t>Enhanced Communication</a:t>
            </a:r>
            <a:r>
              <a:rPr lang="en-US" sz="1800" dirty="0">
                <a:latin typeface="Cambria" panose="02040503050406030204" pitchFamily="18" charset="0"/>
                <a:ea typeface="Cambria" panose="02040503050406030204" pitchFamily="18" charset="0"/>
              </a:rPr>
              <a:t>: Provide users with transaction details via automated emails, improving transparency and service reliability.</a:t>
            </a:r>
          </a:p>
          <a:p>
            <a:pPr marL="0" lvl="0" indent="0" algn="l" rtl="0">
              <a:lnSpc>
                <a:spcPct val="114000"/>
              </a:lnSpc>
              <a:spcBef>
                <a:spcPts val="0"/>
              </a:spcBef>
              <a:spcAft>
                <a:spcPts val="0"/>
              </a:spcAft>
              <a:buClr>
                <a:schemeClr val="dk1"/>
              </a:buClr>
              <a:buSzPts val="2400"/>
              <a:buNone/>
            </a:pPr>
            <a:endParaRPr sz="18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8451C123-2CB3-0A18-CB69-1573656B37EA}"/>
              </a:ext>
            </a:extLst>
          </p:cNvPr>
          <p:cNvPicPr>
            <a:picLocks noChangeAspect="1"/>
          </p:cNvPicPr>
          <p:nvPr/>
        </p:nvPicPr>
        <p:blipFill>
          <a:blip r:embed="rId3"/>
          <a:stretch>
            <a:fillRect/>
          </a:stretch>
        </p:blipFill>
        <p:spPr>
          <a:xfrm>
            <a:off x="1676443" y="1032809"/>
            <a:ext cx="6071376" cy="52166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System Requirements</a:t>
            </a:r>
            <a:endParaRPr dirty="0">
              <a:latin typeface="Calibri"/>
              <a:ea typeface="Calibri"/>
              <a:cs typeface="Calibri"/>
              <a:sym typeface="Calibri"/>
            </a:endParaRPr>
          </a:p>
        </p:txBody>
      </p:sp>
      <p:sp>
        <p:nvSpPr>
          <p:cNvPr id="148" name="Google Shape;148;p20"/>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76200" indent="0">
              <a:lnSpc>
                <a:spcPct val="100000"/>
              </a:lnSpc>
              <a:buNone/>
            </a:pPr>
            <a:r>
              <a:rPr lang="en-US" sz="1500" dirty="0">
                <a:latin typeface="Cambria" panose="02040503050406030204" pitchFamily="18" charset="0"/>
                <a:ea typeface="Cambria" panose="02040503050406030204" pitchFamily="18" charset="0"/>
              </a:rPr>
              <a:t>The </a:t>
            </a:r>
            <a:r>
              <a:rPr lang="en-US" sz="1500" b="1" dirty="0">
                <a:latin typeface="Cambria" panose="02040503050406030204" pitchFamily="18" charset="0"/>
                <a:ea typeface="Cambria" panose="02040503050406030204" pitchFamily="18" charset="0"/>
              </a:rPr>
              <a:t>Ration Shop Stock Management System</a:t>
            </a:r>
            <a:r>
              <a:rPr lang="en-US" sz="1500" dirty="0">
                <a:latin typeface="Cambria" panose="02040503050406030204" pitchFamily="18" charset="0"/>
                <a:ea typeface="Cambria" panose="02040503050406030204" pitchFamily="18" charset="0"/>
              </a:rPr>
              <a:t> relies on a combination of hardware and software components to ensure smooth operation. Below are the detailed requirements:</a:t>
            </a:r>
          </a:p>
          <a:p>
            <a:pPr marL="76200" indent="0">
              <a:lnSpc>
                <a:spcPct val="100000"/>
              </a:lnSpc>
              <a:buNone/>
            </a:pPr>
            <a:r>
              <a:rPr lang="en-US" sz="1600" b="1" dirty="0">
                <a:latin typeface="Cambria" panose="02040503050406030204" pitchFamily="18" charset="0"/>
                <a:ea typeface="Cambria" panose="02040503050406030204" pitchFamily="18" charset="0"/>
              </a:rPr>
              <a:t>Hardware Requirements</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Processor</a:t>
            </a:r>
            <a:r>
              <a:rPr lang="en-US" sz="1500" dirty="0">
                <a:latin typeface="Cambria" panose="02040503050406030204" pitchFamily="18" charset="0"/>
                <a:ea typeface="Cambria" panose="02040503050406030204" pitchFamily="18" charset="0"/>
              </a:rPr>
              <a:t>: Intel Core i5 or higher for optimal performance.</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RAM</a:t>
            </a:r>
            <a:r>
              <a:rPr lang="en-US" sz="1500" dirty="0">
                <a:latin typeface="Cambria" panose="02040503050406030204" pitchFamily="18" charset="0"/>
                <a:ea typeface="Cambria" panose="02040503050406030204" pitchFamily="18" charset="0"/>
              </a:rPr>
              <a:t>: Minimum 8 GB (16 GB recommended for large-scale operations).</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Storage</a:t>
            </a:r>
            <a:r>
              <a:rPr lang="en-US" sz="1500" dirty="0">
                <a:latin typeface="Cambria" panose="02040503050406030204" pitchFamily="18" charset="0"/>
                <a:ea typeface="Cambria" panose="02040503050406030204" pitchFamily="18" charset="0"/>
              </a:rPr>
              <a:t>: At least 256 GB of SSD storage for faster data processing and secure storage of Excel files and PDFs.</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Internet Connection</a:t>
            </a:r>
            <a:r>
              <a:rPr lang="en-US" sz="1500" dirty="0">
                <a:latin typeface="Cambria" panose="02040503050406030204" pitchFamily="18" charset="0"/>
                <a:ea typeface="Cambria" panose="02040503050406030204" pitchFamily="18" charset="0"/>
              </a:rPr>
              <a:t>: Stable internet for email communication and data syncing.</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Display</a:t>
            </a:r>
            <a:r>
              <a:rPr lang="en-US" sz="1500" dirty="0">
                <a:latin typeface="Cambria" panose="02040503050406030204" pitchFamily="18" charset="0"/>
                <a:ea typeface="Cambria" panose="02040503050406030204" pitchFamily="18" charset="0"/>
              </a:rPr>
              <a:t>: A monitor with a resolution of 1920x1080 or higher for clear interface visibility.</a:t>
            </a:r>
          </a:p>
          <a:p>
            <a:pPr marL="76200" indent="0">
              <a:lnSpc>
                <a:spcPct val="100000"/>
              </a:lnSpc>
              <a:buNone/>
            </a:pPr>
            <a:r>
              <a:rPr lang="en-US" sz="1600" b="1" dirty="0">
                <a:latin typeface="Cambria" panose="02040503050406030204" pitchFamily="18" charset="0"/>
                <a:ea typeface="Cambria" panose="02040503050406030204" pitchFamily="18" charset="0"/>
              </a:rPr>
              <a:t>Software Requirements</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Operating System</a:t>
            </a:r>
            <a:r>
              <a:rPr lang="en-US" sz="1500" dirty="0">
                <a:latin typeface="Cambria" panose="02040503050406030204" pitchFamily="18" charset="0"/>
                <a:ea typeface="Cambria" panose="02040503050406030204" pitchFamily="18" charset="0"/>
              </a:rPr>
              <a:t>: Windows 10 or later (compatible with UiPath Studio).</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Development Environment</a:t>
            </a:r>
            <a:r>
              <a:rPr lang="en-US" sz="1500" dirty="0">
                <a:latin typeface="Cambria" panose="02040503050406030204" pitchFamily="18" charset="0"/>
                <a:ea typeface="Cambria" panose="02040503050406030204" pitchFamily="18" charset="0"/>
              </a:rPr>
              <a:t>:</a:t>
            </a:r>
          </a:p>
          <a:p>
            <a:pPr marL="857250" lvl="1" indent="-400050">
              <a:lnSpc>
                <a:spcPct val="100000"/>
              </a:lnSpc>
              <a:buSzPct val="100000"/>
              <a:buFont typeface="+mj-lt"/>
              <a:buAutoNum type="romanLcPeriod"/>
            </a:pPr>
            <a:r>
              <a:rPr lang="en-US" sz="1500" b="1" dirty="0">
                <a:latin typeface="Cambria" panose="02040503050406030204" pitchFamily="18" charset="0"/>
                <a:ea typeface="Cambria" panose="02040503050406030204" pitchFamily="18" charset="0"/>
              </a:rPr>
              <a:t>UiPath Studio</a:t>
            </a:r>
            <a:r>
              <a:rPr lang="en-US" sz="1500" dirty="0">
                <a:latin typeface="Cambria" panose="02040503050406030204" pitchFamily="18" charset="0"/>
                <a:ea typeface="Cambria" panose="02040503050406030204" pitchFamily="18" charset="0"/>
              </a:rPr>
              <a:t> for workflow automation.</a:t>
            </a:r>
          </a:p>
          <a:p>
            <a:pPr marL="857250" lvl="1" indent="-400050">
              <a:lnSpc>
                <a:spcPct val="100000"/>
              </a:lnSpc>
              <a:buSzPct val="100000"/>
              <a:buFont typeface="+mj-lt"/>
              <a:buAutoNum type="romanLcPeriod"/>
            </a:pPr>
            <a:r>
              <a:rPr lang="en-US" sz="1500" b="1" dirty="0">
                <a:latin typeface="Cambria" panose="02040503050406030204" pitchFamily="18" charset="0"/>
                <a:ea typeface="Cambria" panose="02040503050406030204" pitchFamily="18" charset="0"/>
              </a:rPr>
              <a:t>Excel</a:t>
            </a:r>
            <a:r>
              <a:rPr lang="en-US" sz="1500" dirty="0">
                <a:latin typeface="Cambria" panose="02040503050406030204" pitchFamily="18" charset="0"/>
                <a:ea typeface="Cambria" panose="02040503050406030204" pitchFamily="18" charset="0"/>
              </a:rPr>
              <a:t> for data storage and processing.</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Email Client</a:t>
            </a:r>
            <a:r>
              <a:rPr lang="en-US" sz="1500" dirty="0">
                <a:latin typeface="Cambria" panose="02040503050406030204" pitchFamily="18" charset="0"/>
                <a:ea typeface="Cambria" panose="02040503050406030204" pitchFamily="18" charset="0"/>
              </a:rPr>
              <a:t>: SMTP or Outlook configured for email automation.</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PDF Viewer</a:t>
            </a:r>
            <a:r>
              <a:rPr lang="en-US" sz="1500" dirty="0">
                <a:latin typeface="Cambria" panose="02040503050406030204" pitchFamily="18" charset="0"/>
                <a:ea typeface="Cambria" panose="02040503050406030204" pitchFamily="18" charset="0"/>
              </a:rPr>
              <a:t>: Adobe Acrobat or any compatible PDF reader for invoice verification.</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Database</a:t>
            </a:r>
            <a:r>
              <a:rPr lang="en-US" sz="1500" dirty="0">
                <a:latin typeface="Cambria" panose="02040503050406030204" pitchFamily="18" charset="0"/>
                <a:ea typeface="Cambria" panose="02040503050406030204" pitchFamily="18" charset="0"/>
              </a:rPr>
              <a:t>: Optional (for large-scale systems requiring centralized data storage).</a:t>
            </a:r>
          </a:p>
          <a:p>
            <a:pPr>
              <a:lnSpc>
                <a:spcPct val="100000"/>
              </a:lnSpc>
              <a:buSzPct val="100000"/>
              <a:buFont typeface="+mj-lt"/>
              <a:buAutoNum type="arabicPeriod"/>
            </a:pPr>
            <a:r>
              <a:rPr lang="en-US" sz="1500" b="1" dirty="0">
                <a:latin typeface="Cambria" panose="02040503050406030204" pitchFamily="18" charset="0"/>
                <a:ea typeface="Cambria" panose="02040503050406030204" pitchFamily="18" charset="0"/>
              </a:rPr>
              <a:t>File Formats Supported</a:t>
            </a:r>
            <a:r>
              <a:rPr lang="en-US" sz="1500" dirty="0">
                <a:latin typeface="Cambria" panose="02040503050406030204" pitchFamily="18" charset="0"/>
                <a:ea typeface="Cambria" panose="02040503050406030204" pitchFamily="18" charset="0"/>
              </a:rPr>
              <a:t>: Excel (.xlsx), PDF (.pdf).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Functional Description</a:t>
            </a:r>
            <a:endParaRPr dirty="0">
              <a:latin typeface="Calibri"/>
              <a:ea typeface="Calibri"/>
              <a:cs typeface="Calibri"/>
              <a:sym typeface="Calibri"/>
            </a:endParaRPr>
          </a:p>
        </p:txBody>
      </p:sp>
      <p:sp>
        <p:nvSpPr>
          <p:cNvPr id="155" name="Google Shape;155;p21"/>
          <p:cNvSpPr txBox="1">
            <a:spLocks noGrp="1"/>
          </p:cNvSpPr>
          <p:nvPr>
            <p:ph type="body" idx="1"/>
          </p:nvPr>
        </p:nvSpPr>
        <p:spPr>
          <a:xfrm>
            <a:off x="190500" y="990600"/>
            <a:ext cx="4230944" cy="2077065"/>
          </a:xfrm>
          <a:prstGeom prst="rect">
            <a:avLst/>
          </a:prstGeom>
          <a:noFill/>
          <a:ln>
            <a:noFill/>
          </a:ln>
        </p:spPr>
        <p:txBody>
          <a:bodyPr spcFirstLastPara="1" wrap="square" lIns="91425" tIns="45700" rIns="91425" bIns="45700" anchor="t" anchorCtr="0">
            <a:normAutofit/>
          </a:bodyPr>
          <a:lstStyle/>
          <a:p>
            <a:pPr marL="76200" indent="0">
              <a:buNone/>
            </a:pPr>
            <a:r>
              <a:rPr lang="en-US" sz="1700" b="1" dirty="0">
                <a:latin typeface="Cambria" panose="02040503050406030204" pitchFamily="18" charset="0"/>
                <a:ea typeface="Cambria" panose="02040503050406030204" pitchFamily="18" charset="0"/>
              </a:rPr>
              <a:t>Module 1: User Registration and Authentication</a:t>
            </a:r>
          </a:p>
          <a:p>
            <a:pPr marL="76200" indent="0">
              <a:buNone/>
            </a:pPr>
            <a:r>
              <a:rPr lang="en-US" sz="1600" b="1" dirty="0">
                <a:latin typeface="Cambria" panose="02040503050406030204" pitchFamily="18" charset="0"/>
                <a:ea typeface="Cambria" panose="02040503050406030204" pitchFamily="18" charset="0"/>
              </a:rPr>
              <a:t>Short Description</a:t>
            </a:r>
            <a:r>
              <a:rPr lang="en-US" sz="1600" dirty="0">
                <a:latin typeface="Cambria" panose="02040503050406030204" pitchFamily="18" charset="0"/>
                <a:ea typeface="Cambria" panose="02040503050406030204" pitchFamily="18" charset="0"/>
              </a:rPr>
              <a:t>: This module handles the registration of new users and verifies the authenticity of existing users by checking their phone numbers and other details.</a:t>
            </a:r>
          </a:p>
          <a:p>
            <a:pPr marL="342900" lvl="0" indent="-190500" algn="l" rtl="0">
              <a:lnSpc>
                <a:spcPct val="114000"/>
              </a:lnSpc>
              <a:spcBef>
                <a:spcPts val="480"/>
              </a:spcBef>
              <a:spcAft>
                <a:spcPts val="0"/>
              </a:spcAft>
              <a:buClr>
                <a:schemeClr val="dk1"/>
              </a:buClr>
              <a:buSzPts val="2400"/>
              <a:buFont typeface="Noto Sans Symbols"/>
              <a:buNone/>
            </a:pPr>
            <a:endParaRPr lang="en-IN" sz="1600" dirty="0">
              <a:latin typeface="Cambria" panose="02040503050406030204" pitchFamily="18" charset="0"/>
              <a:ea typeface="Cambria" panose="02040503050406030204" pitchFamily="18" charset="0"/>
            </a:endParaRPr>
          </a:p>
        </p:txBody>
      </p:sp>
      <p:sp>
        <p:nvSpPr>
          <p:cNvPr id="2" name="Google Shape;155;p21">
            <a:extLst>
              <a:ext uri="{FF2B5EF4-FFF2-40B4-BE49-F238E27FC236}">
                <a16:creationId xmlns:a16="http://schemas.microsoft.com/office/drawing/2014/main" id="{C2307353-DFBF-692D-FA25-024CEA4B259C}"/>
              </a:ext>
            </a:extLst>
          </p:cNvPr>
          <p:cNvSpPr txBox="1">
            <a:spLocks/>
          </p:cNvSpPr>
          <p:nvPr/>
        </p:nvSpPr>
        <p:spPr>
          <a:xfrm>
            <a:off x="4572000" y="990600"/>
            <a:ext cx="4230944" cy="17526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14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14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14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14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14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76200" indent="0">
              <a:buNone/>
            </a:pPr>
            <a:r>
              <a:rPr lang="en-US" sz="1700" b="1" dirty="0">
                <a:latin typeface="Cambria" panose="02040503050406030204" pitchFamily="18" charset="0"/>
                <a:ea typeface="Cambria" panose="02040503050406030204" pitchFamily="18" charset="0"/>
              </a:rPr>
              <a:t>Module 2: Item Selection and Stock Check</a:t>
            </a:r>
          </a:p>
          <a:p>
            <a:pPr marL="76200" indent="0">
              <a:buNone/>
            </a:pPr>
            <a:r>
              <a:rPr lang="en-US" sz="1600" b="1" dirty="0">
                <a:latin typeface="Cambria" panose="02040503050406030204" pitchFamily="18" charset="0"/>
                <a:ea typeface="Cambria" panose="02040503050406030204" pitchFamily="18" charset="0"/>
              </a:rPr>
              <a:t>Short Description</a:t>
            </a:r>
            <a:r>
              <a:rPr lang="en-US" sz="1600" dirty="0">
                <a:latin typeface="Cambria" panose="02040503050406030204" pitchFamily="18" charset="0"/>
                <a:ea typeface="Cambria" panose="02040503050406030204" pitchFamily="18" charset="0"/>
              </a:rPr>
              <a:t>: This module allows users to select items, input quantities, and checks the stock available in the system.</a:t>
            </a:r>
          </a:p>
          <a:p>
            <a:pPr marL="342900" indent="-190500">
              <a:buFont typeface="Noto Sans Symbols"/>
              <a:buNone/>
            </a:pPr>
            <a:endParaRPr lang="en-US"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A5F9D12-D8B4-AB93-5FDC-BA6048D823E4}"/>
              </a:ext>
            </a:extLst>
          </p:cNvPr>
          <p:cNvPicPr>
            <a:picLocks noChangeAspect="1"/>
          </p:cNvPicPr>
          <p:nvPr/>
        </p:nvPicPr>
        <p:blipFill>
          <a:blip r:embed="rId3"/>
          <a:stretch>
            <a:fillRect/>
          </a:stretch>
        </p:blipFill>
        <p:spPr>
          <a:xfrm>
            <a:off x="469072" y="2930328"/>
            <a:ext cx="3581818" cy="3372150"/>
          </a:xfrm>
          <a:prstGeom prst="rect">
            <a:avLst/>
          </a:prstGeom>
        </p:spPr>
      </p:pic>
      <p:pic>
        <p:nvPicPr>
          <p:cNvPr id="6" name="Picture 5">
            <a:extLst>
              <a:ext uri="{FF2B5EF4-FFF2-40B4-BE49-F238E27FC236}">
                <a16:creationId xmlns:a16="http://schemas.microsoft.com/office/drawing/2014/main" id="{C2697E7E-20FE-D31B-0DCF-4C71CB56B6B9}"/>
              </a:ext>
            </a:extLst>
          </p:cNvPr>
          <p:cNvPicPr>
            <a:picLocks noChangeAspect="1"/>
          </p:cNvPicPr>
          <p:nvPr/>
        </p:nvPicPr>
        <p:blipFill>
          <a:blip r:embed="rId4"/>
          <a:stretch>
            <a:fillRect/>
          </a:stretch>
        </p:blipFill>
        <p:spPr>
          <a:xfrm>
            <a:off x="4896563" y="2541796"/>
            <a:ext cx="3581818" cy="39179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1807</Words>
  <Application>Microsoft Office PowerPoint</Application>
  <PresentationFormat>On-screen Show (4:3)</PresentationFormat>
  <Paragraphs>131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Noto Sans Symbols</vt:lpstr>
      <vt:lpstr>Open Sans ExtraBold</vt:lpstr>
      <vt:lpstr>Cambria</vt:lpstr>
      <vt:lpstr>Arial</vt:lpstr>
      <vt:lpstr>Calibri</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Implementation</vt:lpstr>
      <vt:lpstr>Implementation</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Keerthana .S</dc:creator>
  <cp:lastModifiedBy>Keerthana Subramani</cp:lastModifiedBy>
  <cp:revision>7</cp:revision>
  <cp:lastPrinted>2024-11-21T19:15:06Z</cp:lastPrinted>
  <dcterms:modified xsi:type="dcterms:W3CDTF">2024-11-22T03:45:33Z</dcterms:modified>
</cp:coreProperties>
</file>