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9"/>
    <p:restoredTop sz="94580"/>
  </p:normalViewPr>
  <p:slideViewPr>
    <p:cSldViewPr>
      <p:cViewPr varScale="1">
        <p:scale>
          <a:sx n="121" d="100"/>
          <a:sy n="121" d="100"/>
        </p:scale>
        <p:origin x="57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KEERTHANA RAJESH</a:t>
            </a:r>
          </a:p>
          <a:p>
            <a:r>
              <a:rPr lang="en-US" sz="2400" dirty="0"/>
              <a:t>REGISTER NO: 312206319</a:t>
            </a:r>
          </a:p>
          <a:p>
            <a:r>
              <a:rPr lang="en-US" sz="2400" dirty="0"/>
              <a:t>DEPARTMENT: BCOM (Accounting and Finance)</a:t>
            </a:r>
          </a:p>
          <a:p>
            <a:r>
              <a:rPr lang="en-US" sz="2400" dirty="0"/>
              <a:t>COLLEGE: SSKV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E400469-6B90-F8E0-F4CC-699F40B8CC75}"/>
              </a:ext>
            </a:extLst>
          </p:cNvPr>
          <p:cNvSpPr txBox="1"/>
          <p:nvPr/>
        </p:nvSpPr>
        <p:spPr>
          <a:xfrm>
            <a:off x="1219200" y="2667000"/>
            <a:ext cx="8027125" cy="1200329"/>
          </a:xfrm>
          <a:prstGeom prst="rect">
            <a:avLst/>
          </a:prstGeom>
          <a:noFill/>
        </p:spPr>
        <p:txBody>
          <a:bodyPr wrap="square">
            <a:spAutoFit/>
          </a:bodyPr>
          <a:lstStyle/>
          <a:p>
            <a:r>
              <a:rPr lang="en-IN" b="0" i="0" u="none" strike="noStrike" dirty="0">
                <a:solidFill>
                  <a:srgbClr val="1F1F1F"/>
                </a:solidFill>
                <a:effectLst/>
                <a:latin typeface="Times New Roman" panose="02020603050405020304" pitchFamily="18" charset="0"/>
                <a:cs typeface="Times New Roman" panose="02020603050405020304" pitchFamily="18" charset="0"/>
              </a:rPr>
              <a:t>Data modelling is </a:t>
            </a:r>
            <a:r>
              <a:rPr lang="en-IN" b="0" i="0" u="none" strike="noStrike" dirty="0">
                <a:solidFill>
                  <a:srgbClr val="040C28"/>
                </a:solidFill>
                <a:effectLst/>
                <a:latin typeface="Times New Roman" panose="02020603050405020304" pitchFamily="18" charset="0"/>
                <a:cs typeface="Times New Roman" panose="02020603050405020304" pitchFamily="18" charset="0"/>
              </a:rPr>
              <a:t>a process of creating a conceptual representation of data objects and their relationships to one another</a:t>
            </a:r>
            <a:r>
              <a:rPr lang="en-IN" b="0" i="0" u="none" strike="noStrike" dirty="0">
                <a:solidFill>
                  <a:srgbClr val="1F1F1F"/>
                </a:solidFill>
                <a:effectLst/>
                <a:latin typeface="Times New Roman" panose="02020603050405020304" pitchFamily="18" charset="0"/>
                <a:cs typeface="Times New Roman" panose="02020603050405020304" pitchFamily="18" charset="0"/>
              </a:rPr>
              <a:t>. The process of data modelling typically involves several steps, including requirements gathering, conceptual design, logical design, physical design, and implementation.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B45254C-BA81-1449-DC18-6C7150B22E53}"/>
              </a:ext>
            </a:extLst>
          </p:cNvPr>
          <p:cNvSpPr txBox="1"/>
          <p:nvPr/>
        </p:nvSpPr>
        <p:spPr>
          <a:xfrm>
            <a:off x="1535659" y="2301793"/>
            <a:ext cx="7905750" cy="2031325"/>
          </a:xfrm>
          <a:prstGeom prst="rect">
            <a:avLst/>
          </a:prstGeom>
          <a:noFill/>
        </p:spPr>
        <p:txBody>
          <a:bodyPr wrap="square">
            <a:spAutoFit/>
          </a:bodyPr>
          <a:lstStyle/>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Dealing with multiple datasets</a:t>
            </a: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Understanding the data distribution</a:t>
            </a: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Applying data cleaning and manipulation</a:t>
            </a: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Applying probability and statical techniques</a:t>
            </a: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Performing data analysis and visualization</a:t>
            </a: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Using machine learning model for predictive analysis</a:t>
            </a:r>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Creating the report or dashboard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3032CAE-EB8E-9C16-C42D-2CD440FCA26F}"/>
              </a:ext>
            </a:extLst>
          </p:cNvPr>
          <p:cNvSpPr txBox="1"/>
          <p:nvPr/>
        </p:nvSpPr>
        <p:spPr>
          <a:xfrm>
            <a:off x="914400" y="2413337"/>
            <a:ext cx="8237482" cy="2031325"/>
          </a:xfrm>
          <a:prstGeom prst="rect">
            <a:avLst/>
          </a:prstGeom>
          <a:noFill/>
        </p:spPr>
        <p:txBody>
          <a:bodyPr wrap="square">
            <a:spAutoFit/>
          </a:bodyPr>
          <a:lstStyle/>
          <a:p>
            <a:pPr algn="l"/>
            <a:r>
              <a:rPr lang="en-IN" b="0" i="0" u="none" strike="noStrike" dirty="0">
                <a:solidFill>
                  <a:srgbClr val="16191F"/>
                </a:solidFill>
                <a:effectLst/>
                <a:latin typeface="Times New Roman" panose="02020603050405020304" pitchFamily="18" charset="0"/>
                <a:cs typeface="Times New Roman" panose="02020603050405020304" pitchFamily="18" charset="0"/>
              </a:rPr>
              <a:t>As more and more data is generated and collected, data analysis requires scalable, flexible, and high performing tools to provide insights in a timely fashion. However, organizations are facing a growing big data environment, where new tools emerge and become outdated very quickly. Therefore, it can be very difficult to keep pace and choose the right tools. </a:t>
            </a:r>
          </a:p>
          <a:p>
            <a:br>
              <a:rPr lang="en-IN" dirty="0"/>
            </a:b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F12E6FB-0777-91A4-E500-78C615F13048}"/>
              </a:ext>
            </a:extLst>
          </p:cNvPr>
          <p:cNvSpPr txBox="1"/>
          <p:nvPr/>
        </p:nvSpPr>
        <p:spPr>
          <a:xfrm>
            <a:off x="676275" y="2645228"/>
            <a:ext cx="8086725" cy="2585323"/>
          </a:xfrm>
          <a:prstGeom prst="rect">
            <a:avLst/>
          </a:prstGeom>
          <a:noFill/>
        </p:spPr>
        <p:txBody>
          <a:bodyPr wrap="square" rtlCol="0">
            <a:spAutoFit/>
          </a:bodyPr>
          <a:lstStyle/>
          <a:p>
            <a:r>
              <a:rPr lang="en-IN" sz="1800" dirty="0">
                <a:effectLst/>
                <a:latin typeface="Times New Roman" panose="02020603050405020304" pitchFamily="18" charset="0"/>
              </a:rPr>
              <a:t>Data Analytics is the discovery, interpretation, and communication of meaningful patterns in data. Especially valuable in areas rich with recorded information, analytics relies on the simultaneous application of statistics, computer programming and operations research to quantify performance. AI or Artificial Intelligence is technology designed to emulate the human mind, particularly in areas such as analysis and learning. AI is designed to draw conclusions on data, understand concepts, become self-learning and even interact with humans. AI and data analytics are connected because the former boosts the capabilities of the latter to deliver deeper and better insights beyond what human analysts can do.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76313" y="3064311"/>
            <a:ext cx="9448799" cy="923330"/>
          </a:xfrm>
          <a:prstGeom prst="rect">
            <a:avLst/>
          </a:prstGeom>
          <a:noFill/>
        </p:spPr>
        <p:txBody>
          <a:bodyPr wrap="square" rtlCol="0">
            <a:spAutoFit/>
          </a:bodyPr>
          <a:lstStyle/>
          <a:p>
            <a:r>
              <a:rPr lang="en-IN" dirty="0">
                <a:solidFill>
                  <a:srgbClr val="474747"/>
                </a:solidFill>
                <a:latin typeface="Times New Roman" panose="02020603050405020304" pitchFamily="18" charset="0"/>
                <a:cs typeface="Times New Roman" panose="02020603050405020304" pitchFamily="18" charset="0"/>
              </a:rPr>
              <a:t>Data analytics </a:t>
            </a:r>
            <a:r>
              <a:rPr lang="en-IN" dirty="0">
                <a:solidFill>
                  <a:srgbClr val="040C28"/>
                </a:solidFill>
                <a:latin typeface="Times New Roman" panose="02020603050405020304" pitchFamily="18" charset="0"/>
                <a:cs typeface="Times New Roman" panose="02020603050405020304" pitchFamily="18" charset="0"/>
              </a:rPr>
              <a:t>converts raw data into actionable insights</a:t>
            </a:r>
            <a:r>
              <a:rPr lang="en-IN" dirty="0">
                <a:solidFill>
                  <a:srgbClr val="474747"/>
                </a:solidFill>
                <a:latin typeface="Times New Roman" panose="02020603050405020304" pitchFamily="18" charset="0"/>
                <a:cs typeface="Times New Roman" panose="02020603050405020304" pitchFamily="18" charset="0"/>
              </a:rPr>
              <a:t>. It includes a range of tools, technologies, and processes used to find trends and solve problems by using data. Data analytics can shape business processes, improve decision-making, and foster business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85DD694-E63C-6F81-5C46-1490B29B086A}"/>
              </a:ext>
            </a:extLst>
          </p:cNvPr>
          <p:cNvSpPr txBox="1"/>
          <p:nvPr/>
        </p:nvSpPr>
        <p:spPr>
          <a:xfrm>
            <a:off x="990600" y="2895600"/>
            <a:ext cx="8255725" cy="1200329"/>
          </a:xfrm>
          <a:prstGeom prst="rect">
            <a:avLst/>
          </a:prstGeom>
          <a:noFill/>
        </p:spPr>
        <p:txBody>
          <a:bodyPr wrap="square">
            <a:spAutoFit/>
          </a:bodyPr>
          <a:lstStyle/>
          <a:p>
            <a:r>
              <a:rPr lang="en-IN" b="0" i="0" u="none" strike="noStrike" dirty="0">
                <a:solidFill>
                  <a:srgbClr val="1F1F1F"/>
                </a:solidFill>
                <a:effectLst/>
                <a:latin typeface="Times New Roman" panose="02020603050405020304" pitchFamily="18" charset="0"/>
                <a:cs typeface="Times New Roman" panose="02020603050405020304" pitchFamily="18" charset="0"/>
              </a:rPr>
              <a:t>Business users are the primary consumers of the data analysis results, as they use them to support their business goals, strategies, and actions. They are also the ones who define the business problem, the scope, and the requirements of the data analysis project.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C7712EB-A8DF-6AE8-147D-F449E0763D72}"/>
              </a:ext>
            </a:extLst>
          </p:cNvPr>
          <p:cNvSpPr txBox="1"/>
          <p:nvPr/>
        </p:nvSpPr>
        <p:spPr>
          <a:xfrm>
            <a:off x="2832538" y="2371923"/>
            <a:ext cx="8989947" cy="2585323"/>
          </a:xfrm>
          <a:prstGeom prst="rect">
            <a:avLst/>
          </a:prstGeom>
          <a:noFill/>
        </p:spPr>
        <p:txBody>
          <a:bodyPr wrap="square" rtlCol="0">
            <a:spAutoFit/>
          </a:bodyPr>
          <a:lstStyle/>
          <a:p>
            <a:r>
              <a:rPr lang="en-IN" b="0" i="0" u="none" strike="noStrike" dirty="0">
                <a:solidFill>
                  <a:srgbClr val="474747"/>
                </a:solidFill>
                <a:effectLst/>
                <a:latin typeface="Times New Roman" panose="02020603050405020304" pitchFamily="18" charset="0"/>
                <a:cs typeface="Times New Roman" panose="02020603050405020304" pitchFamily="18" charset="0"/>
              </a:rPr>
              <a:t>Data analytic solutions pull data from the ERP, both strategic (revenue, profit and growth), and operational (daily sales performance), enabling you to conduct in-depth analyses that can deliver high-level insights. With a trusted source of data, you can develop a strategy around data-driven decision making.</a:t>
            </a:r>
          </a:p>
          <a:p>
            <a:endParaRPr lang="en-IN" b="0" i="0" u="none" strike="noStrike" dirty="0">
              <a:solidFill>
                <a:srgbClr val="474747"/>
              </a:solidFill>
              <a:effectLst/>
              <a:latin typeface="Times New Roman" panose="02020603050405020304" pitchFamily="18" charset="0"/>
              <a:cs typeface="Times New Roman" panose="02020603050405020304" pitchFamily="18" charset="0"/>
            </a:endParaRPr>
          </a:p>
          <a:p>
            <a:r>
              <a:rPr lang="en-IN" dirty="0">
                <a:solidFill>
                  <a:srgbClr val="040C28"/>
                </a:solidFill>
                <a:latin typeface="Times New Roman" panose="02020603050405020304" pitchFamily="18" charset="0"/>
                <a:cs typeface="Times New Roman" panose="02020603050405020304" pitchFamily="18" charset="0"/>
              </a:rPr>
              <a:t>Y</a:t>
            </a:r>
            <a:r>
              <a:rPr lang="en-IN" b="0" i="0" u="none" strike="noStrike" dirty="0">
                <a:solidFill>
                  <a:srgbClr val="040C28"/>
                </a:solidFill>
                <a:effectLst/>
                <a:latin typeface="Times New Roman" panose="02020603050405020304" pitchFamily="18" charset="0"/>
                <a:cs typeface="Times New Roman" panose="02020603050405020304" pitchFamily="18" charset="0"/>
              </a:rPr>
              <a:t>ou can derive value from data by using it to reduce costs, increase revenues, or generate income</a:t>
            </a:r>
            <a:r>
              <a:rPr lang="en-IN" b="0" i="0" u="none" strike="noStrike" dirty="0">
                <a:solidFill>
                  <a:srgbClr val="474747"/>
                </a:solidFill>
                <a:effectLst/>
                <a:latin typeface="Times New Roman" panose="02020603050405020304" pitchFamily="18" charset="0"/>
                <a:cs typeface="Times New Roman" panose="02020603050405020304" pitchFamily="18" charset="0"/>
              </a:rPr>
              <a:t>. In any case, the way to uncover your data's net value is by calculating your return on investment. Capturing, moving, preparing, and storing data is not free.</a:t>
            </a:r>
            <a:endParaRPr lang="en-IN" dirty="0">
              <a:solidFill>
                <a:srgbClr val="474747"/>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865E934-5B50-2320-8DAF-87BD5FF50D92}"/>
              </a:ext>
            </a:extLst>
          </p:cNvPr>
          <p:cNvSpPr txBox="1"/>
          <p:nvPr/>
        </p:nvSpPr>
        <p:spPr>
          <a:xfrm>
            <a:off x="1295400" y="2895600"/>
            <a:ext cx="8610599" cy="923330"/>
          </a:xfrm>
          <a:prstGeom prst="rect">
            <a:avLst/>
          </a:prstGeom>
          <a:noFill/>
        </p:spPr>
        <p:txBody>
          <a:bodyPr wrap="square" rtlCol="0">
            <a:spAutoFit/>
          </a:bodyPr>
          <a:lstStyle/>
          <a:p>
            <a:r>
              <a:rPr lang="en-IN" b="0" i="0" u="none" strike="noStrike" dirty="0">
                <a:solidFill>
                  <a:srgbClr val="1F1F1F"/>
                </a:solidFill>
                <a:effectLst/>
                <a:latin typeface="Times New Roman" panose="02020603050405020304" pitchFamily="18" charset="0"/>
                <a:cs typeface="Times New Roman" panose="02020603050405020304" pitchFamily="18" charset="0"/>
              </a:rPr>
              <a:t>A data analytics project </a:t>
            </a:r>
            <a:r>
              <a:rPr lang="en-IN" b="0" i="0" u="none" strike="noStrike" dirty="0">
                <a:solidFill>
                  <a:srgbClr val="040C28"/>
                </a:solidFill>
                <a:effectLst/>
                <a:latin typeface="Times New Roman" panose="02020603050405020304" pitchFamily="18" charset="0"/>
                <a:cs typeface="Times New Roman" panose="02020603050405020304" pitchFamily="18" charset="0"/>
              </a:rPr>
              <a:t>involves taking a dataset and </a:t>
            </a:r>
            <a:r>
              <a:rPr lang="en-IN" b="0" i="0" u="none" strike="noStrike" dirty="0" err="1">
                <a:solidFill>
                  <a:srgbClr val="040C28"/>
                </a:solidFill>
                <a:effectLst/>
                <a:latin typeface="Times New Roman" panose="02020603050405020304" pitchFamily="18" charset="0"/>
                <a:cs typeface="Times New Roman" panose="02020603050405020304" pitchFamily="18" charset="0"/>
              </a:rPr>
              <a:t>analyzing</a:t>
            </a:r>
            <a:r>
              <a:rPr lang="en-IN" b="0" i="0" u="none" strike="noStrike" dirty="0">
                <a:solidFill>
                  <a:srgbClr val="040C28"/>
                </a:solidFill>
                <a:effectLst/>
                <a:latin typeface="Times New Roman" panose="02020603050405020304" pitchFamily="18" charset="0"/>
                <a:cs typeface="Times New Roman" panose="02020603050405020304" pitchFamily="18" charset="0"/>
              </a:rPr>
              <a:t> it in a specific way to showcase results</a:t>
            </a:r>
            <a:r>
              <a:rPr lang="en-IN" b="0" i="0" u="none" strike="noStrike" dirty="0">
                <a:solidFill>
                  <a:srgbClr val="1F1F1F"/>
                </a:solidFill>
                <a:effectLst/>
                <a:latin typeface="Times New Roman" panose="02020603050405020304" pitchFamily="18" charset="0"/>
                <a:cs typeface="Times New Roman" panose="02020603050405020304" pitchFamily="18" charset="0"/>
              </a:rPr>
              <a:t>. Not only do they help you build your portfolio, but analytics projects also help you: Learn new tools and techniques. Work with complex datasets.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200329"/>
          </a:xfrm>
          <a:prstGeom prst="rect">
            <a:avLst/>
          </a:prstGeom>
          <a:noFill/>
        </p:spPr>
        <p:txBody>
          <a:bodyPr wrap="square" rtlCol="0">
            <a:spAutoFit/>
          </a:bodyPr>
          <a:lstStyle/>
          <a:p>
            <a:pPr algn="l"/>
            <a:r>
              <a:rPr lang="en-IN" b="0" i="0" u="none" strike="noStrike" dirty="0">
                <a:solidFill>
                  <a:srgbClr val="474747"/>
                </a:solidFill>
                <a:effectLst/>
                <a:latin typeface="Times New Roman" panose="02020603050405020304" pitchFamily="18" charset="0"/>
                <a:cs typeface="Times New Roman" panose="02020603050405020304" pitchFamily="18" charset="0"/>
              </a:rPr>
              <a:t>At </a:t>
            </a:r>
            <a:r>
              <a:rPr lang="en-IN" b="0" i="0" u="none" strike="noStrike" dirty="0" err="1">
                <a:solidFill>
                  <a:srgbClr val="474747"/>
                </a:solidFill>
                <a:effectLst/>
                <a:latin typeface="Times New Roman" panose="02020603050405020304" pitchFamily="18" charset="0"/>
                <a:cs typeface="Times New Roman" panose="02020603050405020304" pitchFamily="18" charset="0"/>
              </a:rPr>
              <a:t>LeapFrogBI</a:t>
            </a:r>
            <a:r>
              <a:rPr lang="en-IN" b="0" i="0" u="none" strike="noStrike" dirty="0">
                <a:solidFill>
                  <a:srgbClr val="474747"/>
                </a:solidFill>
                <a:effectLst/>
                <a:latin typeface="Times New Roman" panose="02020603050405020304" pitchFamily="18" charset="0"/>
                <a:cs typeface="Times New Roman" panose="02020603050405020304" pitchFamily="18" charset="0"/>
              </a:rPr>
              <a:t> we use the term data solution to refer to </a:t>
            </a:r>
            <a:r>
              <a:rPr lang="en-IN" b="0" i="0" u="none" strike="noStrike" dirty="0">
                <a:solidFill>
                  <a:srgbClr val="040C28"/>
                </a:solidFill>
                <a:effectLst/>
                <a:latin typeface="Times New Roman" panose="02020603050405020304" pitchFamily="18" charset="0"/>
                <a:cs typeface="Times New Roman" panose="02020603050405020304" pitchFamily="18" charset="0"/>
              </a:rPr>
              <a:t>the portion of the overall analytics system that acquires data and makes it report-ready</a:t>
            </a:r>
            <a:r>
              <a:rPr lang="en-IN" b="0" i="0" u="none" strike="noStrike" dirty="0">
                <a:solidFill>
                  <a:srgbClr val="474747"/>
                </a:solidFill>
                <a:effectLst/>
                <a:latin typeface="Times New Roman" panose="02020603050405020304" pitchFamily="18" charset="0"/>
                <a:cs typeface="Times New Roman" panose="02020603050405020304" pitchFamily="18" charset="0"/>
              </a:rPr>
              <a:t>. The data solution (not the reporting software) is the most important factor in determining what types of reporting can be produced, and by who.</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672</Words>
  <Application>Microsoft Macintosh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7195</cp:lastModifiedBy>
  <cp:revision>13</cp:revision>
  <dcterms:created xsi:type="dcterms:W3CDTF">2024-03-29T15:07:22Z</dcterms:created>
  <dcterms:modified xsi:type="dcterms:W3CDTF">2024-08-31T03:27:02Z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