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59" r:id="rId5"/>
    <p:sldId id="260" r:id="rId6"/>
    <p:sldId id="261" r:id="rId7"/>
    <p:sldId id="267" r:id="rId8"/>
    <p:sldId id="264"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3BFBC-DCCD-4472-8DA4-C13542212C99}" v="496" dt="2023-06-01T04:13:33.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88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9327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5126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4735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0588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3773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318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6316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372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1407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5/31/2023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24163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5/31/2023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73019244"/>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872937"/>
            <a:ext cx="9827975" cy="1360898"/>
          </a:xfrm>
        </p:spPr>
        <p:txBody>
          <a:bodyPr vert="horz" lIns="91440" tIns="45720" rIns="91440" bIns="45720" rtlCol="0" anchor="ctr">
            <a:normAutofit/>
          </a:bodyPr>
          <a:lstStyle/>
          <a:p>
            <a:pPr algn="ctr"/>
            <a:r>
              <a:rPr lang="en-US" sz="4000" b="1" kern="1200" dirty="0">
                <a:effectLst>
                  <a:glow rad="38100">
                    <a:prstClr val="black">
                      <a:lumMod val="65000"/>
                      <a:lumOff val="35000"/>
                      <a:alpha val="50000"/>
                    </a:prstClr>
                  </a:glow>
                  <a:outerShdw blurRad="28575" dist="31750" dir="13200000" algn="tl" rotWithShape="0">
                    <a:srgbClr val="000000">
                      <a:alpha val="25000"/>
                    </a:srgbClr>
                  </a:outerShdw>
                </a:effectLst>
                <a:latin typeface="+mj-lt"/>
                <a:ea typeface="+mj-ea"/>
                <a:cs typeface="+mj-cs"/>
              </a:rPr>
              <a:t>Interfacing Seven Segment With LPC 2148</a:t>
            </a:r>
            <a:endParaRPr lang="en-US" sz="4000" b="1" kern="1200">
              <a:latin typeface="+mj-lt"/>
            </a:endParaRPr>
          </a:p>
        </p:txBody>
      </p:sp>
      <p:sp>
        <p:nvSpPr>
          <p:cNvPr id="3" name="Subtitle 2"/>
          <p:cNvSpPr>
            <a:spLocks noGrp="1"/>
          </p:cNvSpPr>
          <p:nvPr>
            <p:ph type="subTitle" idx="1"/>
          </p:nvPr>
        </p:nvSpPr>
        <p:spPr>
          <a:xfrm>
            <a:off x="1142999" y="3115493"/>
            <a:ext cx="9655399" cy="2741022"/>
          </a:xfrm>
        </p:spPr>
        <p:txBody>
          <a:bodyPr vert="horz" lIns="91440" tIns="45720" rIns="91440" bIns="45720" rtlCol="0" anchor="t">
            <a:normAutofit/>
          </a:bodyPr>
          <a:lstStyle/>
          <a:p>
            <a:pPr algn="ctr">
              <a:lnSpc>
                <a:spcPct val="12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rPr>
              <a:t>TEAM MEMBERS: </a:t>
            </a:r>
            <a:endParaRPr lang="en-US"/>
          </a:p>
          <a:p>
            <a:pPr algn="ctr">
              <a:lnSpc>
                <a:spcPct val="12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rPr>
              <a:t>JANANI J : BL.EN.U4EAC21026</a:t>
            </a:r>
            <a:endParaRPr lang="en-US" dirty="0"/>
          </a:p>
          <a:p>
            <a:pPr algn="ctr">
              <a:lnSpc>
                <a:spcPct val="12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rPr>
              <a:t>KURUKUNDU DHANUSH SAI : BL.EN.U4EAC21036</a:t>
            </a:r>
            <a:endParaRPr lang="en-US" dirty="0"/>
          </a:p>
          <a:p>
            <a:pPr algn="ctr">
              <a:lnSpc>
                <a:spcPct val="12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rPr>
              <a:t>RAMU KEERTHANA P : BL.EN.U4EAC21055 </a:t>
            </a:r>
            <a:endParaRPr lang="en-US" dirty="0"/>
          </a:p>
          <a:p>
            <a:pPr algn="ctr">
              <a:lnSpc>
                <a:spcPct val="120000"/>
              </a:lnSpc>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cxnSp>
        <p:nvCxnSpPr>
          <p:cNvPr id="18" name="Straight Connector 17">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E1A2-F028-096B-2C6D-1FFC43DB400F}"/>
              </a:ext>
            </a:extLst>
          </p:cNvPr>
          <p:cNvSpPr>
            <a:spLocks noGrp="1"/>
          </p:cNvSpPr>
          <p:nvPr>
            <p:ph type="title"/>
          </p:nvPr>
        </p:nvSpPr>
        <p:spPr>
          <a:xfrm>
            <a:off x="2008094" y="515792"/>
            <a:ext cx="8175171" cy="828596"/>
          </a:xfrm>
        </p:spPr>
        <p:txBody>
          <a:bodyPr/>
          <a:lstStyle/>
          <a:p>
            <a:r>
              <a:rPr lang="en-US" dirty="0"/>
              <a:t>Output</a:t>
            </a:r>
          </a:p>
        </p:txBody>
      </p:sp>
      <p:pic>
        <p:nvPicPr>
          <p:cNvPr id="3" name="Picture 3">
            <a:extLst>
              <a:ext uri="{FF2B5EF4-FFF2-40B4-BE49-F238E27FC236}">
                <a16:creationId xmlns:a16="http://schemas.microsoft.com/office/drawing/2014/main" id="{C322CC7E-15D1-B0E1-B708-06BE5F4960C0}"/>
              </a:ext>
            </a:extLst>
          </p:cNvPr>
          <p:cNvPicPr>
            <a:picLocks noChangeAspect="1"/>
          </p:cNvPicPr>
          <p:nvPr/>
        </p:nvPicPr>
        <p:blipFill>
          <a:blip r:embed="rId2"/>
          <a:stretch>
            <a:fillRect/>
          </a:stretch>
        </p:blipFill>
        <p:spPr>
          <a:xfrm>
            <a:off x="1116107" y="1851990"/>
            <a:ext cx="4681817" cy="3960845"/>
          </a:xfrm>
          <a:prstGeom prst="rect">
            <a:avLst/>
          </a:prstGeom>
        </p:spPr>
      </p:pic>
      <p:pic>
        <p:nvPicPr>
          <p:cNvPr id="4" name="Picture 4">
            <a:extLst>
              <a:ext uri="{FF2B5EF4-FFF2-40B4-BE49-F238E27FC236}">
                <a16:creationId xmlns:a16="http://schemas.microsoft.com/office/drawing/2014/main" id="{1637D7F4-AF92-BEF5-F981-21282CFE0000}"/>
              </a:ext>
            </a:extLst>
          </p:cNvPr>
          <p:cNvPicPr>
            <a:picLocks noChangeAspect="1"/>
          </p:cNvPicPr>
          <p:nvPr/>
        </p:nvPicPr>
        <p:blipFill>
          <a:blip r:embed="rId3"/>
          <a:stretch>
            <a:fillRect/>
          </a:stretch>
        </p:blipFill>
        <p:spPr>
          <a:xfrm>
            <a:off x="6102724" y="1854344"/>
            <a:ext cx="4917140" cy="3956137"/>
          </a:xfrm>
          <a:prstGeom prst="rect">
            <a:avLst/>
          </a:prstGeom>
        </p:spPr>
      </p:pic>
    </p:spTree>
    <p:extLst>
      <p:ext uri="{BB962C8B-B14F-4D97-AF65-F5344CB8AC3E}">
        <p14:creationId xmlns:p14="http://schemas.microsoft.com/office/powerpoint/2010/main" val="73626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4AEF-DD9D-09A7-9DF9-D1B243123354}"/>
              </a:ext>
            </a:extLst>
          </p:cNvPr>
          <p:cNvSpPr>
            <a:spLocks noGrp="1"/>
          </p:cNvSpPr>
          <p:nvPr>
            <p:ph type="title"/>
          </p:nvPr>
        </p:nvSpPr>
        <p:spPr/>
        <p:txBody>
          <a:bodyPr>
            <a:normAutofit/>
          </a:bodyPr>
          <a:lstStyle/>
          <a:p>
            <a:pPr algn="ctr"/>
            <a:r>
              <a:rPr lang="en-US" dirty="0">
                <a:ea typeface="+mj-lt"/>
                <a:cs typeface="+mj-lt"/>
              </a:rPr>
              <a:t>RESULT AND CONCLUSION:</a:t>
            </a:r>
            <a:endParaRPr lang="en-US"/>
          </a:p>
        </p:txBody>
      </p:sp>
      <p:sp>
        <p:nvSpPr>
          <p:cNvPr id="3" name="Content Placeholder 2">
            <a:extLst>
              <a:ext uri="{FF2B5EF4-FFF2-40B4-BE49-F238E27FC236}">
                <a16:creationId xmlns:a16="http://schemas.microsoft.com/office/drawing/2014/main" id="{5E28434B-1122-1B04-CBD4-94482262E514}"/>
              </a:ext>
            </a:extLst>
          </p:cNvPr>
          <p:cNvSpPr>
            <a:spLocks noGrp="1"/>
          </p:cNvSpPr>
          <p:nvPr>
            <p:ph idx="1"/>
          </p:nvPr>
        </p:nvSpPr>
        <p:spPr/>
        <p:txBody>
          <a:bodyPr vert="horz" lIns="91440" tIns="45720" rIns="91440" bIns="45720" rtlCol="0" anchor="t">
            <a:normAutofit fontScale="92500"/>
          </a:bodyPr>
          <a:lstStyle/>
          <a:p>
            <a:r>
              <a:rPr lang="en-US" b="1">
                <a:ea typeface="+mn-lt"/>
                <a:cs typeface="+mn-lt"/>
              </a:rPr>
              <a:t>Result:</a:t>
            </a:r>
            <a:endParaRPr lang="en-US" b="1"/>
          </a:p>
          <a:p>
            <a:pPr marL="0" indent="0">
              <a:buNone/>
            </a:pPr>
            <a:r>
              <a:rPr lang="en-US">
                <a:ea typeface="+mn-lt"/>
                <a:cs typeface="+mn-lt"/>
              </a:rPr>
              <a:t>   C program is used to interface Seven Segment Display with LPC 2148 using Keil micro vision 4 tool was  written and the code was imported to proteus software to perform the </a:t>
            </a:r>
            <a:r>
              <a:rPr lang="en-US" dirty="0">
                <a:ea typeface="+mn-lt"/>
                <a:cs typeface="+mn-lt"/>
              </a:rPr>
              <a:t>simulation using Proteus tool .The simulation was successful, and output has been Verified.</a:t>
            </a:r>
            <a:endParaRPr lang="en-US" dirty="0"/>
          </a:p>
          <a:p>
            <a:r>
              <a:rPr lang="en-US" b="1">
                <a:ea typeface="+mn-lt"/>
                <a:cs typeface="+mn-lt"/>
              </a:rPr>
              <a:t>Conclusion: </a:t>
            </a:r>
            <a:endParaRPr lang="en-US" b="1"/>
          </a:p>
          <a:p>
            <a:pPr marL="0" indent="0">
              <a:buNone/>
            </a:pPr>
            <a:r>
              <a:rPr lang="en-US" dirty="0">
                <a:ea typeface="+mn-lt"/>
                <a:cs typeface="+mn-lt"/>
              </a:rPr>
              <a:t>  Display is a very important part of any Embedded system application as It helps users to know the status of the system and also shows the output or any warning message generated by the system. This can be achieved using the Seven Segment Display With LPC 2148. </a:t>
            </a:r>
            <a:endParaRPr lang="en-US"/>
          </a:p>
          <a:p>
            <a:endParaRPr lang="en-US" dirty="0"/>
          </a:p>
        </p:txBody>
      </p:sp>
    </p:spTree>
    <p:extLst>
      <p:ext uri="{BB962C8B-B14F-4D97-AF65-F5344CB8AC3E}">
        <p14:creationId xmlns:p14="http://schemas.microsoft.com/office/powerpoint/2010/main" val="319569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BFBFF-8DD2-7563-E921-9A8DC9F65F86}"/>
              </a:ext>
            </a:extLst>
          </p:cNvPr>
          <p:cNvSpPr>
            <a:spLocks noGrp="1"/>
          </p:cNvSpPr>
          <p:nvPr>
            <p:ph idx="1"/>
          </p:nvPr>
        </p:nvSpPr>
        <p:spPr>
          <a:xfrm>
            <a:off x="1143000" y="808027"/>
            <a:ext cx="9905999" cy="5241371"/>
          </a:xfrm>
        </p:spPr>
        <p:txBody>
          <a:bodyPr vert="horz" lIns="91440" tIns="45720" rIns="91440" bIns="45720" rtlCol="0" anchor="t">
            <a:normAutofit/>
          </a:bodyPr>
          <a:lstStyle/>
          <a:p>
            <a:r>
              <a:rPr lang="en-US" sz="1700" dirty="0">
                <a:latin typeface="Times New Roman"/>
                <a:cs typeface="Times New Roman"/>
              </a:rPr>
              <a:t>Interfacing a seven-segment display with the LPC2148 microcontroller is a common project in embedded systems. A seven-segment display is a type of electronic display device that can represent decimal numerals using a combination of seven segments. The LPC2148 is an ARM-based microcontroller commonly used in various embedded systems applications</a:t>
            </a:r>
          </a:p>
          <a:p>
            <a:r>
              <a:rPr lang="en-US" sz="1700" dirty="0">
                <a:latin typeface="Times New Roman"/>
                <a:cs typeface="Times New Roman"/>
              </a:rPr>
              <a:t>Seven-Segment Display: A seven-segment display consists of seven individual LED segments (a-g) arranged in a pattern that can display numerals from 0 to 9 and some additional characters like A, b, C, d, E, F, etc. Each segment is connected to a separate pin of the display</a:t>
            </a:r>
          </a:p>
          <a:p>
            <a:r>
              <a:rPr lang="en-US" sz="1700">
                <a:ea typeface="+mn-lt"/>
                <a:cs typeface="+mn-lt"/>
              </a:rPr>
              <a:t>There are 10 pins, in which 8 pins are used to refer </a:t>
            </a:r>
            <a:r>
              <a:rPr lang="en-US" sz="1700" err="1">
                <a:ea typeface="+mn-lt"/>
                <a:cs typeface="+mn-lt"/>
              </a:rPr>
              <a:t>a,b,c,d,e,f,g</a:t>
            </a:r>
            <a:r>
              <a:rPr lang="en-US" sz="1700">
                <a:ea typeface="+mn-lt"/>
                <a:cs typeface="+mn-lt"/>
              </a:rPr>
              <a:t> and h/</a:t>
            </a:r>
            <a:r>
              <a:rPr lang="en-US" sz="1700" err="1">
                <a:ea typeface="+mn-lt"/>
                <a:cs typeface="+mn-lt"/>
              </a:rPr>
              <a:t>dp</a:t>
            </a:r>
            <a:r>
              <a:rPr lang="en-US" sz="1700">
                <a:ea typeface="+mn-lt"/>
                <a:cs typeface="+mn-lt"/>
              </a:rPr>
              <a:t>, </a:t>
            </a:r>
            <a:endParaRPr lang="en-US" sz="1700" dirty="0">
              <a:ea typeface="+mn-lt"/>
              <a:cs typeface="+mn-lt"/>
            </a:endParaRPr>
          </a:p>
          <a:p>
            <a:pPr marL="0" indent="0">
              <a:buNone/>
            </a:pPr>
            <a:r>
              <a:rPr lang="en-US" sz="1700">
                <a:ea typeface="+mn-lt"/>
                <a:cs typeface="+mn-lt"/>
              </a:rPr>
              <a:t>     the two middle pins are common anode/cathode of all he LEDs. </a:t>
            </a:r>
          </a:p>
          <a:p>
            <a:pPr marL="0" indent="0">
              <a:buNone/>
            </a:pPr>
            <a:r>
              <a:rPr lang="en-US" sz="1700" dirty="0">
                <a:ea typeface="+mn-lt"/>
                <a:cs typeface="+mn-lt"/>
              </a:rPr>
              <a:t>    These common anode/cathode are internally shorted so we need to </a:t>
            </a:r>
            <a:endParaRPr lang="en-US">
              <a:ea typeface="+mn-lt"/>
              <a:cs typeface="+mn-lt"/>
            </a:endParaRPr>
          </a:p>
          <a:p>
            <a:pPr marL="0" indent="0">
              <a:buNone/>
            </a:pPr>
            <a:r>
              <a:rPr lang="en-US" sz="1700" dirty="0">
                <a:ea typeface="+mn-lt"/>
                <a:cs typeface="+mn-lt"/>
              </a:rPr>
              <a:t>     connect only one COM pin</a:t>
            </a:r>
            <a:endParaRPr lang="en-US" dirty="0"/>
          </a:p>
          <a:p>
            <a:endParaRPr lang="en-US" sz="1700" dirty="0">
              <a:latin typeface="Times New Roman"/>
              <a:cs typeface="Times New Roman"/>
            </a:endParaRPr>
          </a:p>
        </p:txBody>
      </p:sp>
      <p:pic>
        <p:nvPicPr>
          <p:cNvPr id="4" name="Picture 4">
            <a:extLst>
              <a:ext uri="{FF2B5EF4-FFF2-40B4-BE49-F238E27FC236}">
                <a16:creationId xmlns:a16="http://schemas.microsoft.com/office/drawing/2014/main" id="{C59C6A07-00FF-365D-4515-B3E0E09A832A}"/>
              </a:ext>
            </a:extLst>
          </p:cNvPr>
          <p:cNvPicPr>
            <a:picLocks noChangeAspect="1"/>
          </p:cNvPicPr>
          <p:nvPr/>
        </p:nvPicPr>
        <p:blipFill>
          <a:blip r:embed="rId2"/>
          <a:stretch>
            <a:fillRect/>
          </a:stretch>
        </p:blipFill>
        <p:spPr>
          <a:xfrm>
            <a:off x="9799748" y="2981459"/>
            <a:ext cx="1747236" cy="2751786"/>
          </a:xfrm>
          <a:prstGeom prst="rect">
            <a:avLst/>
          </a:prstGeom>
        </p:spPr>
      </p:pic>
    </p:spTree>
    <p:extLst>
      <p:ext uri="{BB962C8B-B14F-4D97-AF65-F5344CB8AC3E}">
        <p14:creationId xmlns:p14="http://schemas.microsoft.com/office/powerpoint/2010/main" val="391943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124AA-E203-3D9F-230C-B0A8F28740BC}"/>
              </a:ext>
            </a:extLst>
          </p:cNvPr>
          <p:cNvSpPr>
            <a:spLocks noGrp="1"/>
          </p:cNvSpPr>
          <p:nvPr>
            <p:ph idx="1"/>
          </p:nvPr>
        </p:nvSpPr>
        <p:spPr>
          <a:xfrm>
            <a:off x="1086971" y="516831"/>
            <a:ext cx="9905999" cy="4962329"/>
          </a:xfrm>
        </p:spPr>
        <p:txBody>
          <a:bodyPr vert="horz" lIns="91440" tIns="45720" rIns="91440" bIns="45720" rtlCol="0" anchor="t">
            <a:normAutofit/>
          </a:bodyPr>
          <a:lstStyle/>
          <a:p>
            <a:r>
              <a:rPr lang="en-US" sz="1700" dirty="0">
                <a:latin typeface="Times New Roman"/>
                <a:cs typeface="Times New Roman"/>
              </a:rPr>
              <a:t>Microcontroller Pin Connections: Determine the pins of the LPC2148 microcontroller that will be connected to the seven-segment display. You can use any GPIO (General-Purpose Input/Output) pins of the microcontroller for this purpose.</a:t>
            </a:r>
          </a:p>
          <a:p>
            <a:r>
              <a:rPr lang="en-US" sz="1700" dirty="0">
                <a:latin typeface="Times New Roman"/>
                <a:ea typeface="+mn-lt"/>
                <a:cs typeface="+mn-lt"/>
              </a:rPr>
              <a:t>Multiplexing: To display multiple digits on a single seven-segment display, multiplexing is often used. In this technique, the display cycles through each digit at a high frequency, creating an illusion of all digits being displayed simultaneously. For example, if you have two seven-segment displays to show a two-digit number, you would alternate between displaying the digits on each display.</a:t>
            </a:r>
          </a:p>
          <a:p>
            <a:r>
              <a:rPr lang="en-US" sz="1700" dirty="0">
                <a:latin typeface="Times New Roman"/>
                <a:ea typeface="+mn-lt"/>
                <a:cs typeface="+mn-lt"/>
              </a:rPr>
              <a:t>Driving Logic: You will need to implement the driving logic to control which segments are illuminated for each digit. This can be done using either a common cathode or a common anode configuration. In the common cathode configuration, the common pin is connected to ground, and each segment pin is connected to a microcontroller pin through a current-limiting resistor. By setting the appropriate pins high or low, you can control which segments are lit up.</a:t>
            </a:r>
          </a:p>
          <a:p>
            <a:endParaRPr lang="en-US" sz="1700" dirty="0">
              <a:latin typeface="Times New Roman"/>
              <a:cs typeface="Times New Roman"/>
            </a:endParaRPr>
          </a:p>
        </p:txBody>
      </p:sp>
      <p:pic>
        <p:nvPicPr>
          <p:cNvPr id="4" name="Picture 4">
            <a:extLst>
              <a:ext uri="{FF2B5EF4-FFF2-40B4-BE49-F238E27FC236}">
                <a16:creationId xmlns:a16="http://schemas.microsoft.com/office/drawing/2014/main" id="{570E1D17-3458-C639-A6F2-AAA56BF769C7}"/>
              </a:ext>
            </a:extLst>
          </p:cNvPr>
          <p:cNvPicPr>
            <a:picLocks noChangeAspect="1"/>
          </p:cNvPicPr>
          <p:nvPr/>
        </p:nvPicPr>
        <p:blipFill>
          <a:blip r:embed="rId2"/>
          <a:stretch>
            <a:fillRect/>
          </a:stretch>
        </p:blipFill>
        <p:spPr>
          <a:xfrm>
            <a:off x="7873253" y="4342972"/>
            <a:ext cx="2900082" cy="1724322"/>
          </a:xfrm>
          <a:prstGeom prst="rect">
            <a:avLst/>
          </a:prstGeom>
        </p:spPr>
      </p:pic>
    </p:spTree>
    <p:extLst>
      <p:ext uri="{BB962C8B-B14F-4D97-AF65-F5344CB8AC3E}">
        <p14:creationId xmlns:p14="http://schemas.microsoft.com/office/powerpoint/2010/main" val="423199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3629A-8928-47AA-08B7-E76E57FB82D0}"/>
              </a:ext>
            </a:extLst>
          </p:cNvPr>
          <p:cNvSpPr>
            <a:spLocks noGrp="1"/>
          </p:cNvSpPr>
          <p:nvPr>
            <p:ph idx="1"/>
          </p:nvPr>
        </p:nvSpPr>
        <p:spPr>
          <a:xfrm>
            <a:off x="1143000" y="1430505"/>
            <a:ext cx="9905999" cy="4468639"/>
          </a:xfrm>
        </p:spPr>
        <p:txBody>
          <a:bodyPr vert="horz" lIns="91440" tIns="45720" rIns="91440" bIns="45720" rtlCol="0" anchor="t">
            <a:noAutofit/>
          </a:bodyPr>
          <a:lstStyle/>
          <a:p>
            <a:r>
              <a:rPr lang="en-US" sz="1700" dirty="0">
                <a:latin typeface="Times New Roman"/>
                <a:ea typeface="+mn-lt"/>
                <a:cs typeface="+mn-lt"/>
              </a:rPr>
              <a:t>Software Implementation: </a:t>
            </a:r>
            <a:r>
              <a:rPr lang="en-US" sz="1700" dirty="0">
                <a:latin typeface="Times New Roman"/>
              </a:rPr>
              <a:t> Write the firmware code to control the microcontroller pins connected to the seven-segment display. This involves initializing the GPIO pins, implementing the multiplexing technique, and driving the segments to display the desired numbers or characters. You can use the LPC2148's GPIO control registers to set the pin states.</a:t>
            </a:r>
            <a:endParaRPr lang="en-US">
              <a:latin typeface="Walbaum Display"/>
            </a:endParaRPr>
          </a:p>
          <a:p>
            <a:endParaRPr lang="en-US" sz="1700" dirty="0">
              <a:latin typeface="Times New Roman"/>
              <a:cs typeface="Times New Roman"/>
            </a:endParaRPr>
          </a:p>
          <a:p>
            <a:r>
              <a:rPr lang="en-US" sz="1700" dirty="0">
                <a:latin typeface="Times New Roman"/>
                <a:ea typeface="+mn-lt"/>
                <a:cs typeface="+mn-lt"/>
              </a:rPr>
              <a:t>Testing and Debugging: After writing the code, compile and upload it to the LPC2148 microcontroller using an appropriate programming tool. Connect the microcontroller pins to the seven-segment display as per the pin configuration determined earlier. Power up the circuit and test the display by sending different numbers or characters to be displayed.</a:t>
            </a:r>
          </a:p>
          <a:p>
            <a:pPr marL="0" indent="0">
              <a:buNone/>
            </a:pPr>
            <a:endParaRPr lang="en-US" sz="1700" dirty="0">
              <a:latin typeface="Times New Roman"/>
              <a:cs typeface="Times New Roman"/>
            </a:endParaRPr>
          </a:p>
        </p:txBody>
      </p:sp>
    </p:spTree>
    <p:extLst>
      <p:ext uri="{BB962C8B-B14F-4D97-AF65-F5344CB8AC3E}">
        <p14:creationId xmlns:p14="http://schemas.microsoft.com/office/powerpoint/2010/main" val="408432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04B7-EA31-41D7-EA74-78B10016F1F7}"/>
              </a:ext>
            </a:extLst>
          </p:cNvPr>
          <p:cNvSpPr>
            <a:spLocks noGrp="1"/>
          </p:cNvSpPr>
          <p:nvPr>
            <p:ph type="title"/>
          </p:nvPr>
        </p:nvSpPr>
        <p:spPr>
          <a:xfrm>
            <a:off x="1922709" y="260108"/>
            <a:ext cx="8368354" cy="1057448"/>
          </a:xfrm>
        </p:spPr>
        <p:txBody>
          <a:bodyPr/>
          <a:lstStyle/>
          <a:p>
            <a:r>
              <a:rPr lang="en-US" b="1" dirty="0"/>
              <a:t>7-Segment Display Codes</a:t>
            </a:r>
            <a:endParaRPr lang="en-US" dirty="0"/>
          </a:p>
        </p:txBody>
      </p:sp>
      <p:pic>
        <p:nvPicPr>
          <p:cNvPr id="5" name="Picture 5">
            <a:extLst>
              <a:ext uri="{FF2B5EF4-FFF2-40B4-BE49-F238E27FC236}">
                <a16:creationId xmlns:a16="http://schemas.microsoft.com/office/drawing/2014/main" id="{3DAA7DB2-4BFA-6B98-8331-C47934D52612}"/>
              </a:ext>
            </a:extLst>
          </p:cNvPr>
          <p:cNvPicPr>
            <a:picLocks noChangeAspect="1"/>
          </p:cNvPicPr>
          <p:nvPr/>
        </p:nvPicPr>
        <p:blipFill>
          <a:blip r:embed="rId2"/>
          <a:stretch>
            <a:fillRect/>
          </a:stretch>
        </p:blipFill>
        <p:spPr>
          <a:xfrm>
            <a:off x="2124636" y="1631195"/>
            <a:ext cx="8166846" cy="4256755"/>
          </a:xfrm>
          <a:prstGeom prst="rect">
            <a:avLst/>
          </a:prstGeom>
        </p:spPr>
      </p:pic>
    </p:spTree>
    <p:extLst>
      <p:ext uri="{BB962C8B-B14F-4D97-AF65-F5344CB8AC3E}">
        <p14:creationId xmlns:p14="http://schemas.microsoft.com/office/powerpoint/2010/main" val="417708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D0D6-4873-7E64-9F71-00DBEDA52E01}"/>
              </a:ext>
            </a:extLst>
          </p:cNvPr>
          <p:cNvSpPr>
            <a:spLocks noGrp="1"/>
          </p:cNvSpPr>
          <p:nvPr>
            <p:ph type="title"/>
          </p:nvPr>
        </p:nvSpPr>
        <p:spPr>
          <a:xfrm>
            <a:off x="2008568" y="582080"/>
            <a:ext cx="8175171" cy="960856"/>
          </a:xfrm>
        </p:spPr>
        <p:txBody>
          <a:bodyPr/>
          <a:lstStyle/>
          <a:p>
            <a:r>
              <a:rPr lang="en-US" dirty="0"/>
              <a:t>Circuit diagram </a:t>
            </a:r>
          </a:p>
        </p:txBody>
      </p:sp>
      <p:pic>
        <p:nvPicPr>
          <p:cNvPr id="3" name="Picture 3">
            <a:extLst>
              <a:ext uri="{FF2B5EF4-FFF2-40B4-BE49-F238E27FC236}">
                <a16:creationId xmlns:a16="http://schemas.microsoft.com/office/drawing/2014/main" id="{EE4A752D-C762-67FD-51DB-19552F9BE1D9}"/>
              </a:ext>
            </a:extLst>
          </p:cNvPr>
          <p:cNvPicPr>
            <a:picLocks noChangeAspect="1"/>
          </p:cNvPicPr>
          <p:nvPr/>
        </p:nvPicPr>
        <p:blipFill>
          <a:blip r:embed="rId2"/>
          <a:stretch>
            <a:fillRect/>
          </a:stretch>
        </p:blipFill>
        <p:spPr>
          <a:xfrm>
            <a:off x="1225639" y="2066367"/>
            <a:ext cx="4406721" cy="3465800"/>
          </a:xfrm>
          <a:prstGeom prst="rect">
            <a:avLst/>
          </a:prstGeom>
        </p:spPr>
      </p:pic>
      <p:pic>
        <p:nvPicPr>
          <p:cNvPr id="4" name="Picture 4">
            <a:extLst>
              <a:ext uri="{FF2B5EF4-FFF2-40B4-BE49-F238E27FC236}">
                <a16:creationId xmlns:a16="http://schemas.microsoft.com/office/drawing/2014/main" id="{DFE66F1C-BB67-3F8E-CF8A-E15482890E9B}"/>
              </a:ext>
            </a:extLst>
          </p:cNvPr>
          <p:cNvPicPr>
            <a:picLocks noChangeAspect="1"/>
          </p:cNvPicPr>
          <p:nvPr/>
        </p:nvPicPr>
        <p:blipFill>
          <a:blip r:embed="rId3"/>
          <a:stretch>
            <a:fillRect/>
          </a:stretch>
        </p:blipFill>
        <p:spPr>
          <a:xfrm>
            <a:off x="6237668" y="2021688"/>
            <a:ext cx="4642833" cy="3490765"/>
          </a:xfrm>
          <a:prstGeom prst="rect">
            <a:avLst/>
          </a:prstGeom>
        </p:spPr>
      </p:pic>
    </p:spTree>
    <p:extLst>
      <p:ext uri="{BB962C8B-B14F-4D97-AF65-F5344CB8AC3E}">
        <p14:creationId xmlns:p14="http://schemas.microsoft.com/office/powerpoint/2010/main" val="70586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7957-01A8-6FA3-2931-C723AB99766D}"/>
              </a:ext>
            </a:extLst>
          </p:cNvPr>
          <p:cNvSpPr>
            <a:spLocks noGrp="1"/>
          </p:cNvSpPr>
          <p:nvPr>
            <p:ph type="title"/>
          </p:nvPr>
        </p:nvSpPr>
        <p:spPr>
          <a:xfrm>
            <a:off x="1143000" y="267817"/>
            <a:ext cx="9905999" cy="890251"/>
          </a:xfrm>
        </p:spPr>
        <p:txBody>
          <a:bodyPr>
            <a:normAutofit/>
          </a:bodyPr>
          <a:lstStyle/>
          <a:p>
            <a:pPr algn="ctr"/>
            <a:r>
              <a:rPr lang="en-US" sz="2800" b="1" dirty="0">
                <a:ea typeface="+mj-lt"/>
                <a:cs typeface="+mj-lt"/>
              </a:rPr>
              <a:t>4 Slow GPIO registers :</a:t>
            </a:r>
            <a:endParaRPr lang="en-US" sz="2800" b="1"/>
          </a:p>
        </p:txBody>
      </p:sp>
      <p:sp>
        <p:nvSpPr>
          <p:cNvPr id="3" name="Content Placeholder 2">
            <a:extLst>
              <a:ext uri="{FF2B5EF4-FFF2-40B4-BE49-F238E27FC236}">
                <a16:creationId xmlns:a16="http://schemas.microsoft.com/office/drawing/2014/main" id="{E7D5B044-098A-805A-CFE9-6AD7E27774BE}"/>
              </a:ext>
            </a:extLst>
          </p:cNvPr>
          <p:cNvSpPr>
            <a:spLocks noGrp="1"/>
          </p:cNvSpPr>
          <p:nvPr>
            <p:ph idx="1"/>
          </p:nvPr>
        </p:nvSpPr>
        <p:spPr>
          <a:xfrm>
            <a:off x="1143000" y="1278674"/>
            <a:ext cx="9905999" cy="4777352"/>
          </a:xfrm>
        </p:spPr>
        <p:txBody>
          <a:bodyPr vert="horz" lIns="91440" tIns="45720" rIns="91440" bIns="45720" rtlCol="0" anchor="t">
            <a:normAutofit fontScale="92500" lnSpcReduction="10000"/>
          </a:bodyPr>
          <a:lstStyle/>
          <a:p>
            <a:r>
              <a:rPr lang="en-US" sz="1800" b="1" dirty="0" err="1">
                <a:latin typeface="Times New Roman"/>
                <a:ea typeface="+mn-lt"/>
                <a:cs typeface="+mn-lt"/>
              </a:rPr>
              <a:t>IOxPIN</a:t>
            </a:r>
            <a:r>
              <a:rPr lang="en-US" sz="1800" b="1" dirty="0">
                <a:latin typeface="Times New Roman"/>
                <a:ea typeface="+mn-lt"/>
                <a:cs typeface="+mn-lt"/>
              </a:rPr>
              <a:t> (GPIO Port Pin value register):</a:t>
            </a:r>
            <a:endParaRPr lang="en-US" dirty="0"/>
          </a:p>
          <a:p>
            <a:pPr marL="0" indent="0">
              <a:buNone/>
            </a:pPr>
            <a:r>
              <a:rPr lang="en-US" sz="1800" dirty="0">
                <a:latin typeface="Times New Roman"/>
                <a:ea typeface="+mn-lt"/>
                <a:cs typeface="+mn-lt"/>
              </a:rPr>
              <a:t>This is a 32-bit wide register. This register is used to </a:t>
            </a:r>
            <a:r>
              <a:rPr lang="en-US" sz="1800" u="sng" dirty="0">
                <a:latin typeface="Times New Roman"/>
                <a:ea typeface="+mn-lt"/>
                <a:cs typeface="+mn-lt"/>
              </a:rPr>
              <a:t>read/write the value on Port </a:t>
            </a:r>
            <a:r>
              <a:rPr lang="en-US" sz="1800" dirty="0">
                <a:latin typeface="Times New Roman"/>
                <a:ea typeface="+mn-lt"/>
                <a:cs typeface="+mn-lt"/>
              </a:rPr>
              <a:t>(PORT0/PORT1). But care should be taken while writing. Masking should be used to ensure write to the desired pin.</a:t>
            </a:r>
            <a:endParaRPr lang="en-US"/>
          </a:p>
          <a:p>
            <a:r>
              <a:rPr lang="en-US" sz="1800" b="1" dirty="0" err="1">
                <a:latin typeface="Times New Roman"/>
                <a:ea typeface="+mn-lt"/>
                <a:cs typeface="+mn-lt"/>
              </a:rPr>
              <a:t>IOxSET</a:t>
            </a:r>
            <a:r>
              <a:rPr lang="en-US" sz="1800" b="1" dirty="0">
                <a:latin typeface="Times New Roman"/>
                <a:ea typeface="+mn-lt"/>
                <a:cs typeface="+mn-lt"/>
              </a:rPr>
              <a:t> (GPIO Port Output Set register) : </a:t>
            </a:r>
          </a:p>
          <a:p>
            <a:pPr marL="0" indent="0">
              <a:buNone/>
            </a:pPr>
            <a:r>
              <a:rPr lang="en-US" sz="1800" dirty="0">
                <a:latin typeface="Times New Roman"/>
                <a:ea typeface="+mn-lt"/>
                <a:cs typeface="+mn-lt"/>
              </a:rPr>
              <a:t>This is a 32-bit wide register. This register is used to </a:t>
            </a:r>
            <a:r>
              <a:rPr lang="en-US" sz="1800" u="sng" dirty="0">
                <a:latin typeface="Times New Roman"/>
                <a:ea typeface="+mn-lt"/>
                <a:cs typeface="+mn-lt"/>
              </a:rPr>
              <a:t>make pins of Port </a:t>
            </a:r>
            <a:r>
              <a:rPr lang="en-US" sz="1800" dirty="0">
                <a:latin typeface="Times New Roman"/>
                <a:ea typeface="+mn-lt"/>
                <a:cs typeface="+mn-lt"/>
              </a:rPr>
              <a:t>(PORT0/PORT1) HIGH. Writing one to specific bit makes that pin HIGH. Writing zero has no effect.</a:t>
            </a:r>
            <a:endParaRPr lang="en-US"/>
          </a:p>
          <a:p>
            <a:r>
              <a:rPr lang="en-US" sz="1800" dirty="0">
                <a:latin typeface="Times New Roman"/>
                <a:ea typeface="+mn-lt"/>
                <a:cs typeface="+mn-lt"/>
              </a:rPr>
              <a:t> </a:t>
            </a:r>
            <a:r>
              <a:rPr lang="en-US" sz="1800" b="1" dirty="0" err="1">
                <a:latin typeface="Times New Roman"/>
                <a:ea typeface="+mn-lt"/>
                <a:cs typeface="+mn-lt"/>
              </a:rPr>
              <a:t>IOxDIR</a:t>
            </a:r>
            <a:r>
              <a:rPr lang="en-US" sz="1800" b="1" dirty="0">
                <a:latin typeface="Times New Roman"/>
                <a:ea typeface="+mn-lt"/>
                <a:cs typeface="+mn-lt"/>
              </a:rPr>
              <a:t> (GPIO Port Direction control register) : </a:t>
            </a:r>
            <a:endParaRPr lang="en-US" sz="1800" dirty="0">
              <a:latin typeface="Times New Roman"/>
              <a:ea typeface="+mn-lt"/>
              <a:cs typeface="+mn-lt"/>
            </a:endParaRPr>
          </a:p>
          <a:p>
            <a:pPr marL="0" indent="0">
              <a:buNone/>
            </a:pPr>
            <a:r>
              <a:rPr lang="en-US" sz="1800" dirty="0">
                <a:latin typeface="Times New Roman"/>
                <a:ea typeface="+mn-lt"/>
                <a:cs typeface="+mn-lt"/>
              </a:rPr>
              <a:t>This is a 32-bit wide register. This </a:t>
            </a:r>
            <a:r>
              <a:rPr lang="en-US" sz="1800" u="sng" dirty="0">
                <a:latin typeface="Times New Roman"/>
                <a:ea typeface="+mn-lt"/>
                <a:cs typeface="+mn-lt"/>
              </a:rPr>
              <a:t>register individually controls the direction of each port pin</a:t>
            </a:r>
            <a:r>
              <a:rPr lang="en-US" sz="1800" dirty="0">
                <a:latin typeface="Times New Roman"/>
                <a:ea typeface="+mn-lt"/>
                <a:cs typeface="+mn-lt"/>
              </a:rPr>
              <a:t>. Setting a bit to ‘1’ configures the corresponding pin as an output pin. Setting a bit to ‘0’ configures the corresponding pin as an input pin.</a:t>
            </a:r>
          </a:p>
          <a:p>
            <a:r>
              <a:rPr lang="en-US" sz="1800" b="1" dirty="0" err="1">
                <a:latin typeface="Times New Roman"/>
                <a:ea typeface="+mn-lt"/>
                <a:cs typeface="+mn-lt"/>
              </a:rPr>
              <a:t>IOxCLR</a:t>
            </a:r>
            <a:r>
              <a:rPr lang="en-US" sz="1800" b="1" dirty="0">
                <a:latin typeface="Times New Roman"/>
                <a:ea typeface="+mn-lt"/>
                <a:cs typeface="+mn-lt"/>
              </a:rPr>
              <a:t> (GPIO Port Output Clear register) : </a:t>
            </a:r>
            <a:endParaRPr lang="en-US" sz="1800" dirty="0">
              <a:latin typeface="Times New Roman"/>
              <a:ea typeface="+mn-lt"/>
              <a:cs typeface="Times New Roman"/>
            </a:endParaRPr>
          </a:p>
          <a:p>
            <a:pPr marL="0" indent="0">
              <a:buNone/>
            </a:pPr>
            <a:r>
              <a:rPr lang="en-US" sz="1800" dirty="0">
                <a:latin typeface="Times New Roman"/>
                <a:ea typeface="+mn-lt"/>
                <a:cs typeface="+mn-lt"/>
              </a:rPr>
              <a:t>This is a 32-bit wide register. This register is used to</a:t>
            </a:r>
            <a:r>
              <a:rPr lang="en-US" sz="1800" u="sng" dirty="0">
                <a:latin typeface="Times New Roman"/>
                <a:ea typeface="+mn-lt"/>
                <a:cs typeface="+mn-lt"/>
              </a:rPr>
              <a:t> make pins of Port LOW</a:t>
            </a:r>
            <a:r>
              <a:rPr lang="en-US" sz="1800" dirty="0">
                <a:latin typeface="Times New Roman"/>
                <a:ea typeface="+mn-lt"/>
                <a:cs typeface="+mn-lt"/>
              </a:rPr>
              <a:t>. Writing one to specific bit makes that pin LOW. Writing zeroes has no effect.</a:t>
            </a:r>
            <a:endParaRPr lang="en-US" sz="1800">
              <a:latin typeface="Times New Roman"/>
              <a:cs typeface="Times New Roman"/>
            </a:endParaRPr>
          </a:p>
        </p:txBody>
      </p:sp>
    </p:spTree>
    <p:extLst>
      <p:ext uri="{BB962C8B-B14F-4D97-AF65-F5344CB8AC3E}">
        <p14:creationId xmlns:p14="http://schemas.microsoft.com/office/powerpoint/2010/main" val="21700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4D48-3FFC-A12C-4BB8-A2117799E424}"/>
              </a:ext>
            </a:extLst>
          </p:cNvPr>
          <p:cNvSpPr>
            <a:spLocks noGrp="1"/>
          </p:cNvSpPr>
          <p:nvPr>
            <p:ph type="title"/>
          </p:nvPr>
        </p:nvSpPr>
        <p:spPr>
          <a:xfrm>
            <a:off x="1143000" y="637611"/>
            <a:ext cx="9905999" cy="755781"/>
          </a:xfrm>
        </p:spPr>
        <p:txBody>
          <a:bodyPr/>
          <a:lstStyle/>
          <a:p>
            <a:pPr algn="ctr"/>
            <a:r>
              <a:rPr lang="en-US" dirty="0"/>
              <a:t>Code:</a:t>
            </a:r>
          </a:p>
        </p:txBody>
      </p:sp>
      <p:sp>
        <p:nvSpPr>
          <p:cNvPr id="3" name="Content Placeholder 2">
            <a:extLst>
              <a:ext uri="{FF2B5EF4-FFF2-40B4-BE49-F238E27FC236}">
                <a16:creationId xmlns:a16="http://schemas.microsoft.com/office/drawing/2014/main" id="{50AC4874-79B6-E80D-24B9-2AA7162BEA27}"/>
              </a:ext>
            </a:extLst>
          </p:cNvPr>
          <p:cNvSpPr>
            <a:spLocks noGrp="1"/>
          </p:cNvSpPr>
          <p:nvPr>
            <p:ph sz="half" idx="1"/>
          </p:nvPr>
        </p:nvSpPr>
        <p:spPr>
          <a:xfrm>
            <a:off x="1143000" y="1443031"/>
            <a:ext cx="5460126" cy="4447067"/>
          </a:xfrm>
        </p:spPr>
        <p:txBody>
          <a:bodyPr vert="horz" lIns="91440" tIns="45720" rIns="91440" bIns="45720" rtlCol="0" anchor="t">
            <a:noAutofit/>
          </a:bodyPr>
          <a:lstStyle/>
          <a:p>
            <a:pPr marL="0" indent="0">
              <a:buNone/>
            </a:pPr>
            <a:r>
              <a:rPr lang="en-US" sz="1200" dirty="0">
                <a:latin typeface="Times New Roman"/>
                <a:ea typeface="+mn-lt"/>
                <a:cs typeface="+mn-lt"/>
              </a:rPr>
              <a:t>#include &lt;LPC214X.H&gt;</a:t>
            </a:r>
            <a:endParaRPr lang="en-US" sz="1200" dirty="0">
              <a:latin typeface="Times New Roman"/>
              <a:cs typeface="Times New Roman"/>
            </a:endParaRPr>
          </a:p>
          <a:p>
            <a:pPr marL="0" indent="0">
              <a:buNone/>
            </a:pPr>
            <a:r>
              <a:rPr lang="en-US" sz="1200" dirty="0">
                <a:latin typeface="Times New Roman"/>
                <a:ea typeface="+mn-lt"/>
                <a:cs typeface="+mn-lt"/>
              </a:rPr>
              <a:t>unsigned char test[] = {0x3f,0x06,0x5b,0x4f,0x66,0x6d,0x7d,0x07,0x7f,0x6f};</a:t>
            </a:r>
            <a:endParaRPr lang="en-US" sz="1200">
              <a:latin typeface="Times New Roman"/>
              <a:cs typeface="Times New Roman"/>
            </a:endParaRPr>
          </a:p>
          <a:p>
            <a:pPr marL="0" indent="0">
              <a:buNone/>
            </a:pPr>
            <a:r>
              <a:rPr lang="en-US" sz="1200" dirty="0">
                <a:latin typeface="Times New Roman"/>
                <a:ea typeface="+mn-lt"/>
                <a:cs typeface="+mn-lt"/>
              </a:rPr>
              <a:t>void delay()</a:t>
            </a:r>
            <a:endParaRPr lang="en-US" sz="1200" dirty="0">
              <a:latin typeface="Times New Roman"/>
              <a:cs typeface="Times New Roman"/>
            </a:endParaRPr>
          </a:p>
          <a:p>
            <a:pPr marL="0" indent="0">
              <a:buNone/>
            </a:pPr>
            <a:r>
              <a:rPr lang="en-US" sz="1200" dirty="0">
                <a:latin typeface="Times New Roman"/>
                <a:ea typeface="+mn-lt"/>
                <a:cs typeface="+mn-lt"/>
              </a:rPr>
              <a:t>{</a:t>
            </a:r>
            <a:endParaRPr lang="en-US" sz="1200">
              <a:latin typeface="Times New Roman"/>
              <a:cs typeface="Times New Roman"/>
            </a:endParaRPr>
          </a:p>
          <a:p>
            <a:pPr marL="0" indent="0">
              <a:buNone/>
            </a:pPr>
            <a:r>
              <a:rPr lang="en-US" sz="1200" dirty="0">
                <a:latin typeface="Times New Roman"/>
                <a:ea typeface="+mn-lt"/>
                <a:cs typeface="+mn-lt"/>
              </a:rPr>
              <a:t>      int k;</a:t>
            </a:r>
            <a:endParaRPr lang="en-US" sz="1200">
              <a:latin typeface="Times New Roman"/>
              <a:cs typeface="Times New Roman"/>
            </a:endParaRPr>
          </a:p>
          <a:p>
            <a:pPr marL="0" indent="0">
              <a:buNone/>
            </a:pPr>
            <a:r>
              <a:rPr lang="en-US" sz="1200" dirty="0">
                <a:latin typeface="Times New Roman"/>
                <a:ea typeface="+mn-lt"/>
                <a:cs typeface="+mn-lt"/>
              </a:rPr>
              <a:t>      for(k=0;k&lt;100000;k++);</a:t>
            </a:r>
            <a:endParaRPr lang="en-US" sz="1200">
              <a:latin typeface="Times New Roman"/>
              <a:cs typeface="Times New Roman"/>
            </a:endParaRPr>
          </a:p>
          <a:p>
            <a:pPr marL="0" indent="0">
              <a:buNone/>
            </a:pPr>
            <a:r>
              <a:rPr lang="en-US" sz="1200" dirty="0">
                <a:latin typeface="Times New Roman"/>
                <a:ea typeface="+mn-lt"/>
                <a:cs typeface="+mn-lt"/>
              </a:rPr>
              <a:t>}</a:t>
            </a:r>
            <a:endParaRPr lang="en-US" sz="1200">
              <a:latin typeface="Times New Roman"/>
              <a:cs typeface="Times New Roman"/>
            </a:endParaRPr>
          </a:p>
          <a:p>
            <a:endParaRPr lang="en-US" sz="1200" dirty="0">
              <a:latin typeface="Times New Roman"/>
              <a:cs typeface="Times New Roman"/>
            </a:endParaRPr>
          </a:p>
          <a:p>
            <a:pPr marL="0" indent="0">
              <a:buNone/>
            </a:pPr>
            <a:r>
              <a:rPr lang="en-US" sz="1200" dirty="0">
                <a:latin typeface="Times New Roman"/>
                <a:ea typeface="+mn-lt"/>
                <a:cs typeface="+mn-lt"/>
              </a:rPr>
              <a:t>int main()</a:t>
            </a:r>
            <a:endParaRPr lang="en-US" sz="1200">
              <a:latin typeface="Times New Roman"/>
              <a:cs typeface="Times New Roman"/>
            </a:endParaRPr>
          </a:p>
          <a:p>
            <a:pPr marL="0" indent="0">
              <a:buNone/>
            </a:pPr>
            <a:r>
              <a:rPr lang="en-US" sz="1200" dirty="0">
                <a:latin typeface="Times New Roman"/>
                <a:ea typeface="+mn-lt"/>
                <a:cs typeface="+mn-lt"/>
              </a:rPr>
              <a:t>     {</a:t>
            </a:r>
            <a:endParaRPr lang="en-US" sz="1200" dirty="0">
              <a:latin typeface="Times New Roman"/>
              <a:cs typeface="Times New Roman"/>
            </a:endParaRPr>
          </a:p>
          <a:p>
            <a:pPr marL="0" indent="0">
              <a:buNone/>
            </a:pPr>
            <a:r>
              <a:rPr lang="en-US" sz="1200" dirty="0">
                <a:latin typeface="Times New Roman"/>
                <a:ea typeface="+mn-lt"/>
                <a:cs typeface="+mn-lt"/>
              </a:rPr>
              <a:t>          int j;</a:t>
            </a:r>
            <a:endParaRPr lang="en-US" sz="1200">
              <a:latin typeface="Times New Roman"/>
              <a:cs typeface="Times New Roman"/>
            </a:endParaRPr>
          </a:p>
          <a:p>
            <a:pPr marL="0" indent="0">
              <a:buNone/>
            </a:pPr>
            <a:r>
              <a:rPr lang="en-US" sz="1200" dirty="0">
                <a:latin typeface="Times New Roman"/>
                <a:ea typeface="+mn-lt"/>
                <a:cs typeface="+mn-lt"/>
              </a:rPr>
              <a:t>         IO0DIR = 0xff; </a:t>
            </a:r>
            <a:endParaRPr lang="en-US" sz="1200">
              <a:latin typeface="Times New Roman"/>
              <a:cs typeface="Times New Roman"/>
            </a:endParaRPr>
          </a:p>
          <a:p>
            <a:endParaRPr lang="en-US" sz="1200" dirty="0">
              <a:latin typeface="Times New Roman"/>
              <a:cs typeface="Times New Roman"/>
            </a:endParaRPr>
          </a:p>
        </p:txBody>
      </p:sp>
      <p:sp>
        <p:nvSpPr>
          <p:cNvPr id="4" name="Content Placeholder 3">
            <a:extLst>
              <a:ext uri="{FF2B5EF4-FFF2-40B4-BE49-F238E27FC236}">
                <a16:creationId xmlns:a16="http://schemas.microsoft.com/office/drawing/2014/main" id="{850E3805-2F07-0946-DF92-63C86FB4DC76}"/>
              </a:ext>
            </a:extLst>
          </p:cNvPr>
          <p:cNvSpPr>
            <a:spLocks noGrp="1"/>
          </p:cNvSpPr>
          <p:nvPr>
            <p:ph sz="half" idx="2"/>
          </p:nvPr>
        </p:nvSpPr>
        <p:spPr>
          <a:xfrm>
            <a:off x="7124078" y="1611119"/>
            <a:ext cx="3924922" cy="4278979"/>
          </a:xfrm>
        </p:spPr>
        <p:txBody>
          <a:bodyPr vert="horz" lIns="91440" tIns="45720" rIns="91440" bIns="45720" rtlCol="0" anchor="t">
            <a:noAutofit/>
          </a:bodyPr>
          <a:lstStyle/>
          <a:p>
            <a:pPr marL="0" indent="0">
              <a:buNone/>
            </a:pPr>
            <a:r>
              <a:rPr lang="en-US" sz="1200" dirty="0">
                <a:latin typeface="Times New Roman"/>
                <a:cs typeface="Arial"/>
              </a:rPr>
              <a:t>while(1)</a:t>
            </a:r>
            <a:endParaRPr lang="en-US"/>
          </a:p>
          <a:p>
            <a:pPr marL="0" indent="0">
              <a:buNone/>
            </a:pPr>
            <a:r>
              <a:rPr lang="en-US" sz="1200" dirty="0">
                <a:latin typeface="Times New Roman"/>
                <a:cs typeface="Arial"/>
              </a:rPr>
              <a:t>      {</a:t>
            </a:r>
          </a:p>
          <a:p>
            <a:pPr marL="0" indent="0">
              <a:buNone/>
            </a:pPr>
            <a:r>
              <a:rPr lang="en-US" sz="1200" dirty="0">
                <a:latin typeface="Times New Roman"/>
                <a:cs typeface="Arial"/>
              </a:rPr>
              <a:t>           for(j=0;j&lt;10;j++)</a:t>
            </a:r>
          </a:p>
          <a:p>
            <a:pPr marL="0" indent="0">
              <a:buNone/>
            </a:pPr>
            <a:r>
              <a:rPr lang="en-US" sz="1200" dirty="0">
                <a:latin typeface="Times New Roman"/>
                <a:cs typeface="Arial"/>
              </a:rPr>
              <a:t>           {</a:t>
            </a:r>
          </a:p>
          <a:p>
            <a:pPr marL="0" indent="0">
              <a:buNone/>
            </a:pPr>
            <a:r>
              <a:rPr lang="en-US" sz="1200" dirty="0">
                <a:latin typeface="Times New Roman"/>
                <a:cs typeface="Arial"/>
              </a:rPr>
              <a:t>                  IO0SET =  test[j];</a:t>
            </a:r>
          </a:p>
          <a:p>
            <a:pPr marL="0" indent="0">
              <a:buNone/>
            </a:pPr>
            <a:r>
              <a:rPr lang="en-US" sz="1200" dirty="0">
                <a:latin typeface="Times New Roman"/>
                <a:cs typeface="Arial"/>
              </a:rPr>
              <a:t>                   delay();</a:t>
            </a:r>
          </a:p>
          <a:p>
            <a:pPr marL="0" indent="0">
              <a:buNone/>
            </a:pPr>
            <a:r>
              <a:rPr lang="en-US" sz="1200" dirty="0">
                <a:latin typeface="Times New Roman"/>
                <a:cs typeface="Arial"/>
              </a:rPr>
              <a:t>                  IO0CLR = 0xff;</a:t>
            </a:r>
          </a:p>
          <a:p>
            <a:pPr marL="0" indent="0">
              <a:buNone/>
            </a:pPr>
            <a:r>
              <a:rPr lang="en-US" sz="1200" dirty="0">
                <a:latin typeface="Times New Roman"/>
                <a:cs typeface="Arial"/>
              </a:rPr>
              <a:t>            }</a:t>
            </a:r>
          </a:p>
          <a:p>
            <a:pPr marL="0" indent="0">
              <a:buNone/>
            </a:pPr>
            <a:r>
              <a:rPr lang="en-US" sz="1200" dirty="0">
                <a:latin typeface="Times New Roman"/>
                <a:cs typeface="Arial"/>
              </a:rPr>
              <a:t>      }</a:t>
            </a:r>
          </a:p>
          <a:p>
            <a:pPr marL="0" indent="0">
              <a:buNone/>
            </a:pPr>
            <a:r>
              <a:rPr lang="en-US" sz="1200" dirty="0">
                <a:latin typeface="Times New Roman"/>
                <a:cs typeface="Arial"/>
              </a:rPr>
              <a:t>}</a:t>
            </a:r>
          </a:p>
          <a:p>
            <a:endParaRPr lang="en-US" sz="1200" dirty="0">
              <a:latin typeface="Times New Roman"/>
              <a:cs typeface="Arial"/>
            </a:endParaRPr>
          </a:p>
          <a:p>
            <a:endParaRPr lang="en-US" sz="1200" dirty="0">
              <a:latin typeface="Times New Roman"/>
              <a:cs typeface="Times New Roman"/>
            </a:endParaRPr>
          </a:p>
        </p:txBody>
      </p:sp>
    </p:spTree>
    <p:extLst>
      <p:ext uri="{BB962C8B-B14F-4D97-AF65-F5344CB8AC3E}">
        <p14:creationId xmlns:p14="http://schemas.microsoft.com/office/powerpoint/2010/main" val="195495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D57F13B-6973-4CE9-92F3-5EC476E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4668B35B-F831-721A-B2CD-01838117A349}"/>
              </a:ext>
            </a:extLst>
          </p:cNvPr>
          <p:cNvPicPr>
            <a:picLocks noChangeAspect="1"/>
          </p:cNvPicPr>
          <p:nvPr/>
        </p:nvPicPr>
        <p:blipFill rotWithShape="1">
          <a:blip r:embed="rId2"/>
          <a:srcRect r="1" b="8506"/>
          <a:stretch/>
        </p:blipFill>
        <p:spPr>
          <a:xfrm>
            <a:off x="253043" y="444172"/>
            <a:ext cx="11685916" cy="5960754"/>
          </a:xfrm>
          <a:prstGeom prst="rect">
            <a:avLst/>
          </a:prstGeom>
        </p:spPr>
      </p:pic>
    </p:spTree>
    <p:extLst>
      <p:ext uri="{BB962C8B-B14F-4D97-AF65-F5344CB8AC3E}">
        <p14:creationId xmlns:p14="http://schemas.microsoft.com/office/powerpoint/2010/main" val="2318140621"/>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RegattaVTI</vt:lpstr>
      <vt:lpstr>Interfacing Seven Segment With LPC 2148</vt:lpstr>
      <vt:lpstr>PowerPoint Presentation</vt:lpstr>
      <vt:lpstr>PowerPoint Presentation</vt:lpstr>
      <vt:lpstr>PowerPoint Presentation</vt:lpstr>
      <vt:lpstr>7-Segment Display Codes</vt:lpstr>
      <vt:lpstr>Circuit diagram </vt:lpstr>
      <vt:lpstr>4 Slow GPIO registers :</vt:lpstr>
      <vt:lpstr>Code:</vt:lpstr>
      <vt:lpstr>PowerPoint Presentation</vt:lpstr>
      <vt:lpstr>Output</vt:lpstr>
      <vt:lpstr>RESULT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218</cp:revision>
  <dcterms:created xsi:type="dcterms:W3CDTF">2023-06-01T03:22:10Z</dcterms:created>
  <dcterms:modified xsi:type="dcterms:W3CDTF">2023-06-01T05:05:42Z</dcterms:modified>
</cp:coreProperties>
</file>