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57" r:id="rId5"/>
    <p:sldId id="261" r:id="rId6"/>
    <p:sldId id="260" r:id="rId7"/>
    <p:sldId id="259"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 s" initials="ms" lastIdx="1" clrIdx="0">
    <p:extLst>
      <p:ext uri="{19B8F6BF-5375-455C-9EA6-DF929625EA0E}">
        <p15:presenceInfo xmlns:p15="http://schemas.microsoft.com/office/powerpoint/2012/main" userId="61364f101961ea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82" d="100"/>
          <a:sy n="82" d="100"/>
        </p:scale>
        <p:origin x="7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12D28A-9326-473A-9931-850B8130062F}"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B22A4-D7D1-4059-9ABC-8A68205581D0}" type="slidenum">
              <a:rPr lang="en-IN" smtClean="0"/>
              <a:t>‹#›</a:t>
            </a:fld>
            <a:endParaRPr lang="en-IN"/>
          </a:p>
        </p:txBody>
      </p:sp>
    </p:spTree>
    <p:extLst>
      <p:ext uri="{BB962C8B-B14F-4D97-AF65-F5344CB8AC3E}">
        <p14:creationId xmlns:p14="http://schemas.microsoft.com/office/powerpoint/2010/main" val="1784032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12D28A-9326-473A-9931-850B8130062F}"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B22A4-D7D1-4059-9ABC-8A68205581D0}" type="slidenum">
              <a:rPr lang="en-IN" smtClean="0"/>
              <a:t>‹#›</a:t>
            </a:fld>
            <a:endParaRPr lang="en-IN"/>
          </a:p>
        </p:txBody>
      </p:sp>
    </p:spTree>
    <p:extLst>
      <p:ext uri="{BB962C8B-B14F-4D97-AF65-F5344CB8AC3E}">
        <p14:creationId xmlns:p14="http://schemas.microsoft.com/office/powerpoint/2010/main" val="167734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012D28A-9326-473A-9931-850B8130062F}" type="datetimeFigureOut">
              <a:rPr lang="en-IN" smtClean="0"/>
              <a:t>03-06-2023</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1EFB22A4-D7D1-4059-9ABC-8A68205581D0}" type="slidenum">
              <a:rPr lang="en-IN" smtClean="0"/>
              <a:t>‹#›</a:t>
            </a:fld>
            <a:endParaRPr lang="en-IN"/>
          </a:p>
        </p:txBody>
      </p:sp>
    </p:spTree>
    <p:extLst>
      <p:ext uri="{BB962C8B-B14F-4D97-AF65-F5344CB8AC3E}">
        <p14:creationId xmlns:p14="http://schemas.microsoft.com/office/powerpoint/2010/main" val="200215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12D28A-9326-473A-9931-850B8130062F}"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B22A4-D7D1-4059-9ABC-8A68205581D0}" type="slidenum">
              <a:rPr lang="en-IN" smtClean="0"/>
              <a:t>‹#›</a:t>
            </a:fld>
            <a:endParaRPr lang="en-IN"/>
          </a:p>
        </p:txBody>
      </p:sp>
    </p:spTree>
    <p:extLst>
      <p:ext uri="{BB962C8B-B14F-4D97-AF65-F5344CB8AC3E}">
        <p14:creationId xmlns:p14="http://schemas.microsoft.com/office/powerpoint/2010/main" val="2137994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6012D28A-9326-473A-9931-850B8130062F}" type="datetimeFigureOut">
              <a:rPr lang="en-IN" smtClean="0"/>
              <a:t>03-06-2023</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EFB22A4-D7D1-4059-9ABC-8A68205581D0}" type="slidenum">
              <a:rPr lang="en-IN" smtClean="0"/>
              <a:t>‹#›</a:t>
            </a:fld>
            <a:endParaRPr lang="en-IN"/>
          </a:p>
        </p:txBody>
      </p:sp>
    </p:spTree>
    <p:extLst>
      <p:ext uri="{BB962C8B-B14F-4D97-AF65-F5344CB8AC3E}">
        <p14:creationId xmlns:p14="http://schemas.microsoft.com/office/powerpoint/2010/main" val="11997654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12D28A-9326-473A-9931-850B8130062F}" type="datetimeFigureOut">
              <a:rPr lang="en-IN" smtClean="0"/>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B22A4-D7D1-4059-9ABC-8A68205581D0}" type="slidenum">
              <a:rPr lang="en-IN" smtClean="0"/>
              <a:t>‹#›</a:t>
            </a:fld>
            <a:endParaRPr lang="en-IN"/>
          </a:p>
        </p:txBody>
      </p:sp>
    </p:spTree>
    <p:extLst>
      <p:ext uri="{BB962C8B-B14F-4D97-AF65-F5344CB8AC3E}">
        <p14:creationId xmlns:p14="http://schemas.microsoft.com/office/powerpoint/2010/main" val="6373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12D28A-9326-473A-9931-850B8130062F}" type="datetimeFigureOut">
              <a:rPr lang="en-IN" smtClean="0"/>
              <a:t>03-06-2023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FB22A4-D7D1-4059-9ABC-8A68205581D0}" type="slidenum">
              <a:rPr lang="en-IN" smtClean="0"/>
              <a:t>‹#›</a:t>
            </a:fld>
            <a:endParaRPr lang="en-IN"/>
          </a:p>
        </p:txBody>
      </p:sp>
    </p:spTree>
    <p:extLst>
      <p:ext uri="{BB962C8B-B14F-4D97-AF65-F5344CB8AC3E}">
        <p14:creationId xmlns:p14="http://schemas.microsoft.com/office/powerpoint/2010/main" val="1449249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12D28A-9326-473A-9931-850B8130062F}" type="datetimeFigureOut">
              <a:rPr lang="en-IN" smtClean="0"/>
              <a:t>03-06-2023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FB22A4-D7D1-4059-9ABC-8A68205581D0}" type="slidenum">
              <a:rPr lang="en-IN" smtClean="0"/>
              <a:t>‹#›</a:t>
            </a:fld>
            <a:endParaRPr lang="en-IN"/>
          </a:p>
        </p:txBody>
      </p:sp>
    </p:spTree>
    <p:extLst>
      <p:ext uri="{BB962C8B-B14F-4D97-AF65-F5344CB8AC3E}">
        <p14:creationId xmlns:p14="http://schemas.microsoft.com/office/powerpoint/2010/main" val="160708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12D28A-9326-473A-9931-850B8130062F}" type="datetimeFigureOut">
              <a:rPr lang="en-IN" smtClean="0"/>
              <a:t>03-06-2023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FB22A4-D7D1-4059-9ABC-8A68205581D0}" type="slidenum">
              <a:rPr lang="en-IN" smtClean="0"/>
              <a:t>‹#›</a:t>
            </a:fld>
            <a:endParaRPr lang="en-IN"/>
          </a:p>
        </p:txBody>
      </p:sp>
    </p:spTree>
    <p:extLst>
      <p:ext uri="{BB962C8B-B14F-4D97-AF65-F5344CB8AC3E}">
        <p14:creationId xmlns:p14="http://schemas.microsoft.com/office/powerpoint/2010/main" val="33561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12D28A-9326-473A-9931-850B8130062F}" type="datetimeFigureOut">
              <a:rPr lang="en-IN" smtClean="0"/>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B22A4-D7D1-4059-9ABC-8A68205581D0}" type="slidenum">
              <a:rPr lang="en-IN" smtClean="0"/>
              <a:t>‹#›</a:t>
            </a:fld>
            <a:endParaRPr lang="en-IN"/>
          </a:p>
        </p:txBody>
      </p:sp>
    </p:spTree>
    <p:extLst>
      <p:ext uri="{BB962C8B-B14F-4D97-AF65-F5344CB8AC3E}">
        <p14:creationId xmlns:p14="http://schemas.microsoft.com/office/powerpoint/2010/main" val="36154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12D28A-9326-473A-9931-850B8130062F}" type="datetimeFigureOut">
              <a:rPr lang="en-IN" smtClean="0"/>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B22A4-D7D1-4059-9ABC-8A68205581D0}" type="slidenum">
              <a:rPr lang="en-IN" smtClean="0"/>
              <a:t>‹#›</a:t>
            </a:fld>
            <a:endParaRPr lang="en-IN"/>
          </a:p>
        </p:txBody>
      </p:sp>
    </p:spTree>
    <p:extLst>
      <p:ext uri="{BB962C8B-B14F-4D97-AF65-F5344CB8AC3E}">
        <p14:creationId xmlns:p14="http://schemas.microsoft.com/office/powerpoint/2010/main" val="441602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012D28A-9326-473A-9931-850B8130062F}" type="datetimeFigureOut">
              <a:rPr lang="en-IN" smtClean="0"/>
              <a:t>03-06-2023</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1EFB22A4-D7D1-4059-9ABC-8A68205581D0}" type="slidenum">
              <a:rPr lang="en-IN" smtClean="0"/>
              <a:t>‹#›</a:t>
            </a:fld>
            <a:endParaRPr lang="en-IN"/>
          </a:p>
        </p:txBody>
      </p:sp>
    </p:spTree>
    <p:extLst>
      <p:ext uri="{BB962C8B-B14F-4D97-AF65-F5344CB8AC3E}">
        <p14:creationId xmlns:p14="http://schemas.microsoft.com/office/powerpoint/2010/main" val="29215874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91D68-5602-41FD-90F2-114B54998E5E}"/>
              </a:ext>
            </a:extLst>
          </p:cNvPr>
          <p:cNvSpPr>
            <a:spLocks noGrp="1"/>
          </p:cNvSpPr>
          <p:nvPr>
            <p:ph type="ctrTitle"/>
          </p:nvPr>
        </p:nvSpPr>
        <p:spPr/>
        <p:txBody>
          <a:bodyPr anchor="ctr">
            <a:normAutofit/>
          </a:bodyPr>
          <a:lstStyle/>
          <a:p>
            <a:pPr algn="ctr">
              <a:lnSpc>
                <a:spcPct val="115000"/>
              </a:lnSpc>
              <a:spcAft>
                <a:spcPts val="1000"/>
              </a:spcAft>
            </a:pPr>
            <a:r>
              <a:rPr lang="en-IN" sz="3200" b="1" kern="0" dirty="0">
                <a:solidFill>
                  <a:srgbClr val="000000"/>
                </a:solidFill>
                <a:effectLst/>
                <a:latin typeface="CMBX12"/>
                <a:ea typeface="Times New Roman" panose="02020603050405020304" pitchFamily="18" charset="0"/>
                <a:cs typeface="Times New Roman" panose="02020603050405020304" pitchFamily="18" charset="0"/>
              </a:rPr>
              <a:t>SIGNAL DENOISING USING WAVELET TRANSFORM</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BB18F59-541B-4D17-A525-7FB614CFAF42}"/>
              </a:ext>
            </a:extLst>
          </p:cNvPr>
          <p:cNvSpPr>
            <a:spLocks noGrp="1"/>
          </p:cNvSpPr>
          <p:nvPr>
            <p:ph type="subTitle" idx="1"/>
          </p:nvPr>
        </p:nvSpPr>
        <p:spPr>
          <a:xfrm>
            <a:off x="1524000" y="3602036"/>
            <a:ext cx="9144000" cy="2612151"/>
          </a:xfrm>
        </p:spPr>
        <p:txBody>
          <a:bodyPr>
            <a:normAutofit/>
          </a:bodyPr>
          <a:lstStyle/>
          <a:p>
            <a:r>
              <a:rPr lang="en-US" b="1" dirty="0">
                <a:solidFill>
                  <a:schemeClr val="bg1"/>
                </a:solidFill>
              </a:rPr>
              <a:t>Submitted by</a:t>
            </a:r>
          </a:p>
          <a:p>
            <a:endParaRPr lang="en-US" b="1" dirty="0">
              <a:solidFill>
                <a:schemeClr val="bg1"/>
              </a:solidFill>
            </a:endParaRPr>
          </a:p>
          <a:p>
            <a:r>
              <a:rPr lang="en-IN" sz="1800" b="1" kern="0" dirty="0">
                <a:solidFill>
                  <a:schemeClr val="bg1"/>
                </a:solidFill>
                <a:effectLst/>
                <a:latin typeface="CMBX12"/>
                <a:ea typeface="Times New Roman" panose="02020603050405020304" pitchFamily="18" charset="0"/>
                <a:cs typeface="Times New Roman" panose="02020603050405020304" pitchFamily="18" charset="0"/>
              </a:rPr>
              <a:t> Prashant </a:t>
            </a:r>
            <a:r>
              <a:rPr lang="en-IN" sz="1800" b="1" kern="0" dirty="0" err="1">
                <a:solidFill>
                  <a:schemeClr val="bg1"/>
                </a:solidFill>
                <a:effectLst/>
                <a:latin typeface="CMBX12"/>
                <a:ea typeface="Times New Roman" panose="02020603050405020304" pitchFamily="18" charset="0"/>
                <a:cs typeface="Times New Roman" panose="02020603050405020304" pitchFamily="18" charset="0"/>
              </a:rPr>
              <a:t>Ayitapu</a:t>
            </a:r>
            <a:r>
              <a:rPr lang="en-IN" sz="1800" b="1" kern="0" dirty="0">
                <a:solidFill>
                  <a:schemeClr val="bg1"/>
                </a:solidFill>
                <a:latin typeface="CMBX12"/>
                <a:ea typeface="Times New Roman" panose="02020603050405020304" pitchFamily="18" charset="0"/>
                <a:cs typeface="Times New Roman" panose="02020603050405020304" pitchFamily="18" charset="0"/>
              </a:rPr>
              <a:t> - </a:t>
            </a:r>
            <a:r>
              <a:rPr lang="en-IN" sz="1800" b="1" kern="0" dirty="0">
                <a:solidFill>
                  <a:schemeClr val="bg1"/>
                </a:solidFill>
                <a:effectLst/>
                <a:latin typeface="CMBX12"/>
                <a:ea typeface="Times New Roman" panose="02020603050405020304" pitchFamily="18" charset="0"/>
                <a:cs typeface="Times New Roman" panose="02020603050405020304" pitchFamily="18" charset="0"/>
              </a:rPr>
              <a:t>(BL.EN.U4EAC21052)</a:t>
            </a:r>
          </a:p>
          <a:p>
            <a:r>
              <a:rPr lang="en-IN" sz="1800" b="1" kern="0" dirty="0">
                <a:solidFill>
                  <a:schemeClr val="bg1"/>
                </a:solidFill>
                <a:effectLst/>
                <a:latin typeface="CMBX12"/>
                <a:ea typeface="Times New Roman" panose="02020603050405020304" pitchFamily="18" charset="0"/>
                <a:cs typeface="Times New Roman" panose="02020603050405020304" pitchFamily="18" charset="0"/>
              </a:rPr>
              <a:t>Raja Karthikeya - (BL.EN.U4EAC21054)</a:t>
            </a:r>
          </a:p>
          <a:p>
            <a:r>
              <a:rPr lang="en-IN" sz="1800" b="1" kern="0" dirty="0" err="1">
                <a:solidFill>
                  <a:schemeClr val="bg1"/>
                </a:solidFill>
                <a:effectLst/>
                <a:latin typeface="CMBX12"/>
                <a:ea typeface="Times New Roman" panose="02020603050405020304" pitchFamily="18" charset="0"/>
                <a:cs typeface="Times New Roman" panose="02020603050405020304" pitchFamily="18" charset="0"/>
              </a:rPr>
              <a:t>Ramu</a:t>
            </a:r>
            <a:r>
              <a:rPr lang="en-IN" sz="1800" b="1" kern="0" dirty="0">
                <a:solidFill>
                  <a:schemeClr val="bg1"/>
                </a:solidFill>
                <a:effectLst/>
                <a:latin typeface="CMBX12"/>
                <a:ea typeface="Times New Roman" panose="02020603050405020304" pitchFamily="18" charset="0"/>
                <a:cs typeface="Times New Roman" panose="02020603050405020304" pitchFamily="18" charset="0"/>
              </a:rPr>
              <a:t> Keerthana P- (BL.EN.U4EAC21055)</a:t>
            </a:r>
          </a:p>
          <a:p>
            <a:r>
              <a:rPr lang="en-IN" sz="1800" b="1" kern="0" dirty="0">
                <a:solidFill>
                  <a:schemeClr val="bg1"/>
                </a:solidFill>
                <a:effectLst/>
                <a:latin typeface="CMBX12"/>
                <a:ea typeface="Times New Roman" panose="02020603050405020304" pitchFamily="18" charset="0"/>
                <a:cs typeface="Times New Roman" panose="02020603050405020304" pitchFamily="18" charset="0"/>
              </a:rPr>
              <a:t>Satvik Raghav - (BL.EN.U4EAC21065)</a:t>
            </a:r>
          </a:p>
          <a:p>
            <a:endParaRPr lang="en-IN" dirty="0">
              <a:solidFill>
                <a:schemeClr val="bg1"/>
              </a:solidFill>
            </a:endParaRPr>
          </a:p>
        </p:txBody>
      </p:sp>
    </p:spTree>
    <p:extLst>
      <p:ext uri="{BB962C8B-B14F-4D97-AF65-F5344CB8AC3E}">
        <p14:creationId xmlns:p14="http://schemas.microsoft.com/office/powerpoint/2010/main" val="111371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91BB-6649-4A36-9C18-EAC040002439}"/>
              </a:ext>
            </a:extLst>
          </p:cNvPr>
          <p:cNvSpPr>
            <a:spLocks noGrp="1"/>
          </p:cNvSpPr>
          <p:nvPr>
            <p:ph type="title"/>
          </p:nvPr>
        </p:nvSpPr>
        <p:spPr/>
        <p:txBody>
          <a:bodyPr/>
          <a:lstStyle/>
          <a:p>
            <a:r>
              <a:rPr lang="en-US" dirty="0">
                <a:solidFill>
                  <a:schemeClr val="bg1"/>
                </a:solidFill>
                <a:latin typeface="Adobe Garamond Pro Bold" panose="02020702060506020403" pitchFamily="18" charset="0"/>
              </a:rPr>
              <a:t>Introduction</a:t>
            </a:r>
            <a:endParaRPr lang="en-IN" dirty="0">
              <a:solidFill>
                <a:schemeClr val="bg1"/>
              </a:solidFill>
              <a:latin typeface="Adobe Garamond Pro Bold" panose="02020702060506020403" pitchFamily="18" charset="0"/>
            </a:endParaRPr>
          </a:p>
        </p:txBody>
      </p:sp>
      <p:sp>
        <p:nvSpPr>
          <p:cNvPr id="3" name="Content Placeholder 2">
            <a:extLst>
              <a:ext uri="{FF2B5EF4-FFF2-40B4-BE49-F238E27FC236}">
                <a16:creationId xmlns:a16="http://schemas.microsoft.com/office/drawing/2014/main" id="{CA2744D1-50AB-4332-82C8-8710C4B30A66}"/>
              </a:ext>
            </a:extLst>
          </p:cNvPr>
          <p:cNvSpPr>
            <a:spLocks noGrp="1"/>
          </p:cNvSpPr>
          <p:nvPr>
            <p:ph idx="1"/>
          </p:nvPr>
        </p:nvSpPr>
        <p:spPr/>
        <p:txBody>
          <a:bodyPr>
            <a:normAutofit lnSpcReduction="10000"/>
          </a:bodyPr>
          <a:lstStyle/>
          <a:p>
            <a:r>
              <a:rPr lang="en-US" b="0" i="0" dirty="0">
                <a:solidFill>
                  <a:schemeClr val="bg1"/>
                </a:solidFill>
                <a:effectLst/>
                <a:latin typeface="Times New Roman" panose="02020603050405020304" pitchFamily="18" charset="0"/>
                <a:cs typeface="Times New Roman" panose="02020603050405020304" pitchFamily="18" charset="0"/>
              </a:rPr>
              <a:t>Wavelet transform is a mathematical transform that decomposes a signal into different frequency components with varying resolutions.</a:t>
            </a:r>
          </a:p>
          <a:p>
            <a:r>
              <a:rPr lang="en-US" b="0" i="0" dirty="0">
                <a:solidFill>
                  <a:schemeClr val="bg1"/>
                </a:solidFill>
                <a:effectLst/>
                <a:latin typeface="Times New Roman" panose="02020603050405020304" pitchFamily="18" charset="0"/>
                <a:cs typeface="Times New Roman" panose="02020603050405020304" pitchFamily="18" charset="0"/>
              </a:rPr>
              <a:t>Unlike the Fourier transform, which provides a fixed-frequency resolution across the entire signal, the wavelet transform allows for adaptive time-frequency analysis. </a:t>
            </a:r>
          </a:p>
          <a:p>
            <a:r>
              <a:rPr lang="en-US" b="0" i="0" dirty="0">
                <a:solidFill>
                  <a:schemeClr val="bg1"/>
                </a:solidFill>
                <a:effectLst/>
                <a:latin typeface="Times New Roman" panose="02020603050405020304" pitchFamily="18" charset="0"/>
                <a:cs typeface="Times New Roman" panose="02020603050405020304" pitchFamily="18" charset="0"/>
              </a:rPr>
              <a:t>It achieves this by using wavelet functions, which are scaled and translated versions of a mother wavelet. </a:t>
            </a:r>
          </a:p>
          <a:p>
            <a:r>
              <a:rPr lang="en-US" b="0" i="0" dirty="0">
                <a:solidFill>
                  <a:schemeClr val="bg1"/>
                </a:solidFill>
                <a:effectLst/>
                <a:latin typeface="Times New Roman" panose="02020603050405020304" pitchFamily="18" charset="0"/>
                <a:cs typeface="Times New Roman" panose="02020603050405020304" pitchFamily="18" charset="0"/>
              </a:rPr>
              <a:t>The wavelet transform decomposes a signal into a set of coefficients that represent the contribution of different wavelet functions at different scales and positions.</a:t>
            </a:r>
          </a:p>
          <a:p>
            <a:pPr algn="l"/>
            <a:r>
              <a:rPr lang="en-US" b="0" i="0" dirty="0">
                <a:solidFill>
                  <a:schemeClr val="bg1"/>
                </a:solidFill>
                <a:effectLst/>
                <a:latin typeface="Times New Roman" panose="02020603050405020304" pitchFamily="18" charset="0"/>
                <a:cs typeface="Times New Roman" panose="02020603050405020304" pitchFamily="18" charset="0"/>
              </a:rPr>
              <a:t>The coefficients obtained from the wavelet transform can be divided into two types:</a:t>
            </a:r>
          </a:p>
          <a:p>
            <a:pPr marL="0" indent="0" algn="l">
              <a:buNone/>
            </a:pPr>
            <a:r>
              <a:rPr lang="en-US" dirty="0">
                <a:solidFill>
                  <a:schemeClr val="bg1"/>
                </a:solidFill>
                <a:latin typeface="Times New Roman" panose="02020603050405020304" pitchFamily="18" charset="0"/>
                <a:cs typeface="Times New Roman" panose="02020603050405020304" pitchFamily="18" charset="0"/>
              </a:rPr>
              <a:t>    </a:t>
            </a:r>
            <a:r>
              <a:rPr lang="en-US" b="0" i="0" dirty="0">
                <a:solidFill>
                  <a:schemeClr val="bg1"/>
                </a:solidFill>
                <a:effectLst/>
                <a:latin typeface="Times New Roman" panose="02020603050405020304" pitchFamily="18" charset="0"/>
                <a:cs typeface="Times New Roman" panose="02020603050405020304" pitchFamily="18" charset="0"/>
              </a:rPr>
              <a:t>1. Approximation coefficients</a:t>
            </a:r>
          </a:p>
          <a:p>
            <a:pPr marL="0" indent="0" algn="l">
              <a:buNone/>
            </a:pPr>
            <a:r>
              <a:rPr lang="en-US" b="0" i="0" dirty="0">
                <a:solidFill>
                  <a:schemeClr val="bg1"/>
                </a:solidFill>
                <a:effectLst/>
                <a:latin typeface="Times New Roman" panose="02020603050405020304" pitchFamily="18" charset="0"/>
                <a:cs typeface="Times New Roman" panose="02020603050405020304" pitchFamily="18" charset="0"/>
              </a:rPr>
              <a:t>    2. Detail coefficients</a:t>
            </a: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87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31E925-781E-B937-DF19-A1BC6CDC73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8050" y="324100"/>
            <a:ext cx="8279732" cy="6209800"/>
          </a:xfrm>
        </p:spPr>
      </p:pic>
    </p:spTree>
    <p:extLst>
      <p:ext uri="{BB962C8B-B14F-4D97-AF65-F5344CB8AC3E}">
        <p14:creationId xmlns:p14="http://schemas.microsoft.com/office/powerpoint/2010/main" val="3385671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EFA3F-3E80-4671-BC07-F93F95E81CB9}"/>
              </a:ext>
            </a:extLst>
          </p:cNvPr>
          <p:cNvSpPr>
            <a:spLocks noGrp="1"/>
          </p:cNvSpPr>
          <p:nvPr>
            <p:ph type="title"/>
          </p:nvPr>
        </p:nvSpPr>
        <p:spPr/>
        <p:txBody>
          <a:bodyPr/>
          <a:lstStyle/>
          <a:p>
            <a:r>
              <a:rPr lang="en-IN" dirty="0">
                <a:solidFill>
                  <a:schemeClr val="bg1"/>
                </a:solidFill>
                <a:latin typeface="Adobe Garamond Pro Bold" panose="02020702060506020403" pitchFamily="18" charset="0"/>
              </a:rPr>
              <a:t>Block Diagram</a:t>
            </a:r>
          </a:p>
        </p:txBody>
      </p:sp>
      <p:sp>
        <p:nvSpPr>
          <p:cNvPr id="3" name="Content Placeholder 2">
            <a:extLst>
              <a:ext uri="{FF2B5EF4-FFF2-40B4-BE49-F238E27FC236}">
                <a16:creationId xmlns:a16="http://schemas.microsoft.com/office/drawing/2014/main" id="{AFCBD09C-548A-4E69-8564-36E232C9F74F}"/>
              </a:ext>
            </a:extLst>
          </p:cNvPr>
          <p:cNvSpPr>
            <a:spLocks noGrp="1"/>
          </p:cNvSpPr>
          <p:nvPr>
            <p:ph idx="1"/>
          </p:nvPr>
        </p:nvSpPr>
        <p:spPr/>
        <p:txBody>
          <a:bodyPr/>
          <a:lstStyle/>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p:txBody>
      </p:sp>
      <p:sp>
        <p:nvSpPr>
          <p:cNvPr id="4" name="Rectangle 3">
            <a:extLst>
              <a:ext uri="{FF2B5EF4-FFF2-40B4-BE49-F238E27FC236}">
                <a16:creationId xmlns:a16="http://schemas.microsoft.com/office/drawing/2014/main" id="{8361C197-63A3-F627-6C78-F3C88A5EE63F}"/>
              </a:ext>
            </a:extLst>
          </p:cNvPr>
          <p:cNvSpPr/>
          <p:nvPr/>
        </p:nvSpPr>
        <p:spPr>
          <a:xfrm>
            <a:off x="1173345" y="2338598"/>
            <a:ext cx="1108609" cy="882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bg1"/>
              </a:solidFill>
            </a:endParaRPr>
          </a:p>
        </p:txBody>
      </p:sp>
      <p:sp>
        <p:nvSpPr>
          <p:cNvPr id="5" name="TextBox 4">
            <a:extLst>
              <a:ext uri="{FF2B5EF4-FFF2-40B4-BE49-F238E27FC236}">
                <a16:creationId xmlns:a16="http://schemas.microsoft.com/office/drawing/2014/main" id="{DB601504-4117-3124-0CEF-05DBE62432A1}"/>
              </a:ext>
            </a:extLst>
          </p:cNvPr>
          <p:cNvSpPr txBox="1"/>
          <p:nvPr/>
        </p:nvSpPr>
        <p:spPr>
          <a:xfrm flipH="1">
            <a:off x="1173345" y="2359248"/>
            <a:ext cx="988644" cy="646331"/>
          </a:xfrm>
          <a:prstGeom prst="rect">
            <a:avLst/>
          </a:prstGeom>
          <a:noFill/>
        </p:spPr>
        <p:txBody>
          <a:bodyPr wrap="square" rtlCol="0">
            <a:spAutoFit/>
          </a:bodyPr>
          <a:lstStyle/>
          <a:p>
            <a:r>
              <a:rPr lang="en-IN" dirty="0">
                <a:solidFill>
                  <a:schemeClr val="bg1"/>
                </a:solidFill>
              </a:rPr>
              <a:t>AUDIO</a:t>
            </a:r>
          </a:p>
          <a:p>
            <a:r>
              <a:rPr lang="en-IN" dirty="0">
                <a:solidFill>
                  <a:schemeClr val="bg1"/>
                </a:solidFill>
              </a:rPr>
              <a:t>(input)</a:t>
            </a:r>
          </a:p>
        </p:txBody>
      </p:sp>
      <p:sp>
        <p:nvSpPr>
          <p:cNvPr id="6" name="Oval 5">
            <a:extLst>
              <a:ext uri="{FF2B5EF4-FFF2-40B4-BE49-F238E27FC236}">
                <a16:creationId xmlns:a16="http://schemas.microsoft.com/office/drawing/2014/main" id="{C01F2108-7F84-6BC6-CDF4-7F803E4EF061}"/>
              </a:ext>
            </a:extLst>
          </p:cNvPr>
          <p:cNvSpPr/>
          <p:nvPr/>
        </p:nvSpPr>
        <p:spPr>
          <a:xfrm>
            <a:off x="2638004" y="2594948"/>
            <a:ext cx="566442" cy="3693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bg1"/>
              </a:solidFill>
            </a:endParaRPr>
          </a:p>
        </p:txBody>
      </p:sp>
      <p:sp>
        <p:nvSpPr>
          <p:cNvPr id="7" name="Rectangle 6">
            <a:extLst>
              <a:ext uri="{FF2B5EF4-FFF2-40B4-BE49-F238E27FC236}">
                <a16:creationId xmlns:a16="http://schemas.microsoft.com/office/drawing/2014/main" id="{80662E9F-6185-3632-6991-5F4933601B26}"/>
              </a:ext>
            </a:extLst>
          </p:cNvPr>
          <p:cNvSpPr/>
          <p:nvPr/>
        </p:nvSpPr>
        <p:spPr>
          <a:xfrm>
            <a:off x="3560496" y="2338598"/>
            <a:ext cx="1286633" cy="882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bg1"/>
              </a:solidFill>
            </a:endParaRPr>
          </a:p>
        </p:txBody>
      </p:sp>
      <p:sp>
        <p:nvSpPr>
          <p:cNvPr id="8" name="Rectangle 7">
            <a:extLst>
              <a:ext uri="{FF2B5EF4-FFF2-40B4-BE49-F238E27FC236}">
                <a16:creationId xmlns:a16="http://schemas.microsoft.com/office/drawing/2014/main" id="{6AE118AD-87AE-CEF6-687F-D28ACFF1CF40}"/>
              </a:ext>
            </a:extLst>
          </p:cNvPr>
          <p:cNvSpPr/>
          <p:nvPr/>
        </p:nvSpPr>
        <p:spPr>
          <a:xfrm>
            <a:off x="5563402" y="2338598"/>
            <a:ext cx="1286633" cy="882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bg1"/>
              </a:solidFill>
            </a:endParaRPr>
          </a:p>
        </p:txBody>
      </p:sp>
      <p:sp>
        <p:nvSpPr>
          <p:cNvPr id="9" name="Rectangle 8">
            <a:extLst>
              <a:ext uri="{FF2B5EF4-FFF2-40B4-BE49-F238E27FC236}">
                <a16:creationId xmlns:a16="http://schemas.microsoft.com/office/drawing/2014/main" id="{D4130415-0EC3-B2CC-0187-AAF1A3DF7729}"/>
              </a:ext>
            </a:extLst>
          </p:cNvPr>
          <p:cNvSpPr/>
          <p:nvPr/>
        </p:nvSpPr>
        <p:spPr>
          <a:xfrm>
            <a:off x="7286325" y="2338598"/>
            <a:ext cx="1549668" cy="882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bg1"/>
              </a:solidFill>
            </a:endParaRPr>
          </a:p>
        </p:txBody>
      </p:sp>
      <p:sp>
        <p:nvSpPr>
          <p:cNvPr id="10" name="Rectangle 9">
            <a:extLst>
              <a:ext uri="{FF2B5EF4-FFF2-40B4-BE49-F238E27FC236}">
                <a16:creationId xmlns:a16="http://schemas.microsoft.com/office/drawing/2014/main" id="{A2A6BA1A-7A76-6346-5B45-7F97B5B397EB}"/>
              </a:ext>
            </a:extLst>
          </p:cNvPr>
          <p:cNvSpPr/>
          <p:nvPr/>
        </p:nvSpPr>
        <p:spPr>
          <a:xfrm>
            <a:off x="9587709" y="2338598"/>
            <a:ext cx="1472665" cy="882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bg1"/>
              </a:solidFill>
            </a:endParaRPr>
          </a:p>
        </p:txBody>
      </p:sp>
      <p:sp>
        <p:nvSpPr>
          <p:cNvPr id="12" name="TextBox 11">
            <a:extLst>
              <a:ext uri="{FF2B5EF4-FFF2-40B4-BE49-F238E27FC236}">
                <a16:creationId xmlns:a16="http://schemas.microsoft.com/office/drawing/2014/main" id="{A547D410-D660-038D-A3FA-E0624563E946}"/>
              </a:ext>
            </a:extLst>
          </p:cNvPr>
          <p:cNvSpPr txBox="1"/>
          <p:nvPr/>
        </p:nvSpPr>
        <p:spPr>
          <a:xfrm>
            <a:off x="2813050" y="2594948"/>
            <a:ext cx="83819" cy="369332"/>
          </a:xfrm>
          <a:prstGeom prst="rect">
            <a:avLst/>
          </a:prstGeom>
          <a:noFill/>
        </p:spPr>
        <p:txBody>
          <a:bodyPr wrap="square" rtlCol="0">
            <a:spAutoFit/>
          </a:bodyPr>
          <a:lstStyle/>
          <a:p>
            <a:r>
              <a:rPr lang="el-GR" dirty="0">
                <a:solidFill>
                  <a:schemeClr val="bg1"/>
                </a:solidFill>
              </a:rPr>
              <a:t>Σ</a:t>
            </a:r>
            <a:endParaRPr lang="en-IN" dirty="0">
              <a:solidFill>
                <a:schemeClr val="bg1"/>
              </a:solidFill>
            </a:endParaRPr>
          </a:p>
        </p:txBody>
      </p:sp>
      <p:sp>
        <p:nvSpPr>
          <p:cNvPr id="14" name="Rectangle 13">
            <a:extLst>
              <a:ext uri="{FF2B5EF4-FFF2-40B4-BE49-F238E27FC236}">
                <a16:creationId xmlns:a16="http://schemas.microsoft.com/office/drawing/2014/main" id="{77B7BEE0-35CB-026B-99DA-E48B56DED9DB}"/>
              </a:ext>
            </a:extLst>
          </p:cNvPr>
          <p:cNvSpPr/>
          <p:nvPr/>
        </p:nvSpPr>
        <p:spPr>
          <a:xfrm>
            <a:off x="1089526" y="4024959"/>
            <a:ext cx="1945240" cy="9888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bg1"/>
              </a:solidFill>
            </a:endParaRPr>
          </a:p>
        </p:txBody>
      </p:sp>
      <p:sp>
        <p:nvSpPr>
          <p:cNvPr id="16" name="TextBox 15">
            <a:extLst>
              <a:ext uri="{FF2B5EF4-FFF2-40B4-BE49-F238E27FC236}">
                <a16:creationId xmlns:a16="http://schemas.microsoft.com/office/drawing/2014/main" id="{6F5EC105-4419-7C0B-A412-66D993BA3762}"/>
              </a:ext>
            </a:extLst>
          </p:cNvPr>
          <p:cNvSpPr txBox="1"/>
          <p:nvPr/>
        </p:nvSpPr>
        <p:spPr>
          <a:xfrm>
            <a:off x="3640735" y="2406316"/>
            <a:ext cx="1286633" cy="830997"/>
          </a:xfrm>
          <a:prstGeom prst="rect">
            <a:avLst/>
          </a:prstGeom>
          <a:noFill/>
        </p:spPr>
        <p:txBody>
          <a:bodyPr wrap="square" rtlCol="0">
            <a:spAutoFit/>
          </a:bodyPr>
          <a:lstStyle/>
          <a:p>
            <a:pPr algn="l"/>
            <a:r>
              <a:rPr lang="en-IN" sz="1200" b="0" i="0" dirty="0">
                <a:solidFill>
                  <a:schemeClr val="bg1"/>
                </a:solidFill>
                <a:effectLst/>
                <a:latin typeface="Roboto" panose="02000000000000000000" pitchFamily="2" charset="0"/>
              </a:rPr>
              <a:t>Wavelet transform</a:t>
            </a:r>
          </a:p>
          <a:p>
            <a:pPr algn="l"/>
            <a:r>
              <a:rPr lang="en-IN" sz="1200" b="0" i="0" dirty="0">
                <a:solidFill>
                  <a:schemeClr val="bg1"/>
                </a:solidFill>
                <a:effectLst/>
                <a:latin typeface="Roboto" panose="02000000000000000000" pitchFamily="2" charset="0"/>
              </a:rPr>
              <a:t>(Daubechies4)</a:t>
            </a:r>
          </a:p>
          <a:p>
            <a:endParaRPr lang="en-IN" sz="1200" dirty="0">
              <a:solidFill>
                <a:schemeClr val="bg1"/>
              </a:solidFill>
            </a:endParaRPr>
          </a:p>
        </p:txBody>
      </p:sp>
      <p:sp>
        <p:nvSpPr>
          <p:cNvPr id="17" name="TextBox 16">
            <a:extLst>
              <a:ext uri="{FF2B5EF4-FFF2-40B4-BE49-F238E27FC236}">
                <a16:creationId xmlns:a16="http://schemas.microsoft.com/office/drawing/2014/main" id="{A69D5246-83F8-DE8E-6A8C-39BD9090DC4F}"/>
              </a:ext>
            </a:extLst>
          </p:cNvPr>
          <p:cNvSpPr txBox="1"/>
          <p:nvPr/>
        </p:nvSpPr>
        <p:spPr>
          <a:xfrm>
            <a:off x="5563402" y="2338599"/>
            <a:ext cx="1286633" cy="646331"/>
          </a:xfrm>
          <a:prstGeom prst="rect">
            <a:avLst/>
          </a:prstGeom>
          <a:noFill/>
        </p:spPr>
        <p:txBody>
          <a:bodyPr wrap="square" rtlCol="0">
            <a:spAutoFit/>
          </a:bodyPr>
          <a:lstStyle/>
          <a:p>
            <a:r>
              <a:rPr lang="en-IN" b="0" i="0" dirty="0">
                <a:solidFill>
                  <a:schemeClr val="bg1"/>
                </a:solidFill>
                <a:effectLst/>
                <a:latin typeface="Roboto" panose="02000000000000000000" pitchFamily="2" charset="0"/>
              </a:rPr>
              <a:t>Low pass filter</a:t>
            </a:r>
            <a:endParaRPr lang="en-IN" dirty="0">
              <a:solidFill>
                <a:schemeClr val="bg1"/>
              </a:solidFill>
            </a:endParaRPr>
          </a:p>
        </p:txBody>
      </p:sp>
      <p:sp>
        <p:nvSpPr>
          <p:cNvPr id="18" name="TextBox 17">
            <a:extLst>
              <a:ext uri="{FF2B5EF4-FFF2-40B4-BE49-F238E27FC236}">
                <a16:creationId xmlns:a16="http://schemas.microsoft.com/office/drawing/2014/main" id="{E72672AD-FD88-D727-DD66-C716A3D8CB12}"/>
              </a:ext>
            </a:extLst>
          </p:cNvPr>
          <p:cNvSpPr txBox="1"/>
          <p:nvPr/>
        </p:nvSpPr>
        <p:spPr>
          <a:xfrm>
            <a:off x="7352346" y="2338598"/>
            <a:ext cx="1692406" cy="830997"/>
          </a:xfrm>
          <a:prstGeom prst="rect">
            <a:avLst/>
          </a:prstGeom>
          <a:noFill/>
        </p:spPr>
        <p:txBody>
          <a:bodyPr wrap="square" rtlCol="0">
            <a:spAutoFit/>
          </a:bodyPr>
          <a:lstStyle/>
          <a:p>
            <a:r>
              <a:rPr lang="en-IN" b="0" i="0" dirty="0">
                <a:solidFill>
                  <a:schemeClr val="bg1"/>
                </a:solidFill>
                <a:effectLst/>
                <a:latin typeface="Roboto" panose="02000000000000000000" pitchFamily="2" charset="0"/>
              </a:rPr>
              <a:t>Wavelet</a:t>
            </a:r>
          </a:p>
          <a:p>
            <a:r>
              <a:rPr lang="en-IN" sz="1500" b="0" i="0" dirty="0">
                <a:solidFill>
                  <a:schemeClr val="bg1"/>
                </a:solidFill>
                <a:effectLst/>
                <a:latin typeface="Roboto" panose="02000000000000000000" pitchFamily="2" charset="0"/>
              </a:rPr>
              <a:t>Reconstruction</a:t>
            </a:r>
          </a:p>
          <a:p>
            <a:endParaRPr lang="en-IN" sz="1500" dirty="0">
              <a:solidFill>
                <a:schemeClr val="bg1"/>
              </a:solidFill>
              <a:latin typeface="Roboto" panose="02000000000000000000" pitchFamily="2" charset="0"/>
            </a:endParaRPr>
          </a:p>
        </p:txBody>
      </p:sp>
      <p:sp>
        <p:nvSpPr>
          <p:cNvPr id="19" name="TextBox 18">
            <a:extLst>
              <a:ext uri="{FF2B5EF4-FFF2-40B4-BE49-F238E27FC236}">
                <a16:creationId xmlns:a16="http://schemas.microsoft.com/office/drawing/2014/main" id="{5CA13E29-03E7-239B-0662-78902BA3328B}"/>
              </a:ext>
            </a:extLst>
          </p:cNvPr>
          <p:cNvSpPr txBox="1"/>
          <p:nvPr/>
        </p:nvSpPr>
        <p:spPr>
          <a:xfrm flipH="1">
            <a:off x="9659453" y="2342746"/>
            <a:ext cx="1306597" cy="923330"/>
          </a:xfrm>
          <a:prstGeom prst="rect">
            <a:avLst/>
          </a:prstGeom>
          <a:noFill/>
        </p:spPr>
        <p:txBody>
          <a:bodyPr wrap="square" rtlCol="0">
            <a:spAutoFit/>
          </a:bodyPr>
          <a:lstStyle/>
          <a:p>
            <a:pPr algn="l"/>
            <a:r>
              <a:rPr lang="en-IN" b="0" i="0" dirty="0">
                <a:solidFill>
                  <a:schemeClr val="bg1"/>
                </a:solidFill>
                <a:effectLst/>
                <a:latin typeface="Roboto" panose="02000000000000000000" pitchFamily="2" charset="0"/>
              </a:rPr>
              <a:t>Speaker</a:t>
            </a:r>
          </a:p>
          <a:p>
            <a:pPr algn="l"/>
            <a:r>
              <a:rPr lang="en-IN" b="0" i="0" dirty="0">
                <a:solidFill>
                  <a:schemeClr val="bg1"/>
                </a:solidFill>
                <a:effectLst/>
                <a:latin typeface="Roboto" panose="02000000000000000000" pitchFamily="2" charset="0"/>
              </a:rPr>
              <a:t>(Output)</a:t>
            </a:r>
          </a:p>
          <a:p>
            <a:endParaRPr lang="en-IN" dirty="0">
              <a:solidFill>
                <a:schemeClr val="bg1"/>
              </a:solidFill>
            </a:endParaRPr>
          </a:p>
        </p:txBody>
      </p:sp>
      <p:sp>
        <p:nvSpPr>
          <p:cNvPr id="22" name="TextBox 21">
            <a:extLst>
              <a:ext uri="{FF2B5EF4-FFF2-40B4-BE49-F238E27FC236}">
                <a16:creationId xmlns:a16="http://schemas.microsoft.com/office/drawing/2014/main" id="{4D50B701-0B05-EA62-52F4-EAF0F0599BE0}"/>
              </a:ext>
            </a:extLst>
          </p:cNvPr>
          <p:cNvSpPr txBox="1"/>
          <p:nvPr/>
        </p:nvSpPr>
        <p:spPr>
          <a:xfrm>
            <a:off x="1085480" y="4102935"/>
            <a:ext cx="1727570" cy="800219"/>
          </a:xfrm>
          <a:prstGeom prst="rect">
            <a:avLst/>
          </a:prstGeom>
          <a:noFill/>
        </p:spPr>
        <p:txBody>
          <a:bodyPr wrap="square" rtlCol="0">
            <a:spAutoFit/>
          </a:bodyPr>
          <a:lstStyle/>
          <a:p>
            <a:pPr algn="l"/>
            <a:r>
              <a:rPr lang="fr-FR" b="0" i="0" dirty="0">
                <a:solidFill>
                  <a:schemeClr val="bg1"/>
                </a:solidFill>
                <a:effectLst/>
                <a:latin typeface="Roboto" panose="02000000000000000000" pitchFamily="2" charset="0"/>
              </a:rPr>
              <a:t>Noise</a:t>
            </a:r>
          </a:p>
          <a:p>
            <a:pPr algn="l"/>
            <a:r>
              <a:rPr lang="fr-FR" sz="1400" b="0" i="0" dirty="0">
                <a:solidFill>
                  <a:schemeClr val="bg1"/>
                </a:solidFill>
                <a:effectLst/>
                <a:latin typeface="Roboto" panose="02000000000000000000" pitchFamily="2" charset="0"/>
              </a:rPr>
              <a:t>Sin(2</a:t>
            </a:r>
            <a:r>
              <a:rPr lang="el-GR" sz="1400" b="0" i="0" dirty="0">
                <a:solidFill>
                  <a:schemeClr val="bg1"/>
                </a:solidFill>
                <a:effectLst/>
                <a:latin typeface="Roboto" panose="02000000000000000000" pitchFamily="2" charset="0"/>
              </a:rPr>
              <a:t>π</a:t>
            </a:r>
            <a:r>
              <a:rPr lang="fr-FR" sz="1400" b="0" i="0" dirty="0" err="1">
                <a:solidFill>
                  <a:schemeClr val="bg1"/>
                </a:solidFill>
                <a:effectLst/>
                <a:latin typeface="Roboto" panose="02000000000000000000" pitchFamily="2" charset="0"/>
              </a:rPr>
              <a:t>ft</a:t>
            </a:r>
            <a:r>
              <a:rPr lang="fr-FR" sz="1400" b="0" i="0" dirty="0">
                <a:solidFill>
                  <a:schemeClr val="bg1"/>
                </a:solidFill>
                <a:effectLst/>
                <a:latin typeface="Roboto" panose="02000000000000000000" pitchFamily="2" charset="0"/>
              </a:rPr>
              <a:t>)</a:t>
            </a:r>
          </a:p>
          <a:p>
            <a:pPr algn="l"/>
            <a:r>
              <a:rPr lang="fr-FR" sz="1400" b="0" i="0" dirty="0">
                <a:solidFill>
                  <a:schemeClr val="bg1"/>
                </a:solidFill>
                <a:effectLst/>
                <a:latin typeface="Roboto" panose="02000000000000000000" pitchFamily="2" charset="0"/>
              </a:rPr>
              <a:t>f=20kHz)</a:t>
            </a:r>
          </a:p>
        </p:txBody>
      </p:sp>
      <p:sp>
        <p:nvSpPr>
          <p:cNvPr id="23" name="Arrow: Right 22">
            <a:extLst>
              <a:ext uri="{FF2B5EF4-FFF2-40B4-BE49-F238E27FC236}">
                <a16:creationId xmlns:a16="http://schemas.microsoft.com/office/drawing/2014/main" id="{FFC47FEB-3CA8-0482-F401-98EC62D5CD77}"/>
              </a:ext>
            </a:extLst>
          </p:cNvPr>
          <p:cNvSpPr/>
          <p:nvPr/>
        </p:nvSpPr>
        <p:spPr>
          <a:xfrm>
            <a:off x="2373681" y="2710069"/>
            <a:ext cx="201825" cy="87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4" name="Arrow: Right 23">
            <a:extLst>
              <a:ext uri="{FF2B5EF4-FFF2-40B4-BE49-F238E27FC236}">
                <a16:creationId xmlns:a16="http://schemas.microsoft.com/office/drawing/2014/main" id="{FEFFAC3B-7191-9797-E96A-644E1A0A621B}"/>
              </a:ext>
            </a:extLst>
          </p:cNvPr>
          <p:cNvSpPr/>
          <p:nvPr/>
        </p:nvSpPr>
        <p:spPr>
          <a:xfrm>
            <a:off x="3275281" y="2710069"/>
            <a:ext cx="201825" cy="87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5" name="Arrow: Right 24">
            <a:extLst>
              <a:ext uri="{FF2B5EF4-FFF2-40B4-BE49-F238E27FC236}">
                <a16:creationId xmlns:a16="http://schemas.microsoft.com/office/drawing/2014/main" id="{1D8D42B6-CACF-39C9-CCCA-B8EB01301754}"/>
              </a:ext>
            </a:extLst>
          </p:cNvPr>
          <p:cNvSpPr/>
          <p:nvPr/>
        </p:nvSpPr>
        <p:spPr>
          <a:xfrm>
            <a:off x="5080485" y="2710069"/>
            <a:ext cx="201825" cy="87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6" name="Arrow: Right 25">
            <a:extLst>
              <a:ext uri="{FF2B5EF4-FFF2-40B4-BE49-F238E27FC236}">
                <a16:creationId xmlns:a16="http://schemas.microsoft.com/office/drawing/2014/main" id="{38FB83E3-3D43-4010-9E4A-F84E03E77952}"/>
              </a:ext>
            </a:extLst>
          </p:cNvPr>
          <p:cNvSpPr/>
          <p:nvPr/>
        </p:nvSpPr>
        <p:spPr>
          <a:xfrm>
            <a:off x="6973821" y="2712616"/>
            <a:ext cx="201825" cy="87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7" name="Arrow: Right 26">
            <a:extLst>
              <a:ext uri="{FF2B5EF4-FFF2-40B4-BE49-F238E27FC236}">
                <a16:creationId xmlns:a16="http://schemas.microsoft.com/office/drawing/2014/main" id="{0007D17E-C99F-3571-B83E-60B932BADED6}"/>
              </a:ext>
            </a:extLst>
          </p:cNvPr>
          <p:cNvSpPr/>
          <p:nvPr/>
        </p:nvSpPr>
        <p:spPr>
          <a:xfrm>
            <a:off x="8906910" y="2710069"/>
            <a:ext cx="472040" cy="87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a:solidFill>
                <a:schemeClr val="bg1"/>
              </a:solidFill>
            </a:endParaRPr>
          </a:p>
        </p:txBody>
      </p:sp>
      <p:cxnSp>
        <p:nvCxnSpPr>
          <p:cNvPr id="29" name="Connector: Elbow 28">
            <a:extLst>
              <a:ext uri="{FF2B5EF4-FFF2-40B4-BE49-F238E27FC236}">
                <a16:creationId xmlns:a16="http://schemas.microsoft.com/office/drawing/2014/main" id="{8F730DFE-FC59-7FFA-5960-2341125831D3}"/>
              </a:ext>
            </a:extLst>
          </p:cNvPr>
          <p:cNvCxnSpPr>
            <a:cxnSpLocks/>
            <a:stCxn id="12" idx="2"/>
          </p:cNvCxnSpPr>
          <p:nvPr/>
        </p:nvCxnSpPr>
        <p:spPr>
          <a:xfrm rot="5400000">
            <a:off x="1995005" y="3165003"/>
            <a:ext cx="1060679" cy="659233"/>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032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91BB-6649-4A36-9C18-EAC040002439}"/>
              </a:ext>
            </a:extLst>
          </p:cNvPr>
          <p:cNvSpPr>
            <a:spLocks noGrp="1"/>
          </p:cNvSpPr>
          <p:nvPr>
            <p:ph type="title"/>
          </p:nvPr>
        </p:nvSpPr>
        <p:spPr/>
        <p:txBody>
          <a:bodyPr/>
          <a:lstStyle/>
          <a:p>
            <a:r>
              <a:rPr lang="en-IN" dirty="0">
                <a:solidFill>
                  <a:schemeClr val="bg1"/>
                </a:solidFill>
                <a:latin typeface="Adobe Garamond Pro Bold" panose="02020702060506020403" pitchFamily="18" charset="0"/>
              </a:rPr>
              <a:t>Code:</a:t>
            </a:r>
          </a:p>
        </p:txBody>
      </p:sp>
      <p:pic>
        <p:nvPicPr>
          <p:cNvPr id="5" name="Content Placeholder 4">
            <a:extLst>
              <a:ext uri="{FF2B5EF4-FFF2-40B4-BE49-F238E27FC236}">
                <a16:creationId xmlns:a16="http://schemas.microsoft.com/office/drawing/2014/main" id="{EF8737A3-A383-CAAD-3CCE-66B3DB16C2F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06"/>
          <a:stretch/>
        </p:blipFill>
        <p:spPr>
          <a:xfrm>
            <a:off x="4951540" y="605167"/>
            <a:ext cx="5801253" cy="5647665"/>
          </a:xfrm>
        </p:spPr>
      </p:pic>
    </p:spTree>
    <p:extLst>
      <p:ext uri="{BB962C8B-B14F-4D97-AF65-F5344CB8AC3E}">
        <p14:creationId xmlns:p14="http://schemas.microsoft.com/office/powerpoint/2010/main" val="2456035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91BB-6649-4A36-9C18-EAC040002439}"/>
              </a:ext>
            </a:extLst>
          </p:cNvPr>
          <p:cNvSpPr>
            <a:spLocks noGrp="1"/>
          </p:cNvSpPr>
          <p:nvPr>
            <p:ph type="title"/>
          </p:nvPr>
        </p:nvSpPr>
        <p:spPr/>
        <p:txBody>
          <a:bodyPr/>
          <a:lstStyle/>
          <a:p>
            <a:r>
              <a:rPr lang="en-IN" dirty="0">
                <a:solidFill>
                  <a:schemeClr val="bg1"/>
                </a:solidFill>
                <a:latin typeface="Adobe Garamond Pro Bold" panose="02020702060506020403" pitchFamily="18" charset="0"/>
              </a:rPr>
              <a:t>Code contd.</a:t>
            </a:r>
          </a:p>
        </p:txBody>
      </p:sp>
      <p:pic>
        <p:nvPicPr>
          <p:cNvPr id="4" name="Content Placeholder 3">
            <a:extLst>
              <a:ext uri="{FF2B5EF4-FFF2-40B4-BE49-F238E27FC236}">
                <a16:creationId xmlns:a16="http://schemas.microsoft.com/office/drawing/2014/main" id="{AD70E5EE-8831-EBAC-1FFF-E83FF09BC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7165" y="2268206"/>
            <a:ext cx="7434563" cy="3903428"/>
          </a:xfrm>
          <a:prstGeom prst="rect">
            <a:avLst/>
          </a:prstGeom>
        </p:spPr>
      </p:pic>
    </p:spTree>
    <p:extLst>
      <p:ext uri="{BB962C8B-B14F-4D97-AF65-F5344CB8AC3E}">
        <p14:creationId xmlns:p14="http://schemas.microsoft.com/office/powerpoint/2010/main" val="283287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91BB-6649-4A36-9C18-EAC040002439}"/>
              </a:ext>
            </a:extLst>
          </p:cNvPr>
          <p:cNvSpPr>
            <a:spLocks noGrp="1"/>
          </p:cNvSpPr>
          <p:nvPr>
            <p:ph type="title"/>
          </p:nvPr>
        </p:nvSpPr>
        <p:spPr/>
        <p:txBody>
          <a:bodyPr/>
          <a:lstStyle/>
          <a:p>
            <a:r>
              <a:rPr lang="en-IN" dirty="0">
                <a:solidFill>
                  <a:schemeClr val="bg1"/>
                </a:solidFill>
                <a:latin typeface="Adobe Garamond Pro Bold" panose="02020702060506020403" pitchFamily="18" charset="0"/>
              </a:rPr>
              <a:t>Results</a:t>
            </a:r>
          </a:p>
        </p:txBody>
      </p:sp>
      <p:pic>
        <p:nvPicPr>
          <p:cNvPr id="5" name="Content Placeholder 4">
            <a:extLst>
              <a:ext uri="{FF2B5EF4-FFF2-40B4-BE49-F238E27FC236}">
                <a16:creationId xmlns:a16="http://schemas.microsoft.com/office/drawing/2014/main" id="{538AF8D0-78AD-0B86-5824-14DDB13C47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2366" y="2011363"/>
            <a:ext cx="7965680" cy="4206875"/>
          </a:xfrm>
        </p:spPr>
      </p:pic>
    </p:spTree>
    <p:extLst>
      <p:ext uri="{BB962C8B-B14F-4D97-AF65-F5344CB8AC3E}">
        <p14:creationId xmlns:p14="http://schemas.microsoft.com/office/powerpoint/2010/main" val="1847940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7390-A653-40F0-A4DE-6245DCA5A4A4}"/>
              </a:ext>
            </a:extLst>
          </p:cNvPr>
          <p:cNvSpPr>
            <a:spLocks noGrp="1"/>
          </p:cNvSpPr>
          <p:nvPr>
            <p:ph type="title"/>
          </p:nvPr>
        </p:nvSpPr>
        <p:spPr/>
        <p:txBody>
          <a:bodyPr/>
          <a:lstStyle/>
          <a:p>
            <a:r>
              <a:rPr lang="en-US" dirty="0">
                <a:solidFill>
                  <a:schemeClr val="bg1"/>
                </a:solidFill>
                <a:latin typeface="Adobe Garamond Pro Bold" panose="02020702060506020403" pitchFamily="18" charset="0"/>
              </a:rPr>
              <a:t>Inferences</a:t>
            </a:r>
            <a:endParaRPr lang="en-IN" dirty="0">
              <a:solidFill>
                <a:schemeClr val="bg1"/>
              </a:solidFill>
              <a:latin typeface="Adobe Garamond Pro Bold" panose="02020702060506020403" pitchFamily="18" charset="0"/>
            </a:endParaRPr>
          </a:p>
        </p:txBody>
      </p:sp>
      <p:sp>
        <p:nvSpPr>
          <p:cNvPr id="3" name="Content Placeholder 2">
            <a:extLst>
              <a:ext uri="{FF2B5EF4-FFF2-40B4-BE49-F238E27FC236}">
                <a16:creationId xmlns:a16="http://schemas.microsoft.com/office/drawing/2014/main" id="{1B462F10-02D7-4E27-9CA6-AD42F34C1B0A}"/>
              </a:ext>
            </a:extLst>
          </p:cNvPr>
          <p:cNvSpPr>
            <a:spLocks noGrp="1"/>
          </p:cNvSpPr>
          <p:nvPr>
            <p:ph idx="1"/>
          </p:nvPr>
        </p:nvSpPr>
        <p:spPr>
          <a:xfrm>
            <a:off x="1202919" y="2379306"/>
            <a:ext cx="9784080" cy="4021494"/>
          </a:xfrm>
        </p:spPr>
        <p:txBody>
          <a:bodyPr>
            <a:normAutofit/>
          </a:bodyPr>
          <a:lstStyle/>
          <a:p>
            <a:pPr>
              <a:lnSpc>
                <a:spcPct val="115000"/>
              </a:lnSpc>
              <a:spcAft>
                <a:spcPts val="1000"/>
              </a:spcAft>
            </a:pPr>
            <a:r>
              <a:rPr lang="en-IN" sz="2000" kern="1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In this project we have added high frequency noise to a input signal and applied wavelet transform to obtain the high frequency and low frequency </a:t>
            </a:r>
            <a:r>
              <a:rPr lang="en-IN" sz="2000" kern="100" dirty="0" err="1">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components.We</a:t>
            </a:r>
            <a:r>
              <a:rPr lang="en-IN" sz="2000" kern="1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have forced the high frequency components to become zero and applied inverse wavelet transform to obtain the denoised signal.</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2000" kern="1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In summary, wavelet transform-based denoising offers an efficient and flexible approach for noise reduction in signals, balancing noise suppression with the preservation of essential signal features. Its ability to capture localized details and adapt to the signal's frequency content makes it a valuable tool for a wide range of applications, including audio processing, image denoising, and biomedical signal analysis.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1572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957</TotalTime>
  <Words>312</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Adobe Garamond Pro Bold</vt:lpstr>
      <vt:lpstr>Calibri</vt:lpstr>
      <vt:lpstr>CMBX12</vt:lpstr>
      <vt:lpstr>Corbel</vt:lpstr>
      <vt:lpstr>Roboto</vt:lpstr>
      <vt:lpstr>Times New Roman</vt:lpstr>
      <vt:lpstr>Wingdings</vt:lpstr>
      <vt:lpstr>Banded</vt:lpstr>
      <vt:lpstr>SIGNAL DENOISING USING WAVELET TRANSFORM</vt:lpstr>
      <vt:lpstr>Introduction</vt:lpstr>
      <vt:lpstr>PowerPoint Presentation</vt:lpstr>
      <vt:lpstr>Block Diagram</vt:lpstr>
      <vt:lpstr>Code:</vt:lpstr>
      <vt:lpstr>Code contd.</vt:lpstr>
      <vt:lpstr>Results</vt:lpstr>
      <vt:lpstr>Inferences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Dr.Vivek Venugopal</dc:creator>
  <cp:lastModifiedBy>Keerthana .P</cp:lastModifiedBy>
  <cp:revision>6</cp:revision>
  <dcterms:created xsi:type="dcterms:W3CDTF">2021-11-10T06:35:42Z</dcterms:created>
  <dcterms:modified xsi:type="dcterms:W3CDTF">2023-06-03T17:59:57Z</dcterms:modified>
</cp:coreProperties>
</file>