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857" y="1540192"/>
            <a:ext cx="11424284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204088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1375" y="2693098"/>
            <a:ext cx="6648450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STUDENT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NAME</a:t>
            </a:r>
            <a:r>
              <a:rPr lang="en-IN" sz="2400" spc="10" dirty="0">
                <a:latin typeface="Calibri" panose="020F0502020204030204"/>
                <a:cs typeface="Calibri" panose="020F0502020204030204"/>
              </a:rPr>
              <a:t> : KEERTHANA SIRIEE 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99000"/>
              </a:lnSpc>
              <a:spcBef>
                <a:spcPts val="7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REGISTER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NO:</a:t>
            </a:r>
            <a:r>
              <a:rPr sz="24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312209</a:t>
            </a:r>
            <a:r>
              <a:rPr lang="en-IN" sz="2400" spc="-5" dirty="0">
                <a:solidFill>
                  <a:srgbClr val="212121"/>
                </a:solidFill>
                <a:latin typeface="Arial MT"/>
                <a:cs typeface="Arial MT"/>
              </a:rPr>
              <a:t>686</a:t>
            </a:r>
            <a:r>
              <a:rPr sz="2400" spc="-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/asunm1353312209</a:t>
            </a:r>
            <a:r>
              <a:rPr lang="en-IN" sz="2400" spc="-5" dirty="0">
                <a:solidFill>
                  <a:srgbClr val="212121"/>
                </a:solidFill>
                <a:latin typeface="Arial MT"/>
                <a:cs typeface="Arial MT"/>
              </a:rPr>
              <a:t>686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spc="-6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DEPARTMENT:</a:t>
            </a:r>
            <a:r>
              <a:rPr lang="en-IN"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B.COM.MARKETING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MANAGEMENT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COLLEGE:ANNA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ADARSH COLLEGE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WOMEN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pc="-3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pc="-4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pc="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pc="5" dirty="0">
                <a:latin typeface="Trebuchet MS" panose="020B0603020202020204"/>
                <a:cs typeface="Trebuchet MS" panose="020B0603020202020204"/>
              </a:rPr>
              <a:t>G</a:t>
            </a:r>
            <a:endParaRPr spc="5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775" y="1463611"/>
            <a:ext cx="78816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Collection: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was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sourced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Edunet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website.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contained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some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missing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values.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65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identify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these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gaps,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conditional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technique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 detect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missing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terms,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such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exit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data.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Afterward,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applied filtering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sorting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methods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fill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missing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values.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Feature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Collection: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000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Table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000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Charts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598160">
              <a:lnSpc>
                <a:spcPct val="101000"/>
              </a:lnSpc>
              <a:buSzPct val="94000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Conditional</a:t>
            </a:r>
            <a:r>
              <a:rPr sz="18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Formatting </a:t>
            </a:r>
            <a:r>
              <a:rPr sz="1800" b="1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Table: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9230" indent="-176530">
              <a:lnSpc>
                <a:spcPts val="2105"/>
              </a:lnSpc>
              <a:buSzPct val="94000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Data: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Highlight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range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wish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analyze.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9230" indent="-176530">
              <a:lnSpc>
                <a:spcPct val="100000"/>
              </a:lnSpc>
              <a:spcBef>
                <a:spcPts val="15"/>
              </a:spcBef>
              <a:buSzPct val="94000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Insert</a:t>
            </a:r>
            <a:r>
              <a:rPr sz="1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Table:</a:t>
            </a:r>
            <a:r>
              <a:rPr sz="1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Navigate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"Insert"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tab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select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"PivotTable."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33655">
              <a:lnSpc>
                <a:spcPct val="101000"/>
              </a:lnSpc>
              <a:spcBef>
                <a:spcPts val="5"/>
              </a:spcBef>
              <a:buSzPct val="94000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Choose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Options:</a:t>
            </a:r>
            <a:r>
              <a:rPr sz="1800" b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dialog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box,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decide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where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want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place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Table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(either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new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worksheet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one).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7620">
              <a:lnSpc>
                <a:spcPts val="2100"/>
              </a:lnSpc>
              <a:spcBef>
                <a:spcPts val="135"/>
              </a:spcBef>
              <a:buSzPct val="94000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Table:</a:t>
            </a:r>
            <a:r>
              <a:rPr sz="1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Drag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drop</a:t>
            </a:r>
            <a:r>
              <a:rPr sz="1800" dirty="0">
                <a:latin typeface="Calibri" panose="020F0502020204030204"/>
                <a:cs typeface="Calibri" panose="020F0502020204030204"/>
              </a:rPr>
              <a:t> fields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“Rows,”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“Columns,”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“Values,”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“Filters”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sections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structure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analyze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your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853503"/>
            <a:ext cx="7555230" cy="469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8595" indent="-176530">
              <a:lnSpc>
                <a:spcPct val="100000"/>
              </a:lnSpc>
              <a:spcBef>
                <a:spcPts val="20"/>
              </a:spcBef>
              <a:buSzPct val="94000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Define</a:t>
            </a:r>
            <a:r>
              <a:rPr sz="1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Metrics: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5080" lvl="1" indent="-286385">
              <a:lnSpc>
                <a:spcPct val="101000"/>
              </a:lnSpc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Identify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KPIs:</a:t>
            </a:r>
            <a:r>
              <a:rPr sz="180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Determine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key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indicators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pertinent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role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such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sales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targets,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deadlines,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quality</a:t>
            </a:r>
            <a:r>
              <a:rPr sz="1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standards,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satisfaction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scores.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8595" lvl="1" indent="-176530">
              <a:lnSpc>
                <a:spcPts val="2130"/>
              </a:lnSpc>
              <a:buAutoNum type="arabicPeriod" startAt="2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Collect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Data: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71755" lvl="2" indent="-286385">
              <a:lnSpc>
                <a:spcPct val="1010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Gather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Data:</a:t>
            </a:r>
            <a:r>
              <a:rPr sz="180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Compile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both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quantitative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qualitative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data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related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 KPIs,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including performance evaluations, productivity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metrics,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attendance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records,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feedback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peers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189230" algn="l"/>
              </a:tabLst>
            </a:pPr>
            <a:r>
              <a:rPr sz="1800" b="1" spc="-15" dirty="0">
                <a:latin typeface="Calibri" panose="020F0502020204030204"/>
                <a:cs typeface="Calibri" panose="020F0502020204030204"/>
              </a:rPr>
              <a:t>Analyze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Data: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400050" lvl="2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Metrics:</a:t>
            </a:r>
            <a:r>
              <a:rPr sz="1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Utilize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calculate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metrics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like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average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scores,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achievement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percentages,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trend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analyses.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lvl="2" indent="-286385">
              <a:lnSpc>
                <a:spcPts val="21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Compare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Benchmarks:</a:t>
            </a:r>
            <a:r>
              <a:rPr sz="180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Evaluate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individual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or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team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against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established benchmarks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industry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standards.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4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Use</a:t>
            </a:r>
            <a:r>
              <a:rPr sz="1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Analytical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Tools: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1120140" lvl="2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Tables:</a:t>
            </a:r>
            <a:r>
              <a:rPr sz="1800" b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Leverage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tables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summarize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analyze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software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like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Excel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Google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Sheets.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 panose="020B0603020202020204"/>
                <a:cs typeface="Trebuchet MS" panose="020B0603020202020204"/>
              </a:rPr>
              <a:t>RESULTS</a:t>
            </a:r>
            <a:endParaRPr spc="-75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52650" y="1786001"/>
            <a:ext cx="4572000" cy="3171825"/>
            <a:chOff x="2152650" y="1786001"/>
            <a:chExt cx="4572000" cy="3171825"/>
          </a:xfrm>
        </p:grpSpPr>
        <p:sp>
          <p:nvSpPr>
            <p:cNvPr id="9" name="object 9"/>
            <p:cNvSpPr/>
            <p:nvPr/>
          </p:nvSpPr>
          <p:spPr>
            <a:xfrm>
              <a:off x="2748026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52650" y="1990724"/>
              <a:ext cx="657225" cy="2933700"/>
            </a:xfrm>
            <a:custGeom>
              <a:avLst/>
              <a:gdLst/>
              <a:ahLst/>
              <a:cxnLst/>
              <a:rect l="l" t="t" r="r" b="b"/>
              <a:pathLst>
                <a:path w="657225" h="2933700">
                  <a:moveTo>
                    <a:pt x="47625" y="2886075"/>
                  </a:moveTo>
                  <a:lnTo>
                    <a:pt x="0" y="2886075"/>
                  </a:lnTo>
                  <a:lnTo>
                    <a:pt x="0" y="2933700"/>
                  </a:lnTo>
                  <a:lnTo>
                    <a:pt x="47625" y="2933700"/>
                  </a:lnTo>
                  <a:lnTo>
                    <a:pt x="47625" y="2886075"/>
                  </a:lnTo>
                  <a:close/>
                </a:path>
                <a:path w="657225" h="2933700">
                  <a:moveTo>
                    <a:pt x="6572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657225" y="4762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52650" y="4838700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52650" y="4591050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7150" y="381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52650" y="4543425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142875" h="47625">
                  <a:moveTo>
                    <a:pt x="1428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42875" y="4762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52650" y="430530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52650" y="4257675"/>
              <a:ext cx="123825" cy="47625"/>
            </a:xfrm>
            <a:custGeom>
              <a:avLst/>
              <a:gdLst/>
              <a:ahLst/>
              <a:cxnLst/>
              <a:rect l="l" t="t" r="r" b="b"/>
              <a:pathLst>
                <a:path w="123825" h="47625">
                  <a:moveTo>
                    <a:pt x="1238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23825" y="476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52650" y="4010025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571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57150" y="4762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52650" y="397192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52650" y="3724275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52650" y="368617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52650" y="3438525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85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5725" y="381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2650" y="3390900"/>
              <a:ext cx="104775" cy="47625"/>
            </a:xfrm>
            <a:custGeom>
              <a:avLst/>
              <a:gdLst/>
              <a:ahLst/>
              <a:cxnLst/>
              <a:rect l="l" t="t" r="r" b="b"/>
              <a:pathLst>
                <a:path w="104775" h="47625">
                  <a:moveTo>
                    <a:pt x="1047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04775" y="476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2650" y="314325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52650" y="3105150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52650" y="285750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52650" y="28194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133350" h="38100">
                  <a:moveTo>
                    <a:pt x="1333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350" y="381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52650" y="257175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52650" y="2524125"/>
              <a:ext cx="133350" cy="47625"/>
            </a:xfrm>
            <a:custGeom>
              <a:avLst/>
              <a:gdLst/>
              <a:ahLst/>
              <a:cxnLst/>
              <a:rect l="l" t="t" r="r" b="b"/>
              <a:pathLst>
                <a:path w="133350" h="47625">
                  <a:moveTo>
                    <a:pt x="1333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33350" y="4762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52650" y="2276475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52650" y="2238375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48100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52650" y="1952625"/>
              <a:ext cx="1190625" cy="38100"/>
            </a:xfrm>
            <a:custGeom>
              <a:avLst/>
              <a:gdLst/>
              <a:ahLst/>
              <a:cxnLst/>
              <a:rect l="l" t="t" r="r" b="b"/>
              <a:pathLst>
                <a:path w="1190625" h="38100">
                  <a:moveTo>
                    <a:pt x="11906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90625" y="38100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52650" y="2200274"/>
              <a:ext cx="276225" cy="2638425"/>
            </a:xfrm>
            <a:custGeom>
              <a:avLst/>
              <a:gdLst/>
              <a:ahLst/>
              <a:cxnLst/>
              <a:rect l="l" t="t" r="r" b="b"/>
              <a:pathLst>
                <a:path w="276225" h="2638425">
                  <a:moveTo>
                    <a:pt x="200025" y="2305050"/>
                  </a:moveTo>
                  <a:lnTo>
                    <a:pt x="0" y="2305050"/>
                  </a:lnTo>
                  <a:lnTo>
                    <a:pt x="0" y="2343150"/>
                  </a:lnTo>
                  <a:lnTo>
                    <a:pt x="200025" y="2343150"/>
                  </a:lnTo>
                  <a:lnTo>
                    <a:pt x="200025" y="2305050"/>
                  </a:lnTo>
                  <a:close/>
                </a:path>
                <a:path w="276225" h="2638425">
                  <a:moveTo>
                    <a:pt x="209550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209550" y="1190625"/>
                  </a:lnTo>
                  <a:lnTo>
                    <a:pt x="209550" y="1152525"/>
                  </a:lnTo>
                  <a:close/>
                </a:path>
                <a:path w="276225" h="2638425">
                  <a:moveTo>
                    <a:pt x="2190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219075" y="323850"/>
                  </a:lnTo>
                  <a:lnTo>
                    <a:pt x="219075" y="285750"/>
                  </a:lnTo>
                  <a:close/>
                </a:path>
                <a:path w="276225" h="2638425">
                  <a:moveTo>
                    <a:pt x="2286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228600" y="1485900"/>
                  </a:lnTo>
                  <a:lnTo>
                    <a:pt x="228600" y="1438275"/>
                  </a:lnTo>
                  <a:close/>
                </a:path>
                <a:path w="276225" h="2638425">
                  <a:moveTo>
                    <a:pt x="228600" y="857250"/>
                  </a:moveTo>
                  <a:lnTo>
                    <a:pt x="0" y="857250"/>
                  </a:lnTo>
                  <a:lnTo>
                    <a:pt x="0" y="904875"/>
                  </a:lnTo>
                  <a:lnTo>
                    <a:pt x="228600" y="904875"/>
                  </a:lnTo>
                  <a:lnTo>
                    <a:pt x="228600" y="857250"/>
                  </a:lnTo>
                  <a:close/>
                </a:path>
                <a:path w="276225" h="2638425">
                  <a:moveTo>
                    <a:pt x="23812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38125" y="2057400"/>
                  </a:lnTo>
                  <a:lnTo>
                    <a:pt x="238125" y="2019300"/>
                  </a:lnTo>
                  <a:close/>
                </a:path>
                <a:path w="276225" h="2638425">
                  <a:moveTo>
                    <a:pt x="24765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247650" y="619125"/>
                  </a:lnTo>
                  <a:lnTo>
                    <a:pt x="247650" y="571500"/>
                  </a:lnTo>
                  <a:close/>
                </a:path>
                <a:path w="276225" h="2638425">
                  <a:moveTo>
                    <a:pt x="2571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257175" y="2638425"/>
                  </a:lnTo>
                  <a:lnTo>
                    <a:pt x="257175" y="2590800"/>
                  </a:lnTo>
                  <a:close/>
                </a:path>
                <a:path w="276225" h="2638425">
                  <a:moveTo>
                    <a:pt x="2571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57175" y="38100"/>
                  </a:lnTo>
                  <a:lnTo>
                    <a:pt x="257175" y="0"/>
                  </a:lnTo>
                  <a:close/>
                </a:path>
                <a:path w="276225" h="2638425">
                  <a:moveTo>
                    <a:pt x="276225" y="1724025"/>
                  </a:moveTo>
                  <a:lnTo>
                    <a:pt x="0" y="1724025"/>
                  </a:lnTo>
                  <a:lnTo>
                    <a:pt x="0" y="1771650"/>
                  </a:lnTo>
                  <a:lnTo>
                    <a:pt x="276225" y="1771650"/>
                  </a:lnTo>
                  <a:lnTo>
                    <a:pt x="276225" y="172402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938651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52650" y="1905000"/>
              <a:ext cx="2324100" cy="47625"/>
            </a:xfrm>
            <a:custGeom>
              <a:avLst/>
              <a:gdLst/>
              <a:ahLst/>
              <a:cxnLst/>
              <a:rect l="l" t="t" r="r" b="b"/>
              <a:pathLst>
                <a:path w="2324100" h="47625">
                  <a:moveTo>
                    <a:pt x="23241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324100" y="4762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52650" y="1866899"/>
              <a:ext cx="409575" cy="2924175"/>
            </a:xfrm>
            <a:custGeom>
              <a:avLst/>
              <a:gdLst/>
              <a:ahLst/>
              <a:cxnLst/>
              <a:rect l="l" t="t" r="r" b="b"/>
              <a:pathLst>
                <a:path w="409575" h="2924175">
                  <a:moveTo>
                    <a:pt x="2857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8575" y="2057400"/>
                  </a:lnTo>
                  <a:lnTo>
                    <a:pt x="28575" y="2019300"/>
                  </a:lnTo>
                  <a:close/>
                </a:path>
                <a:path w="409575" h="2924175">
                  <a:moveTo>
                    <a:pt x="381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38100" y="1485900"/>
                  </a:lnTo>
                  <a:lnTo>
                    <a:pt x="38100" y="1438275"/>
                  </a:lnTo>
                  <a:close/>
                </a:path>
                <a:path w="409575" h="2924175">
                  <a:moveTo>
                    <a:pt x="3810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38100" y="619125"/>
                  </a:lnTo>
                  <a:lnTo>
                    <a:pt x="38100" y="571500"/>
                  </a:lnTo>
                  <a:close/>
                </a:path>
                <a:path w="409575" h="2924175">
                  <a:moveTo>
                    <a:pt x="38100" y="285750"/>
                  </a:moveTo>
                  <a:lnTo>
                    <a:pt x="0" y="285750"/>
                  </a:lnTo>
                  <a:lnTo>
                    <a:pt x="0" y="333375"/>
                  </a:lnTo>
                  <a:lnTo>
                    <a:pt x="38100" y="333375"/>
                  </a:lnTo>
                  <a:lnTo>
                    <a:pt x="38100" y="285750"/>
                  </a:lnTo>
                  <a:close/>
                </a:path>
                <a:path w="409575" h="2924175">
                  <a:moveTo>
                    <a:pt x="47625" y="2886075"/>
                  </a:moveTo>
                  <a:lnTo>
                    <a:pt x="0" y="2886075"/>
                  </a:lnTo>
                  <a:lnTo>
                    <a:pt x="0" y="2924175"/>
                  </a:lnTo>
                  <a:lnTo>
                    <a:pt x="47625" y="2924175"/>
                  </a:lnTo>
                  <a:lnTo>
                    <a:pt x="47625" y="2886075"/>
                  </a:lnTo>
                  <a:close/>
                </a:path>
                <a:path w="409575" h="2924175">
                  <a:moveTo>
                    <a:pt x="47625" y="2600325"/>
                  </a:moveTo>
                  <a:lnTo>
                    <a:pt x="0" y="2600325"/>
                  </a:lnTo>
                  <a:lnTo>
                    <a:pt x="0" y="2638425"/>
                  </a:lnTo>
                  <a:lnTo>
                    <a:pt x="47625" y="2638425"/>
                  </a:lnTo>
                  <a:lnTo>
                    <a:pt x="47625" y="2600325"/>
                  </a:lnTo>
                  <a:close/>
                </a:path>
                <a:path w="409575" h="2924175">
                  <a:moveTo>
                    <a:pt x="47625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7625" y="2352675"/>
                  </a:lnTo>
                  <a:lnTo>
                    <a:pt x="47625" y="2305050"/>
                  </a:lnTo>
                  <a:close/>
                </a:path>
                <a:path w="409575" h="2924175">
                  <a:moveTo>
                    <a:pt x="476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7625" y="1771650"/>
                  </a:lnTo>
                  <a:lnTo>
                    <a:pt x="47625" y="1733550"/>
                  </a:lnTo>
                  <a:close/>
                </a:path>
                <a:path w="409575" h="2924175">
                  <a:moveTo>
                    <a:pt x="47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7625" y="1190625"/>
                  </a:lnTo>
                  <a:lnTo>
                    <a:pt x="47625" y="1152525"/>
                  </a:lnTo>
                  <a:close/>
                </a:path>
                <a:path w="409575" h="2924175">
                  <a:moveTo>
                    <a:pt x="476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7625" y="904875"/>
                  </a:lnTo>
                  <a:lnTo>
                    <a:pt x="47625" y="866775"/>
                  </a:lnTo>
                  <a:close/>
                </a:path>
                <a:path w="409575" h="2924175">
                  <a:moveTo>
                    <a:pt x="4095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09575" y="3810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52650" y="2114549"/>
              <a:ext cx="504825" cy="2638425"/>
            </a:xfrm>
            <a:custGeom>
              <a:avLst/>
              <a:gdLst/>
              <a:ahLst/>
              <a:cxnLst/>
              <a:rect l="l" t="t" r="r" b="b"/>
              <a:pathLst>
                <a:path w="504825" h="2638425">
                  <a:moveTo>
                    <a:pt x="428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28625" y="1190625"/>
                  </a:lnTo>
                  <a:lnTo>
                    <a:pt x="428625" y="1152525"/>
                  </a:lnTo>
                  <a:close/>
                </a:path>
                <a:path w="504825" h="2638425">
                  <a:moveTo>
                    <a:pt x="438150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38150" y="2352675"/>
                  </a:lnTo>
                  <a:lnTo>
                    <a:pt x="438150" y="2305050"/>
                  </a:lnTo>
                  <a:close/>
                </a:path>
                <a:path w="504825" h="2638425">
                  <a:moveTo>
                    <a:pt x="4476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447675" y="2638425"/>
                  </a:lnTo>
                  <a:lnTo>
                    <a:pt x="447675" y="2590800"/>
                  </a:lnTo>
                  <a:close/>
                </a:path>
                <a:path w="504825" h="2638425">
                  <a:moveTo>
                    <a:pt x="4476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447675" y="323850"/>
                  </a:lnTo>
                  <a:lnTo>
                    <a:pt x="447675" y="285750"/>
                  </a:lnTo>
                  <a:close/>
                </a:path>
                <a:path w="504825" h="2638425">
                  <a:moveTo>
                    <a:pt x="457200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457200" y="2057400"/>
                  </a:lnTo>
                  <a:lnTo>
                    <a:pt x="457200" y="2019300"/>
                  </a:lnTo>
                  <a:close/>
                </a:path>
                <a:path w="504825" h="2638425">
                  <a:moveTo>
                    <a:pt x="4572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457200" y="1485900"/>
                  </a:lnTo>
                  <a:lnTo>
                    <a:pt x="457200" y="1438275"/>
                  </a:lnTo>
                  <a:close/>
                </a:path>
                <a:path w="504825" h="2638425">
                  <a:moveTo>
                    <a:pt x="4667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66725" y="1771650"/>
                  </a:lnTo>
                  <a:lnTo>
                    <a:pt x="466725" y="1733550"/>
                  </a:lnTo>
                  <a:close/>
                </a:path>
                <a:path w="504825" h="2638425">
                  <a:moveTo>
                    <a:pt x="4667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66725" y="904875"/>
                  </a:lnTo>
                  <a:lnTo>
                    <a:pt x="466725" y="866775"/>
                  </a:lnTo>
                  <a:close/>
                </a:path>
                <a:path w="504825" h="2638425">
                  <a:moveTo>
                    <a:pt x="466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66725" y="38100"/>
                  </a:lnTo>
                  <a:lnTo>
                    <a:pt x="466725" y="0"/>
                  </a:lnTo>
                  <a:close/>
                </a:path>
                <a:path w="504825" h="2638425">
                  <a:moveTo>
                    <a:pt x="504825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504825" y="619125"/>
                  </a:lnTo>
                  <a:lnTo>
                    <a:pt x="504825" y="57150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38726" y="1786001"/>
              <a:ext cx="1790700" cy="3171825"/>
            </a:xfrm>
            <a:custGeom>
              <a:avLst/>
              <a:gdLst/>
              <a:ahLst/>
              <a:cxnLst/>
              <a:rect l="l" t="t" r="r" b="b"/>
              <a:pathLst>
                <a:path w="1790700" h="3171825">
                  <a:moveTo>
                    <a:pt x="0" y="0"/>
                  </a:moveTo>
                  <a:lnTo>
                    <a:pt x="0" y="3171698"/>
                  </a:lnTo>
                </a:path>
                <a:path w="1790700" h="3171825">
                  <a:moveTo>
                    <a:pt x="600075" y="0"/>
                  </a:moveTo>
                  <a:lnTo>
                    <a:pt x="600075" y="3171698"/>
                  </a:lnTo>
                </a:path>
                <a:path w="1790700" h="3171825">
                  <a:moveTo>
                    <a:pt x="1190625" y="0"/>
                  </a:moveTo>
                  <a:lnTo>
                    <a:pt x="1190625" y="3171698"/>
                  </a:lnTo>
                </a:path>
                <a:path w="1790700" h="3171825">
                  <a:moveTo>
                    <a:pt x="1790700" y="0"/>
                  </a:moveTo>
                  <a:lnTo>
                    <a:pt x="179070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52650" y="1819275"/>
              <a:ext cx="4572000" cy="47625"/>
            </a:xfrm>
            <a:custGeom>
              <a:avLst/>
              <a:gdLst/>
              <a:ahLst/>
              <a:cxnLst/>
              <a:rect l="l" t="t" r="r" b="b"/>
              <a:pathLst>
                <a:path w="4572000" h="47625">
                  <a:moveTo>
                    <a:pt x="4572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572000" y="47625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157475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31718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6919976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20051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822450" y="5016754"/>
            <a:ext cx="117538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  <a:tabLst>
                <a:tab pos="843280" algn="l"/>
              </a:tabLst>
            </a:pP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9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7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5795" y="5016754"/>
            <a:ext cx="10852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400	600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column</a:t>
            </a:r>
            <a:r>
              <a:rPr sz="9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label</a:t>
            </a:r>
            <a:r>
              <a:rPr sz="900" spc="-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Very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high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42078" y="5016754"/>
            <a:ext cx="8820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</a:tabLst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800	1000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28575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ed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05450" y="5016754"/>
            <a:ext cx="950594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120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1400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4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w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28054" y="5016754"/>
            <a:ext cx="8566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1600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3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900" spc="-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93940" y="501675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1800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66138" y="1832927"/>
            <a:ext cx="701675" cy="305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spc="-7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495300" marR="5080" indent="-22860" algn="r">
              <a:lnSpc>
                <a:spcPct val="211000"/>
              </a:lnSpc>
            </a:pP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  </a:t>
            </a:r>
            <a:r>
              <a:rPr sz="9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9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900" spc="-6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PYZ </a:t>
            </a:r>
            <a:r>
              <a:rPr sz="900" spc="-19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PL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430530" marR="5080" indent="97790" algn="r">
              <a:lnSpc>
                <a:spcPct val="211000"/>
              </a:lnSpc>
            </a:pP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  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MSC </a:t>
            </a:r>
            <a:r>
              <a:rPr sz="9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EW </a:t>
            </a:r>
            <a:r>
              <a:rPr sz="9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  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BPC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0459" y="1388427"/>
            <a:ext cx="17157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4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5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6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4307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05150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81500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1972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48425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857" y="1540192"/>
            <a:ext cx="7131684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conclusion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 </a:t>
            </a:r>
            <a:r>
              <a:rPr sz="1800" dirty="0">
                <a:latin typeface="Calibri" panose="020F0502020204030204"/>
                <a:cs typeface="Calibri" panose="020F0502020204030204"/>
              </a:rPr>
              <a:t> implementing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data-driven performance evaluation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system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significantly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enhances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fairness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assessments.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leveraging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comprehensive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advanced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analytics,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delivers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actionable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insights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talent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management,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foster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development,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align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individual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organizational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goals.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results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effective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engaged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workforce,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driving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overall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organizational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success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growth.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b="1" spc="20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5"/>
              </a:spcBef>
            </a:pPr>
            <a:r>
              <a:rPr sz="4400" b="1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4400" b="1" spc="-1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Excel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AGENDA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0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Users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2000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8.Conclusion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 panose="020B0603020202020204"/>
                <a:cs typeface="Trebuchet MS" panose="020B0603020202020204"/>
              </a:rPr>
              <a:t>PROBLEM	</a:t>
            </a:r>
            <a:r>
              <a:rPr sz="4250" spc="-90" dirty="0">
                <a:latin typeface="Trebuchet MS" panose="020B0603020202020204"/>
                <a:cs typeface="Trebuchet MS" panose="020B0603020202020204"/>
              </a:rPr>
              <a:t>STATEMENT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8975" y="2036127"/>
            <a:ext cx="6208395" cy="195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Organizations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face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challenges with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inconsistent and subjective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evaluations,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resulting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in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unclear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indicators,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difficulty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dirty="0">
                <a:latin typeface="Calibri" panose="020F0502020204030204"/>
                <a:cs typeface="Calibri" panose="020F0502020204030204"/>
              </a:rPr>
              <a:t> identifying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needs,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lowered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employee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morale.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These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issues impact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decision-making,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resource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allocation,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overall productivity.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structured,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data-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driven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necessary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accurately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evaluate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performance,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ensure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fairness,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growth.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PROJECT	</a:t>
            </a:r>
            <a:r>
              <a:rPr sz="4250" spc="-20" dirty="0">
                <a:latin typeface="Trebuchet MS" panose="020B0603020202020204"/>
                <a:cs typeface="Trebuchet MS" panose="020B0603020202020204"/>
              </a:rPr>
              <a:t>OVERVIEW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75" y="2036127"/>
            <a:ext cx="7130415" cy="1673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800" marR="43180">
              <a:lnSpc>
                <a:spcPct val="86000"/>
              </a:lnSpc>
              <a:spcBef>
                <a:spcPts val="39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seeks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enhance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evaluations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by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leveraging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data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35" dirty="0">
                <a:latin typeface="Calibri" panose="020F0502020204030204"/>
                <a:cs typeface="Calibri" panose="020F0502020204030204"/>
              </a:rPr>
              <a:t>analy</a:t>
            </a:r>
            <a:r>
              <a:rPr sz="3600" spc="-202" baseline="1400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1800" spc="-135" dirty="0">
                <a:latin typeface="Calibri" panose="020F0502020204030204"/>
                <a:cs typeface="Calibri" panose="020F0502020204030204"/>
              </a:rPr>
              <a:t>t</a:t>
            </a:r>
            <a:r>
              <a:rPr sz="3600" spc="-202" baseline="14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spc="-135" dirty="0">
                <a:latin typeface="Calibri" panose="020F0502020204030204"/>
                <a:cs typeface="Calibri" panose="020F0502020204030204"/>
              </a:rPr>
              <a:t>ics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develop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objective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measures.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aids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recognizing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top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performers,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fostering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growth,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aligning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efforts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0800" marR="430530">
              <a:lnSpc>
                <a:spcPct val="99000"/>
              </a:lnSpc>
              <a:spcBef>
                <a:spcPts val="40"/>
              </a:spcBef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organizational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objectives,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ultimately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boosting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productivity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engagement.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aims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talent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decisions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align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workforce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contributions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company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goals.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3200" spc="-2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-2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-3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spc="-1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spc="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200" spc="1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2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5" dirty="0">
                <a:latin typeface="Trebuchet MS" panose="020B0603020202020204"/>
                <a:cs typeface="Trebuchet MS" panose="020B0603020202020204"/>
              </a:rPr>
              <a:t>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575" y="2036127"/>
            <a:ext cx="6120765" cy="14071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target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audience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"Employee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Analysis"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includes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HR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teams,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managers,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executives,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employees,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leverage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insights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make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informed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decisions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talent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management,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enhance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performance,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align employee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organizational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objectives.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2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3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6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6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-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600" spc="-3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60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-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300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36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600" spc="3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6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600" spc="-3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-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6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-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-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0804" y="2112327"/>
            <a:ext cx="3990975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Filtering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–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Remove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missing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Charts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–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Visualization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reports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Table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–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Summary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Conditional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formatting-</a:t>
            </a:r>
            <a:r>
              <a:rPr sz="1800" dirty="0">
                <a:latin typeface="Calibri" panose="020F0502020204030204"/>
                <a:cs typeface="Calibri" panose="020F0502020204030204"/>
              </a:rPr>
              <a:t> identify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missing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Formula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–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performance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level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 panose="020B0603020202020204"/>
                <a:cs typeface="Trebuchet MS" panose="020B0603020202020204"/>
              </a:rPr>
              <a:t>Dataset</a:t>
            </a:r>
            <a:r>
              <a:rPr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Description</a:t>
            </a:r>
            <a:endParaRPr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57" y="1737677"/>
            <a:ext cx="10264140" cy="41541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305">
              <a:lnSpc>
                <a:spcPct val="101000"/>
              </a:lnSpc>
              <a:spcBef>
                <a:spcPts val="80"/>
              </a:spcBef>
            </a:pPr>
            <a:r>
              <a:rPr sz="1800" spc="-5" dirty="0">
                <a:latin typeface="Arial MT"/>
                <a:cs typeface="Arial MT"/>
              </a:rPr>
              <a:t>The dataset for the Employee Performance Analysis comprises performance </a:t>
            </a:r>
            <a:r>
              <a:rPr sz="1800" dirty="0">
                <a:latin typeface="Arial MT"/>
                <a:cs typeface="Arial MT"/>
              </a:rPr>
              <a:t>evaluations, </a:t>
            </a:r>
            <a:r>
              <a:rPr sz="1800" spc="-5" dirty="0">
                <a:latin typeface="Arial MT"/>
                <a:cs typeface="Arial MT"/>
              </a:rPr>
              <a:t>productivity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feedback,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5" dirty="0">
                <a:latin typeface="Arial MT"/>
                <a:cs typeface="Arial MT"/>
              </a:rPr>
              <a:t> 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development</a:t>
            </a:r>
            <a:r>
              <a:rPr sz="1800" spc="-20" dirty="0">
                <a:latin typeface="Arial MT"/>
                <a:cs typeface="Arial MT"/>
              </a:rPr>
              <a:t> history,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targets, </a:t>
            </a:r>
            <a:r>
              <a:rPr sz="1800" spc="-5" dirty="0">
                <a:latin typeface="Arial MT"/>
                <a:cs typeface="Arial MT"/>
              </a:rPr>
              <a:t> providing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holistic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</a:t>
            </a:r>
            <a:r>
              <a:rPr sz="1800" spc="-5" dirty="0">
                <a:latin typeface="Arial MT"/>
                <a:cs typeface="Arial MT"/>
              </a:rPr>
              <a:t> for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in-depth </a:t>
            </a: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insights.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1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Evaluations:</a:t>
            </a:r>
            <a:r>
              <a:rPr sz="1800" b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 MT"/>
                <a:cs typeface="Arial MT"/>
              </a:rPr>
              <a:t>Comprehensive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assessments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regular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ratings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qualitative</a:t>
            </a:r>
            <a:r>
              <a:rPr sz="1800" spc="-10" dirty="0">
                <a:latin typeface="Arial MT"/>
                <a:cs typeface="Arial MT"/>
              </a:rPr>
              <a:t> comments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supervisors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colleagues.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Productivity Data:</a:t>
            </a:r>
            <a:r>
              <a:rPr sz="18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Quantitative information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 output,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as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completion</a:t>
            </a:r>
            <a:r>
              <a:rPr sz="1800" spc="-10" dirty="0">
                <a:latin typeface="Arial MT"/>
                <a:cs typeface="Arial MT"/>
              </a:rPr>
              <a:t> rates,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or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task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efficiency.</a:t>
            </a:r>
            <a:endParaRPr sz="1800">
              <a:latin typeface="Arial MT"/>
              <a:cs typeface="Arial MT"/>
            </a:endParaRPr>
          </a:p>
          <a:p>
            <a:pPr marL="12700" marR="273050">
              <a:lnSpc>
                <a:spcPct val="101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Attendance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 Logs: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records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absences,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tardiness,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overall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dependability.</a:t>
            </a:r>
            <a:endParaRPr sz="1800">
              <a:latin typeface="Arial MT"/>
              <a:cs typeface="Arial MT"/>
            </a:endParaRPr>
          </a:p>
          <a:p>
            <a:pPr marL="12700" marR="335915">
              <a:lnSpc>
                <a:spcPts val="2100"/>
              </a:lnSpc>
              <a:spcBef>
                <a:spcPts val="14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Employee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Feedback:</a:t>
            </a:r>
            <a:r>
              <a:rPr sz="18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 MT"/>
                <a:cs typeface="Arial MT"/>
              </a:rPr>
              <a:t>Insights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surveys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capturing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self-evaluations,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job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satisfaction,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levels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engagement.</a:t>
            </a:r>
            <a:endParaRPr sz="1800">
              <a:latin typeface="Arial MT"/>
              <a:cs typeface="Arial MT"/>
            </a:endParaRPr>
          </a:p>
          <a:p>
            <a:pPr marL="12700" marR="676275">
              <a:lnSpc>
                <a:spcPts val="2180"/>
              </a:lnSpc>
              <a:spcBef>
                <a:spcPts val="15"/>
              </a:spcBef>
            </a:pPr>
            <a:r>
              <a:rPr sz="1800" b="1" spc="-15" dirty="0">
                <a:latin typeface="Arial" panose="020B0604020202020204"/>
                <a:cs typeface="Arial" panose="020B0604020202020204"/>
              </a:rPr>
              <a:t>Training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Development</a:t>
            </a:r>
            <a:r>
              <a:rPr sz="18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History:</a:t>
            </a:r>
            <a:r>
              <a:rPr sz="1800" b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 MT"/>
                <a:cs typeface="Arial MT"/>
              </a:rPr>
              <a:t>Details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courses,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certifications,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professional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growth</a:t>
            </a:r>
            <a:r>
              <a:rPr sz="1800" spc="-5" dirty="0">
                <a:latin typeface="Arial MT"/>
                <a:cs typeface="Arial MT"/>
              </a:rPr>
              <a:t> activities.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Goals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8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Targets: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individual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10" dirty="0">
                <a:latin typeface="Arial MT"/>
                <a:cs typeface="Arial MT"/>
              </a:rPr>
              <a:t>team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objectives,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</a:t>
            </a:r>
            <a:r>
              <a:rPr sz="1800" spc="-5" dirty="0">
                <a:latin typeface="Arial MT"/>
                <a:cs typeface="Arial MT"/>
              </a:rPr>
              <a:t> relative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established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milestones.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10" dirty="0">
                <a:latin typeface="Trebuchet MS" panose="020B0603020202020204"/>
                <a:cs typeface="Trebuchet MS" panose="020B0603020202020204"/>
              </a:rPr>
              <a:t>"WOW"</a:t>
            </a:r>
            <a:r>
              <a:rPr sz="425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1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2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425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20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028" y="1921510"/>
            <a:ext cx="5784850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IFS</a:t>
            </a:r>
            <a:r>
              <a:rPr sz="3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z8</a:t>
            </a: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&gt;=5,very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high’,</a:t>
            </a:r>
            <a:r>
              <a:rPr sz="3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z8&gt;=4, </a:t>
            </a:r>
            <a:r>
              <a:rPr sz="3200" spc="-7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“high”,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z8&gt;=3, 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“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Med” 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“True”,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“low”.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5422</Words>
  <Application>WPS Presentation</Application>
  <PresentationFormat>On-screen Show (4:3)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Trebuchet MS</vt:lpstr>
      <vt:lpstr>Calibri</vt:lpstr>
      <vt:lpstr>Arial MT</vt:lpstr>
      <vt:lpstr>Arial</vt:lpstr>
      <vt:lpstr>Microsoft YaHei</vt:lpstr>
      <vt:lpstr>Arial Unicode MS</vt:lpstr>
      <vt:lpstr>Office Theme</vt:lpstr>
      <vt:lpstr>Employee Data Analysis using Excel</vt:lpstr>
      <vt:lpstr>PowerPoint 演示文稿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/>
  <cp:lastModifiedBy>Thiru</cp:lastModifiedBy>
  <cp:revision>1</cp:revision>
  <dcterms:created xsi:type="dcterms:W3CDTF">2024-09-11T07:52:11Z</dcterms:created>
  <dcterms:modified xsi:type="dcterms:W3CDTF">2024-09-11T07:52:11Z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2024-09-01T05:30:00Z</vt:filetime>
  </property>
  <property fmtid="{D5CDD505-2E9C-101B-9397-08002B2CF9AE}" pid="3" name="LastSaved">
    <vt:filetime>2024-09-02T05:30:00Z</vt:filetime>
  </property>
  <property fmtid="{D5CDD505-2E9C-101B-9397-08002B2CF9AE}" pid="4" name="ICV">
    <vt:lpwstr>62CA5754D9F44C598AF7649DF2DC05C4_12</vt:lpwstr>
  </property>
  <property fmtid="{D5CDD505-2E9C-101B-9397-08002B2CF9AE}" pid="5" name="KSOProductBuildVer">
    <vt:lpwstr>1033-12.2.0.13472</vt:lpwstr>
  </property>
</Properties>
</file>