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jJYQjJdfHGRCoaadwAUatT2V5O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f0c8094e9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f0c8094e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f0c8094e9_0_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f0c8094e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f0c8094e9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f0c8094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f0c8094e9_0_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f0c8094e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f0c8094e9_0_1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8f0c8094e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f0c8094e9_0_1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f0c8094e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84b330105_1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84b3301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84b330105_1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84b33010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84b330105_1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84b33010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84b330105_1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84b33010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984b330105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984b33010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84b330105_1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84b33010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84b330105_1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84b33010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5fed72190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5fed7219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5fed72190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5fed7219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84b330105_1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84b33010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984b330105_1_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984b33010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84b330105_1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84b33010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7129aa83c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37129aa83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7129aa83c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37129aa83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7129aa83c_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37129aa83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f0c8094e9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f0c8094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f0c8094e9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f0c809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f0c8094e9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f0c8094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f0c8094e9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f0c8094e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20.jpg"/><Relationship Id="rId5" Type="http://schemas.openxmlformats.org/officeDocument/2006/relationships/image" Target="../media/image4.jpg"/><Relationship Id="rId6"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21.jpg"/><Relationship Id="rId5"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1389500" y="150025"/>
            <a:ext cx="6172200" cy="400200"/>
          </a:xfrm>
          <a:prstGeom prst="rect">
            <a:avLst/>
          </a:prstGeom>
          <a:noFill/>
          <a:ln>
            <a:noFill/>
          </a:ln>
        </p:spPr>
        <p:txBody>
          <a:bodyPr anchorCtr="0" anchor="b"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txBox="1"/>
          <p:nvPr/>
        </p:nvSpPr>
        <p:spPr>
          <a:xfrm>
            <a:off x="5093800" y="1490875"/>
            <a:ext cx="20250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2"/>
          <p:cNvSpPr txBox="1"/>
          <p:nvPr/>
        </p:nvSpPr>
        <p:spPr>
          <a:xfrm>
            <a:off x="931800" y="323025"/>
            <a:ext cx="6783300" cy="10467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b="1" lang="en-GB" sz="4200">
                <a:solidFill>
                  <a:schemeClr val="dk1"/>
                </a:solidFill>
              </a:rPr>
              <a:t>Capstone Project</a:t>
            </a:r>
            <a:endParaRPr b="1" sz="4200">
              <a:solidFill>
                <a:schemeClr val="dk1"/>
              </a:solidFill>
            </a:endParaRPr>
          </a:p>
          <a:p>
            <a:pPr indent="0" lvl="0" marL="0" rtl="0" algn="ctr">
              <a:spcBef>
                <a:spcPts val="0"/>
              </a:spcBef>
              <a:spcAft>
                <a:spcPts val="0"/>
              </a:spcAft>
              <a:buNone/>
            </a:pPr>
            <a:r>
              <a:t/>
            </a:r>
            <a:endParaRPr/>
          </a:p>
        </p:txBody>
      </p:sp>
      <p:sp>
        <p:nvSpPr>
          <p:cNvPr id="58" name="Google Shape;58;p2"/>
          <p:cNvSpPr txBox="1"/>
          <p:nvPr/>
        </p:nvSpPr>
        <p:spPr>
          <a:xfrm>
            <a:off x="472100" y="906950"/>
            <a:ext cx="82620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ctr">
              <a:spcBef>
                <a:spcPts val="0"/>
              </a:spcBef>
              <a:spcAft>
                <a:spcPts val="0"/>
              </a:spcAft>
              <a:buNone/>
            </a:pPr>
            <a:r>
              <a:rPr b="1" lang="en-GB" sz="3600">
                <a:solidFill>
                  <a:schemeClr val="lt1"/>
                </a:solidFill>
              </a:rPr>
              <a:t>Credit Card Default Prediction</a:t>
            </a:r>
            <a:endParaRPr b="1" sz="3600">
              <a:solidFill>
                <a:schemeClr val="lt1"/>
              </a:solidFill>
            </a:endParaRPr>
          </a:p>
          <a:p>
            <a:pPr indent="0" lvl="0" marL="0" rtl="0" algn="ctr">
              <a:spcBef>
                <a:spcPts val="0"/>
              </a:spcBef>
              <a:spcAft>
                <a:spcPts val="0"/>
              </a:spcAft>
              <a:buNone/>
            </a:pPr>
            <a:r>
              <a:t/>
            </a:r>
            <a:endParaRPr sz="2600">
              <a:solidFill>
                <a:schemeClr val="lt1"/>
              </a:solidFill>
            </a:endParaRPr>
          </a:p>
          <a:p>
            <a:pPr indent="0" lvl="0" marL="0" rtl="0" algn="ctr">
              <a:spcBef>
                <a:spcPts val="0"/>
              </a:spcBef>
              <a:spcAft>
                <a:spcPts val="0"/>
              </a:spcAft>
              <a:buClr>
                <a:srgbClr val="000000"/>
              </a:buClr>
              <a:buSzPts val="5200"/>
              <a:buFont typeface="Arial"/>
              <a:buNone/>
            </a:pPr>
            <a:r>
              <a:rPr b="1" lang="en-GB" sz="2400" u="sng">
                <a:solidFill>
                  <a:srgbClr val="134F5C"/>
                </a:solidFill>
                <a:highlight>
                  <a:srgbClr val="F5FDFF"/>
                </a:highlight>
                <a:latin typeface="Montserrat"/>
                <a:ea typeface="Montserrat"/>
                <a:cs typeface="Montserrat"/>
                <a:sym typeface="Montserrat"/>
              </a:rPr>
              <a:t>Team Members</a:t>
            </a:r>
            <a:endParaRPr b="1" sz="2400" u="sng">
              <a:solidFill>
                <a:srgbClr val="134F5C"/>
              </a:solidFill>
              <a:highlight>
                <a:srgbClr val="F5FDFF"/>
              </a:highlight>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2400" u="sng">
              <a:solidFill>
                <a:srgbClr val="134F5C"/>
              </a:solidFill>
              <a:highlight>
                <a:srgbClr val="F5FDFF"/>
              </a:highlight>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800">
                <a:solidFill>
                  <a:schemeClr val="lt1"/>
                </a:solidFill>
                <a:latin typeface="Montserrat"/>
                <a:ea typeface="Montserrat"/>
                <a:cs typeface="Montserrat"/>
                <a:sym typeface="Montserrat"/>
              </a:rPr>
              <a:t>LAKSHMI KEERTHANA</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800">
                <a:solidFill>
                  <a:schemeClr val="lt1"/>
                </a:solidFill>
                <a:latin typeface="Montserrat"/>
                <a:ea typeface="Montserrat"/>
                <a:cs typeface="Montserrat"/>
                <a:sym typeface="Montserrat"/>
              </a:rPr>
              <a:t>TITO VARGHESE</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600">
              <a:solidFill>
                <a:schemeClr val="lt1"/>
              </a:solidFill>
            </a:endParaRPr>
          </a:p>
          <a:p>
            <a:pPr indent="0" lvl="0" marL="0" rtl="0" algn="ctr">
              <a:spcBef>
                <a:spcPts val="0"/>
              </a:spcBef>
              <a:spcAft>
                <a:spcPts val="0"/>
              </a:spcAft>
              <a:buNone/>
            </a:pPr>
            <a:r>
              <a:t/>
            </a:r>
            <a:endParaRPr sz="2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8f0c8094e9_0_89"/>
          <p:cNvSpPr txBox="1"/>
          <p:nvPr>
            <p:ph idx="1" type="body"/>
          </p:nvPr>
        </p:nvSpPr>
        <p:spPr>
          <a:xfrm>
            <a:off x="4419600" y="2959900"/>
            <a:ext cx="4260300" cy="2014500"/>
          </a:xfrm>
          <a:prstGeom prst="rect">
            <a:avLst/>
          </a:prstGeom>
        </p:spPr>
        <p:txBody>
          <a:bodyPr anchorCtr="0" anchor="t" bIns="91425" lIns="91425" spcFirstLastPara="1" rIns="91425" wrap="square" tIns="91425">
            <a:noAutofit/>
          </a:bodyPr>
          <a:lstStyle/>
          <a:p>
            <a:pPr indent="-304800" lvl="0" marL="457200" rtl="0" algn="just">
              <a:spcBef>
                <a:spcPts val="600"/>
              </a:spcBef>
              <a:spcAft>
                <a:spcPts val="0"/>
              </a:spcAft>
              <a:buClr>
                <a:schemeClr val="accent2"/>
              </a:buClr>
              <a:buSzPts val="1200"/>
              <a:buChar char="●"/>
            </a:pPr>
            <a:r>
              <a:rPr b="1" lang="en-GB" sz="1200">
                <a:solidFill>
                  <a:schemeClr val="accent2"/>
                </a:solidFill>
              </a:rPr>
              <a:t>It is evident from the count plot output that males have overall less default payment rate w.r.t females</a:t>
            </a:r>
            <a:endParaRPr b="1" sz="1200">
              <a:solidFill>
                <a:schemeClr val="accent2"/>
              </a:solidFill>
            </a:endParaRPr>
          </a:p>
          <a:p>
            <a:pPr indent="-304800" lvl="0" marL="457200" rtl="0" algn="just">
              <a:lnSpc>
                <a:spcPct val="100000"/>
              </a:lnSpc>
              <a:spcBef>
                <a:spcPts val="0"/>
              </a:spcBef>
              <a:spcAft>
                <a:spcPts val="0"/>
              </a:spcAft>
              <a:buClr>
                <a:schemeClr val="accent2"/>
              </a:buClr>
              <a:buSzPts val="1200"/>
              <a:buChar char="●"/>
            </a:pPr>
            <a:r>
              <a:rPr b="1" lang="en-GB" sz="1200">
                <a:solidFill>
                  <a:schemeClr val="accent2"/>
                </a:solidFill>
                <a:highlight>
                  <a:srgbClr val="FFFFFF"/>
                </a:highlight>
              </a:rPr>
              <a:t>The credit card holders with a university degree were the customers with the highest number of default payment rate compared to other degree holders.</a:t>
            </a:r>
            <a:endParaRPr b="1" sz="1200">
              <a:solidFill>
                <a:schemeClr val="accent2"/>
              </a:solidFill>
              <a:highlight>
                <a:srgbClr val="FFFFFF"/>
              </a:highlight>
            </a:endParaRPr>
          </a:p>
          <a:p>
            <a:pPr indent="-304800" lvl="0" marL="457200" rtl="0" algn="just">
              <a:spcBef>
                <a:spcPts val="0"/>
              </a:spcBef>
              <a:spcAft>
                <a:spcPts val="0"/>
              </a:spcAft>
              <a:buClr>
                <a:schemeClr val="accent2"/>
              </a:buClr>
              <a:buSzPts val="1200"/>
              <a:buChar char="●"/>
            </a:pPr>
            <a:r>
              <a:rPr b="1" lang="en-GB" sz="1200">
                <a:solidFill>
                  <a:schemeClr val="accent2"/>
                </a:solidFill>
                <a:highlight>
                  <a:srgbClr val="FFFFFF"/>
                </a:highlight>
              </a:rPr>
              <a:t>It is evident from the plot that both the credit card holders who were singles and married used to do default in payments.</a:t>
            </a:r>
            <a:endParaRPr b="1" sz="1200">
              <a:solidFill>
                <a:schemeClr val="accent2"/>
              </a:solidFill>
              <a:highlight>
                <a:srgbClr val="FFFFFF"/>
              </a:highlight>
            </a:endParaRPr>
          </a:p>
        </p:txBody>
      </p:sp>
      <p:sp>
        <p:nvSpPr>
          <p:cNvPr id="134" name="Google Shape;134;g18f0c8094e9_0_89"/>
          <p:cNvSpPr txBox="1"/>
          <p:nvPr/>
        </p:nvSpPr>
        <p:spPr>
          <a:xfrm>
            <a:off x="264325" y="59525"/>
            <a:ext cx="5925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b="1" lang="en-GB" sz="1600">
                <a:solidFill>
                  <a:schemeClr val="dk1"/>
                </a:solidFill>
              </a:rPr>
              <a:t>BI-VARIATE ANALYSIS</a:t>
            </a:r>
            <a:endParaRPr sz="1600">
              <a:solidFill>
                <a:schemeClr val="dk1"/>
              </a:solidFill>
            </a:endParaRPr>
          </a:p>
        </p:txBody>
      </p:sp>
      <p:pic>
        <p:nvPicPr>
          <p:cNvPr id="135" name="Google Shape;135;g18f0c8094e9_0_89"/>
          <p:cNvPicPr preferRelativeResize="0"/>
          <p:nvPr/>
        </p:nvPicPr>
        <p:blipFill>
          <a:blip r:embed="rId3">
            <a:alphaModFix/>
          </a:blip>
          <a:stretch>
            <a:fillRect/>
          </a:stretch>
        </p:blipFill>
        <p:spPr>
          <a:xfrm>
            <a:off x="381000" y="744700"/>
            <a:ext cx="3511625" cy="2172325"/>
          </a:xfrm>
          <a:prstGeom prst="rect">
            <a:avLst/>
          </a:prstGeom>
          <a:noFill/>
          <a:ln>
            <a:noFill/>
          </a:ln>
        </p:spPr>
      </p:pic>
      <p:pic>
        <p:nvPicPr>
          <p:cNvPr id="136" name="Google Shape;136;g18f0c8094e9_0_89"/>
          <p:cNvPicPr preferRelativeResize="0"/>
          <p:nvPr/>
        </p:nvPicPr>
        <p:blipFill>
          <a:blip r:embed="rId4">
            <a:alphaModFix/>
          </a:blip>
          <a:stretch>
            <a:fillRect/>
          </a:stretch>
        </p:blipFill>
        <p:spPr>
          <a:xfrm>
            <a:off x="4572000" y="685800"/>
            <a:ext cx="3327800" cy="2172314"/>
          </a:xfrm>
          <a:prstGeom prst="rect">
            <a:avLst/>
          </a:prstGeom>
          <a:noFill/>
          <a:ln>
            <a:noFill/>
          </a:ln>
        </p:spPr>
      </p:pic>
      <p:pic>
        <p:nvPicPr>
          <p:cNvPr id="137" name="Google Shape;137;g18f0c8094e9_0_89"/>
          <p:cNvPicPr preferRelativeResize="0"/>
          <p:nvPr/>
        </p:nvPicPr>
        <p:blipFill>
          <a:blip r:embed="rId5">
            <a:alphaModFix/>
          </a:blip>
          <a:stretch>
            <a:fillRect/>
          </a:stretch>
        </p:blipFill>
        <p:spPr>
          <a:xfrm>
            <a:off x="381000" y="3178975"/>
            <a:ext cx="3587825" cy="1902625"/>
          </a:xfrm>
          <a:prstGeom prst="rect">
            <a:avLst/>
          </a:prstGeom>
          <a:noFill/>
          <a:ln>
            <a:noFill/>
          </a:ln>
        </p:spPr>
      </p:pic>
      <p:sp>
        <p:nvSpPr>
          <p:cNvPr id="138" name="Google Shape;138;g18f0c8094e9_0_89"/>
          <p:cNvSpPr txBox="1"/>
          <p:nvPr/>
        </p:nvSpPr>
        <p:spPr>
          <a:xfrm>
            <a:off x="1389450" y="416725"/>
            <a:ext cx="22956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900"/>
              </a:spcBef>
              <a:spcAft>
                <a:spcPts val="900"/>
              </a:spcAft>
              <a:buNone/>
            </a:pPr>
            <a:r>
              <a:rPr b="1" lang="en-GB">
                <a:solidFill>
                  <a:schemeClr val="accent2"/>
                </a:solidFill>
              </a:rPr>
              <a:t>Defaulter vs Sex</a:t>
            </a:r>
            <a:endParaRPr/>
          </a:p>
        </p:txBody>
      </p:sp>
      <p:sp>
        <p:nvSpPr>
          <p:cNvPr id="139" name="Google Shape;139;g18f0c8094e9_0_89"/>
          <p:cNvSpPr txBox="1"/>
          <p:nvPr/>
        </p:nvSpPr>
        <p:spPr>
          <a:xfrm>
            <a:off x="5289950" y="316700"/>
            <a:ext cx="3643200" cy="400200"/>
          </a:xfrm>
          <a:prstGeom prst="rect">
            <a:avLst/>
          </a:prstGeom>
          <a:noFill/>
          <a:ln>
            <a:noFill/>
          </a:ln>
        </p:spPr>
        <p:txBody>
          <a:bodyPr anchorCtr="0" anchor="t" bIns="91425" lIns="91425" spcFirstLastPara="1" rIns="91425" wrap="square" tIns="91425">
            <a:spAutoFit/>
          </a:bodyPr>
          <a:lstStyle/>
          <a:p>
            <a:pPr indent="0" lvl="0" marL="0" rtl="0" algn="l">
              <a:spcBef>
                <a:spcPts val="900"/>
              </a:spcBef>
              <a:spcAft>
                <a:spcPts val="900"/>
              </a:spcAft>
              <a:buNone/>
            </a:pPr>
            <a:r>
              <a:rPr b="1" lang="en-GB">
                <a:solidFill>
                  <a:schemeClr val="accent2"/>
                </a:solidFill>
              </a:rPr>
              <a:t>Defaulter vs Education</a:t>
            </a:r>
            <a:endParaRPr/>
          </a:p>
        </p:txBody>
      </p:sp>
      <p:sp>
        <p:nvSpPr>
          <p:cNvPr id="140" name="Google Shape;140;g18f0c8094e9_0_89"/>
          <p:cNvSpPr txBox="1"/>
          <p:nvPr/>
        </p:nvSpPr>
        <p:spPr>
          <a:xfrm>
            <a:off x="1418025" y="2871800"/>
            <a:ext cx="2295600" cy="400200"/>
          </a:xfrm>
          <a:prstGeom prst="rect">
            <a:avLst/>
          </a:prstGeom>
          <a:noFill/>
          <a:ln>
            <a:noFill/>
          </a:ln>
        </p:spPr>
        <p:txBody>
          <a:bodyPr anchorCtr="0" anchor="t" bIns="91425" lIns="91425" spcFirstLastPara="1" rIns="91425" wrap="square" tIns="91425">
            <a:spAutoFit/>
          </a:bodyPr>
          <a:lstStyle/>
          <a:p>
            <a:pPr indent="0" lvl="0" marL="0" rtl="0" algn="just">
              <a:spcBef>
                <a:spcPts val="900"/>
              </a:spcBef>
              <a:spcAft>
                <a:spcPts val="900"/>
              </a:spcAft>
              <a:buNone/>
            </a:pPr>
            <a:r>
              <a:rPr b="1" lang="en-GB">
                <a:solidFill>
                  <a:schemeClr val="accent2"/>
                </a:solidFill>
                <a:highlight>
                  <a:srgbClr val="FFFFFF"/>
                </a:highlight>
              </a:rPr>
              <a:t>Defaulter vs Marriage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8f0c8094e9_0_99"/>
          <p:cNvSpPr txBox="1"/>
          <p:nvPr>
            <p:ph idx="1" type="body"/>
          </p:nvPr>
        </p:nvSpPr>
        <p:spPr>
          <a:xfrm>
            <a:off x="253600" y="1143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8f0c8094e9_0_99"/>
          <p:cNvSpPr txBox="1"/>
          <p:nvPr/>
        </p:nvSpPr>
        <p:spPr>
          <a:xfrm>
            <a:off x="3396850" y="921550"/>
            <a:ext cx="57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7" name="Google Shape;147;g18f0c8094e9_0_99"/>
          <p:cNvSpPr txBox="1"/>
          <p:nvPr/>
        </p:nvSpPr>
        <p:spPr>
          <a:xfrm>
            <a:off x="253600" y="278600"/>
            <a:ext cx="6172200" cy="746400"/>
          </a:xfrm>
          <a:prstGeom prst="rect">
            <a:avLst/>
          </a:prstGeom>
          <a:noFill/>
          <a:ln>
            <a:noFill/>
          </a:ln>
        </p:spPr>
        <p:txBody>
          <a:bodyPr anchorCtr="0" anchor="t" bIns="91425" lIns="91425" spcFirstLastPara="1" rIns="91425" wrap="square" tIns="91425">
            <a:spAutoFit/>
          </a:bodyPr>
          <a:lstStyle/>
          <a:p>
            <a:pPr indent="0" lvl="0" marL="0" rtl="0" algn="just">
              <a:spcBef>
                <a:spcPts val="900"/>
              </a:spcBef>
              <a:spcAft>
                <a:spcPts val="0"/>
              </a:spcAft>
              <a:buNone/>
            </a:pPr>
            <a:r>
              <a:rPr b="1" lang="en-GB" sz="1500">
                <a:solidFill>
                  <a:schemeClr val="dk1"/>
                </a:solidFill>
                <a:highlight>
                  <a:srgbClr val="FFFFFF"/>
                </a:highlight>
              </a:rPr>
              <a:t>MULTIVARIATE ANALYSIS</a:t>
            </a:r>
            <a:endParaRPr b="1" sz="1500">
              <a:solidFill>
                <a:schemeClr val="dk1"/>
              </a:solidFill>
              <a:highlight>
                <a:srgbClr val="FFFFFF"/>
              </a:highlight>
            </a:endParaRPr>
          </a:p>
          <a:p>
            <a:pPr indent="0" lvl="0" marL="0" rtl="0" algn="just">
              <a:lnSpc>
                <a:spcPct val="115000"/>
              </a:lnSpc>
              <a:spcBef>
                <a:spcPts val="900"/>
              </a:spcBef>
              <a:spcAft>
                <a:spcPts val="0"/>
              </a:spcAft>
              <a:buNone/>
            </a:pPr>
            <a:r>
              <a:rPr b="1" lang="en-GB"/>
              <a:t>S</a:t>
            </a:r>
            <a:r>
              <a:rPr b="1" lang="en-GB">
                <a:solidFill>
                  <a:schemeClr val="accent2"/>
                </a:solidFill>
              </a:rPr>
              <a:t>ex vs Credit limit vs Education</a:t>
            </a:r>
            <a:endParaRPr/>
          </a:p>
        </p:txBody>
      </p:sp>
      <p:pic>
        <p:nvPicPr>
          <p:cNvPr id="148" name="Google Shape;148;g18f0c8094e9_0_99"/>
          <p:cNvPicPr preferRelativeResize="0"/>
          <p:nvPr/>
        </p:nvPicPr>
        <p:blipFill>
          <a:blip r:embed="rId3">
            <a:alphaModFix/>
          </a:blip>
          <a:stretch>
            <a:fillRect/>
          </a:stretch>
        </p:blipFill>
        <p:spPr>
          <a:xfrm>
            <a:off x="381000" y="1143000"/>
            <a:ext cx="2962275" cy="1781175"/>
          </a:xfrm>
          <a:prstGeom prst="rect">
            <a:avLst/>
          </a:prstGeom>
          <a:noFill/>
          <a:ln>
            <a:noFill/>
          </a:ln>
        </p:spPr>
      </p:pic>
      <p:sp>
        <p:nvSpPr>
          <p:cNvPr id="149" name="Google Shape;149;g18f0c8094e9_0_99"/>
          <p:cNvSpPr txBox="1"/>
          <p:nvPr/>
        </p:nvSpPr>
        <p:spPr>
          <a:xfrm>
            <a:off x="146325" y="3193250"/>
            <a:ext cx="41685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500"/>
              </a:spcAft>
              <a:buNone/>
            </a:pPr>
            <a:r>
              <a:rPr lang="en-GB">
                <a:solidFill>
                  <a:schemeClr val="accent2"/>
                </a:solidFill>
              </a:rPr>
              <a:t>The above figure tells us that the highest LIMIT_BAL/credit limit amount is given to the graduate education credit card holders in both the sex.</a:t>
            </a:r>
            <a:endParaRPr sz="1600"/>
          </a:p>
        </p:txBody>
      </p:sp>
      <p:pic>
        <p:nvPicPr>
          <p:cNvPr id="150" name="Google Shape;150;g18f0c8094e9_0_99"/>
          <p:cNvPicPr preferRelativeResize="0"/>
          <p:nvPr/>
        </p:nvPicPr>
        <p:blipFill>
          <a:blip r:embed="rId4">
            <a:alphaModFix/>
          </a:blip>
          <a:stretch>
            <a:fillRect/>
          </a:stretch>
        </p:blipFill>
        <p:spPr>
          <a:xfrm>
            <a:off x="4689325" y="533400"/>
            <a:ext cx="3838175" cy="3250400"/>
          </a:xfrm>
          <a:prstGeom prst="rect">
            <a:avLst/>
          </a:prstGeom>
          <a:noFill/>
          <a:ln>
            <a:noFill/>
          </a:ln>
        </p:spPr>
      </p:pic>
      <p:sp>
        <p:nvSpPr>
          <p:cNvPr id="151" name="Google Shape;151;g18f0c8094e9_0_99"/>
          <p:cNvSpPr txBox="1"/>
          <p:nvPr/>
        </p:nvSpPr>
        <p:spPr>
          <a:xfrm>
            <a:off x="5903125" y="192875"/>
            <a:ext cx="13929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900"/>
              </a:spcBef>
              <a:spcAft>
                <a:spcPts val="900"/>
              </a:spcAft>
              <a:buNone/>
            </a:pPr>
            <a:r>
              <a:rPr b="1" lang="en-GB" sz="1500">
                <a:solidFill>
                  <a:schemeClr val="dk1"/>
                </a:solidFill>
              </a:rPr>
              <a:t>HEAT MAP</a:t>
            </a:r>
            <a:endParaRPr sz="1500">
              <a:solidFill>
                <a:schemeClr val="dk1"/>
              </a:solidFill>
            </a:endParaRPr>
          </a:p>
        </p:txBody>
      </p:sp>
      <p:sp>
        <p:nvSpPr>
          <p:cNvPr id="152" name="Google Shape;152;g18f0c8094e9_0_99"/>
          <p:cNvSpPr txBox="1"/>
          <p:nvPr/>
        </p:nvSpPr>
        <p:spPr>
          <a:xfrm>
            <a:off x="4689325" y="3650575"/>
            <a:ext cx="4275600" cy="170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GB">
                <a:solidFill>
                  <a:schemeClr val="accent2"/>
                </a:solidFill>
              </a:rPr>
              <a:t>We can see that next month default prediction is dependent on payment repayment status of past six months of all the features given to us. But there is multicollinearity between the Payment Repayment Status features.</a:t>
            </a:r>
            <a:endParaRPr>
              <a:solidFill>
                <a:schemeClr val="accent2"/>
              </a:solidFill>
            </a:endParaRPr>
          </a:p>
          <a:p>
            <a:pPr indent="0" lvl="0" marL="0" rtl="0" algn="l">
              <a:spcBef>
                <a:spcPts val="5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8f0c8094e9_0_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FEATURE ENGINEERING</a:t>
            </a:r>
            <a:endParaRPr b="1" sz="3000"/>
          </a:p>
        </p:txBody>
      </p:sp>
      <p:sp>
        <p:nvSpPr>
          <p:cNvPr id="158" name="Google Shape;158;g18f0c8094e9_0_19"/>
          <p:cNvSpPr txBox="1"/>
          <p:nvPr>
            <p:ph idx="1" type="body"/>
          </p:nvPr>
        </p:nvSpPr>
        <p:spPr>
          <a:xfrm>
            <a:off x="78350" y="108975"/>
            <a:ext cx="4792800" cy="496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400">
              <a:solidFill>
                <a:schemeClr val="accent2"/>
              </a:solidFill>
              <a:latin typeface="Times New Roman"/>
              <a:ea typeface="Times New Roman"/>
              <a:cs typeface="Times New Roman"/>
              <a:sym typeface="Times New Roman"/>
            </a:endParaRPr>
          </a:p>
          <a:p>
            <a:pPr indent="0" lvl="0" marL="0" rtl="0" algn="just">
              <a:spcBef>
                <a:spcPts val="600"/>
              </a:spcBef>
              <a:spcAft>
                <a:spcPts val="0"/>
              </a:spcAft>
              <a:buNone/>
            </a:pPr>
            <a:r>
              <a:t/>
            </a:r>
            <a:endParaRPr b="1"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GB" sz="1400">
                <a:solidFill>
                  <a:schemeClr val="accent2"/>
                </a:solidFill>
                <a:highlight>
                  <a:srgbClr val="FFFFFF"/>
                </a:highlight>
                <a:latin typeface="Roboto"/>
                <a:ea typeface="Roboto"/>
                <a:cs typeface="Roboto"/>
                <a:sym typeface="Roboto"/>
              </a:rPr>
              <a:t>1.Replaced 0 class/category in marriage column into class/category 3='others' because 0 class is not defined in the marriage variable.</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GB" sz="1400">
                <a:solidFill>
                  <a:schemeClr val="accent2"/>
                </a:solidFill>
                <a:highlight>
                  <a:srgbClr val="FFFFFF"/>
                </a:highlight>
                <a:latin typeface="Roboto"/>
                <a:ea typeface="Roboto"/>
                <a:cs typeface="Roboto"/>
                <a:sym typeface="Roboto"/>
              </a:rPr>
              <a:t>2.Similarly, we replaced few undefined classes like 0, 5 and 6 in education column into class 4='others' using a function name education.</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GB" sz="1400">
                <a:solidFill>
                  <a:schemeClr val="accent2"/>
                </a:solidFill>
                <a:highlight>
                  <a:srgbClr val="FFFFFF"/>
                </a:highlight>
                <a:latin typeface="Roboto"/>
                <a:ea typeface="Roboto"/>
                <a:cs typeface="Roboto"/>
                <a:sym typeface="Roboto"/>
              </a:rPr>
              <a:t>3.Replaced negative values in payment history columns i.e (PAY_1,PAY_2...PAY_6) into class 0 -pay duly on time.</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GB" sz="1400">
                <a:solidFill>
                  <a:schemeClr val="accent2"/>
                </a:solidFill>
                <a:highlight>
                  <a:srgbClr val="FFFFFF"/>
                </a:highlight>
                <a:latin typeface="Roboto"/>
                <a:ea typeface="Roboto"/>
                <a:cs typeface="Roboto"/>
                <a:sym typeface="Roboto"/>
              </a:rPr>
              <a:t>4.Two new Features were derived from the existing independent features,because it will help to train our model more effectively</a:t>
            </a:r>
            <a:endParaRPr sz="1400">
              <a:solidFill>
                <a:schemeClr val="accent2"/>
              </a:solidFill>
              <a:highlight>
                <a:srgbClr val="FFFFFF"/>
              </a:highlight>
              <a:latin typeface="Roboto"/>
              <a:ea typeface="Roboto"/>
              <a:cs typeface="Roboto"/>
              <a:sym typeface="Roboto"/>
            </a:endParaRPr>
          </a:p>
          <a:p>
            <a:pPr indent="0" lvl="0" marL="0" rtl="0" algn="just">
              <a:spcBef>
                <a:spcPts val="500"/>
              </a:spcBef>
              <a:spcAft>
                <a:spcPts val="0"/>
              </a:spcAft>
              <a:buNone/>
            </a:pPr>
            <a:r>
              <a:rPr lang="en-GB" sz="1400">
                <a:solidFill>
                  <a:srgbClr val="000000"/>
                </a:solidFill>
              </a:rPr>
              <a:t>5.We have also implemented binning on one feature i.e AGE column in order to better train our model efficiently.</a:t>
            </a:r>
            <a:endParaRPr sz="1400">
              <a:solidFill>
                <a:srgbClr val="000000"/>
              </a:solidFill>
            </a:endParaRPr>
          </a:p>
          <a:p>
            <a:pPr indent="0" lvl="0" marL="0" rtl="0" algn="just">
              <a:spcBef>
                <a:spcPts val="0"/>
              </a:spcBef>
              <a:spcAft>
                <a:spcPts val="0"/>
              </a:spcAft>
              <a:buNone/>
            </a:pPr>
            <a:r>
              <a:rPr lang="en-GB" sz="1400">
                <a:solidFill>
                  <a:srgbClr val="000000"/>
                </a:solidFill>
              </a:rPr>
              <a:t>6.Lastly performed One-Hot Encoding on few features like AGE,SEX,MARRIAGE and PAY_0-PAY_6 to improve the model evaluation</a:t>
            </a:r>
            <a:endParaRPr sz="1400">
              <a:solidFill>
                <a:srgbClr val="000000"/>
              </a:solidFill>
            </a:endParaRPr>
          </a:p>
          <a:p>
            <a:pPr indent="0" lvl="0" marL="0" rtl="0" algn="just">
              <a:spcBef>
                <a:spcPts val="600"/>
              </a:spcBef>
              <a:spcAft>
                <a:spcPts val="500"/>
              </a:spcAft>
              <a:buNone/>
            </a:pPr>
            <a:r>
              <a:t/>
            </a:r>
            <a:endParaRPr b="1" sz="1200">
              <a:solidFill>
                <a:schemeClr val="accent2"/>
              </a:solidFill>
              <a:highlight>
                <a:srgbClr val="FFFFFF"/>
              </a:highlight>
              <a:latin typeface="Roboto"/>
              <a:ea typeface="Roboto"/>
              <a:cs typeface="Roboto"/>
              <a:sym typeface="Roboto"/>
            </a:endParaRPr>
          </a:p>
        </p:txBody>
      </p:sp>
      <p:sp>
        <p:nvSpPr>
          <p:cNvPr id="159" name="Google Shape;159;g18f0c8094e9_0_19"/>
          <p:cNvSpPr txBox="1"/>
          <p:nvPr/>
        </p:nvSpPr>
        <p:spPr>
          <a:xfrm>
            <a:off x="267875" y="7522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0" name="Google Shape;160;g18f0c8094e9_0_19"/>
          <p:cNvPicPr preferRelativeResize="0"/>
          <p:nvPr/>
        </p:nvPicPr>
        <p:blipFill>
          <a:blip r:embed="rId3">
            <a:alphaModFix/>
          </a:blip>
          <a:stretch>
            <a:fillRect/>
          </a:stretch>
        </p:blipFill>
        <p:spPr>
          <a:xfrm>
            <a:off x="5052675" y="3434650"/>
            <a:ext cx="3966600" cy="695325"/>
          </a:xfrm>
          <a:prstGeom prst="rect">
            <a:avLst/>
          </a:prstGeom>
          <a:noFill/>
          <a:ln>
            <a:noFill/>
          </a:ln>
        </p:spPr>
      </p:pic>
      <p:pic>
        <p:nvPicPr>
          <p:cNvPr id="161" name="Google Shape;161;g18f0c8094e9_0_19"/>
          <p:cNvPicPr preferRelativeResize="0"/>
          <p:nvPr/>
        </p:nvPicPr>
        <p:blipFill>
          <a:blip r:embed="rId4">
            <a:alphaModFix/>
          </a:blip>
          <a:stretch>
            <a:fillRect/>
          </a:stretch>
        </p:blipFill>
        <p:spPr>
          <a:xfrm>
            <a:off x="5086350" y="636725"/>
            <a:ext cx="3899275" cy="1499125"/>
          </a:xfrm>
          <a:prstGeom prst="rect">
            <a:avLst/>
          </a:prstGeom>
          <a:noFill/>
          <a:ln>
            <a:noFill/>
          </a:ln>
        </p:spPr>
      </p:pic>
      <p:pic>
        <p:nvPicPr>
          <p:cNvPr id="162" name="Google Shape;162;g18f0c8094e9_0_19"/>
          <p:cNvPicPr preferRelativeResize="0"/>
          <p:nvPr/>
        </p:nvPicPr>
        <p:blipFill>
          <a:blip r:embed="rId5">
            <a:alphaModFix/>
          </a:blip>
          <a:stretch>
            <a:fillRect/>
          </a:stretch>
        </p:blipFill>
        <p:spPr>
          <a:xfrm>
            <a:off x="5086338" y="1767713"/>
            <a:ext cx="3899275" cy="1499125"/>
          </a:xfrm>
          <a:prstGeom prst="rect">
            <a:avLst/>
          </a:prstGeom>
          <a:noFill/>
          <a:ln>
            <a:noFill/>
          </a:ln>
        </p:spPr>
      </p:pic>
      <p:pic>
        <p:nvPicPr>
          <p:cNvPr id="163" name="Google Shape;163;g18f0c8094e9_0_19"/>
          <p:cNvPicPr preferRelativeResize="0"/>
          <p:nvPr/>
        </p:nvPicPr>
        <p:blipFill>
          <a:blip r:embed="rId6">
            <a:alphaModFix/>
          </a:blip>
          <a:stretch>
            <a:fillRect/>
          </a:stretch>
        </p:blipFill>
        <p:spPr>
          <a:xfrm>
            <a:off x="5086350" y="4129975"/>
            <a:ext cx="3899275" cy="66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8f0c8094e9_0_94"/>
          <p:cNvSpPr txBox="1"/>
          <p:nvPr/>
        </p:nvSpPr>
        <p:spPr>
          <a:xfrm>
            <a:off x="-43600" y="-67575"/>
            <a:ext cx="9187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rPr>
              <a:t>Model Formulation</a:t>
            </a:r>
            <a:endParaRPr b="1" sz="3000">
              <a:solidFill>
                <a:schemeClr val="dk1"/>
              </a:solidFill>
            </a:endParaRPr>
          </a:p>
        </p:txBody>
      </p:sp>
      <p:sp>
        <p:nvSpPr>
          <p:cNvPr id="169" name="Google Shape;169;g18f0c8094e9_0_94"/>
          <p:cNvSpPr txBox="1"/>
          <p:nvPr/>
        </p:nvSpPr>
        <p:spPr>
          <a:xfrm>
            <a:off x="4425600" y="152550"/>
            <a:ext cx="4531800" cy="5379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500"/>
              </a:spcBef>
              <a:spcAft>
                <a:spcPts val="0"/>
              </a:spcAft>
              <a:buNone/>
            </a:pPr>
            <a:r>
              <a:t/>
            </a:r>
            <a:endParaRPr sz="1200">
              <a:highlight>
                <a:srgbClr val="FFFFFF"/>
              </a:highlight>
            </a:endParaRPr>
          </a:p>
          <a:p>
            <a:pPr indent="0" lvl="0" marL="0" rtl="0" algn="l">
              <a:lnSpc>
                <a:spcPct val="150000"/>
              </a:lnSpc>
              <a:spcBef>
                <a:spcPts val="1200"/>
              </a:spcBef>
              <a:spcAft>
                <a:spcPts val="0"/>
              </a:spcAft>
              <a:buNone/>
            </a:pPr>
            <a:r>
              <a:rPr lang="en-GB"/>
              <a:t>Initially we handled the </a:t>
            </a:r>
            <a:r>
              <a:rPr lang="en-GB"/>
              <a:t>imbalance</a:t>
            </a:r>
            <a:r>
              <a:rPr lang="en-GB"/>
              <a:t> target variable using S.M.O.T.E</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GB"/>
              <a:t>The next step for model building is to split the dataset into train and test data</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GB"/>
              <a:t>Then, we have performed Standard Scaling technique on the training set using fit.transform and thereafter transformed the test data</a:t>
            </a:r>
            <a:endParaRPr>
              <a:highlight>
                <a:srgbClr val="FFFFFF"/>
              </a:highlight>
            </a:endParaRPr>
          </a:p>
          <a:p>
            <a:pPr indent="0" lvl="0" marL="0" rtl="0" algn="l">
              <a:lnSpc>
                <a:spcPct val="150000"/>
              </a:lnSpc>
              <a:spcBef>
                <a:spcPts val="1500"/>
              </a:spcBef>
              <a:spcAft>
                <a:spcPts val="0"/>
              </a:spcAft>
              <a:buNone/>
            </a:pPr>
            <a:r>
              <a:rPr lang="en-GB">
                <a:highlight>
                  <a:srgbClr val="FFFFFF"/>
                </a:highlight>
              </a:rPr>
              <a:t>After splitting and scaling the dataset, we build a function to train the model using multiple supervised learning algorithms and classify the different models on the basis of their test - train accuracy.</a:t>
            </a:r>
            <a:endParaRPr>
              <a:highlight>
                <a:srgbClr val="FFFFFF"/>
              </a:highlight>
            </a:endParaRPr>
          </a:p>
          <a:p>
            <a:pPr indent="0" lvl="0" marL="0" rtl="0" algn="l">
              <a:spcBef>
                <a:spcPts val="1200"/>
              </a:spcBef>
              <a:spcAft>
                <a:spcPts val="0"/>
              </a:spcAft>
              <a:buNone/>
            </a:pPr>
            <a:r>
              <a:t/>
            </a:r>
            <a:endParaRPr/>
          </a:p>
        </p:txBody>
      </p:sp>
      <p:pic>
        <p:nvPicPr>
          <p:cNvPr id="170" name="Google Shape;170;g18f0c8094e9_0_94"/>
          <p:cNvPicPr preferRelativeResize="0"/>
          <p:nvPr/>
        </p:nvPicPr>
        <p:blipFill>
          <a:blip r:embed="rId3">
            <a:alphaModFix/>
          </a:blip>
          <a:stretch>
            <a:fillRect/>
          </a:stretch>
        </p:blipFill>
        <p:spPr>
          <a:xfrm>
            <a:off x="221175" y="695550"/>
            <a:ext cx="4113899" cy="1638300"/>
          </a:xfrm>
          <a:prstGeom prst="rect">
            <a:avLst/>
          </a:prstGeom>
          <a:noFill/>
          <a:ln>
            <a:noFill/>
          </a:ln>
        </p:spPr>
      </p:pic>
      <p:pic>
        <p:nvPicPr>
          <p:cNvPr id="171" name="Google Shape;171;g18f0c8094e9_0_94"/>
          <p:cNvPicPr preferRelativeResize="0"/>
          <p:nvPr/>
        </p:nvPicPr>
        <p:blipFill>
          <a:blip r:embed="rId4">
            <a:alphaModFix/>
          </a:blip>
          <a:stretch>
            <a:fillRect/>
          </a:stretch>
        </p:blipFill>
        <p:spPr>
          <a:xfrm>
            <a:off x="157225" y="4018825"/>
            <a:ext cx="4268375" cy="876300"/>
          </a:xfrm>
          <a:prstGeom prst="rect">
            <a:avLst/>
          </a:prstGeom>
          <a:noFill/>
          <a:ln>
            <a:noFill/>
          </a:ln>
        </p:spPr>
      </p:pic>
      <p:pic>
        <p:nvPicPr>
          <p:cNvPr id="172" name="Google Shape;172;g18f0c8094e9_0_94"/>
          <p:cNvPicPr preferRelativeResize="0"/>
          <p:nvPr/>
        </p:nvPicPr>
        <p:blipFill>
          <a:blip r:embed="rId5">
            <a:alphaModFix/>
          </a:blip>
          <a:stretch>
            <a:fillRect/>
          </a:stretch>
        </p:blipFill>
        <p:spPr>
          <a:xfrm>
            <a:off x="221175" y="2450475"/>
            <a:ext cx="4204425" cy="115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8f0c8094e9_0_147"/>
          <p:cNvSpPr txBox="1"/>
          <p:nvPr/>
        </p:nvSpPr>
        <p:spPr>
          <a:xfrm>
            <a:off x="65375" y="99400"/>
            <a:ext cx="8822700" cy="1518600"/>
          </a:xfrm>
          <a:prstGeom prst="rect">
            <a:avLst/>
          </a:prstGeom>
          <a:noFill/>
          <a:ln>
            <a:noFill/>
          </a:ln>
        </p:spPr>
        <p:txBody>
          <a:bodyPr anchorCtr="0" anchor="t" bIns="91425" lIns="91425" spcFirstLastPara="1" rIns="91425" wrap="square" tIns="91425">
            <a:spAutoFit/>
          </a:bodyPr>
          <a:lstStyle/>
          <a:p>
            <a:pPr indent="0" lvl="0" marL="0" rtl="0" algn="ctr">
              <a:lnSpc>
                <a:spcPct val="158000"/>
              </a:lnSpc>
              <a:spcBef>
                <a:spcPts val="0"/>
              </a:spcBef>
              <a:spcAft>
                <a:spcPts val="0"/>
              </a:spcAft>
              <a:buNone/>
            </a:pPr>
            <a:r>
              <a:rPr b="1" lang="en-GB" sz="2700">
                <a:solidFill>
                  <a:schemeClr val="dk1"/>
                </a:solidFill>
                <a:highlight>
                  <a:srgbClr val="FFFFFF"/>
                </a:highlight>
              </a:rPr>
              <a:t>Different Machine Learning Models Used</a:t>
            </a:r>
            <a:endParaRPr b="1" sz="2700">
              <a:solidFill>
                <a:schemeClr val="dk1"/>
              </a:solidFill>
              <a:highlight>
                <a:srgbClr val="FFFFFF"/>
              </a:highlight>
            </a:endParaRPr>
          </a:p>
          <a:p>
            <a:pPr indent="0" lvl="0" marL="0" rtl="0" algn="l">
              <a:spcBef>
                <a:spcPts val="3600"/>
              </a:spcBef>
              <a:spcAft>
                <a:spcPts val="0"/>
              </a:spcAft>
              <a:buNone/>
            </a:pPr>
            <a:r>
              <a:t/>
            </a:r>
            <a:endParaRPr/>
          </a:p>
        </p:txBody>
      </p:sp>
      <p:sp>
        <p:nvSpPr>
          <p:cNvPr id="178" name="Google Shape;178;g18f0c8094e9_0_147"/>
          <p:cNvSpPr txBox="1"/>
          <p:nvPr/>
        </p:nvSpPr>
        <p:spPr>
          <a:xfrm>
            <a:off x="557200" y="1399000"/>
            <a:ext cx="7463100" cy="2650500"/>
          </a:xfrm>
          <a:prstGeom prst="rect">
            <a:avLst/>
          </a:prstGeom>
          <a:noFill/>
          <a:ln>
            <a:noFill/>
          </a:ln>
        </p:spPr>
        <p:txBody>
          <a:bodyPr anchorCtr="0" anchor="t" bIns="91425" lIns="91425" spcFirstLastPara="1" rIns="91425" wrap="square" tIns="91425">
            <a:spAutoFit/>
          </a:bodyPr>
          <a:lstStyle/>
          <a:p>
            <a:pPr indent="-342900" lvl="0" marL="457200" rtl="0" algn="l">
              <a:lnSpc>
                <a:spcPct val="158000"/>
              </a:lnSpc>
              <a:spcBef>
                <a:spcPts val="0"/>
              </a:spcBef>
              <a:spcAft>
                <a:spcPts val="0"/>
              </a:spcAft>
              <a:buClr>
                <a:srgbClr val="273239"/>
              </a:buClr>
              <a:buSzPts val="1800"/>
              <a:buAutoNum type="arabicPeriod"/>
            </a:pPr>
            <a:r>
              <a:rPr b="1" lang="en-GB" sz="1800">
                <a:solidFill>
                  <a:srgbClr val="273239"/>
                </a:solidFill>
                <a:highlight>
                  <a:srgbClr val="FFFFFF"/>
                </a:highlight>
              </a:rPr>
              <a:t>Logistic Regression</a:t>
            </a:r>
            <a:endParaRPr b="1" sz="1800">
              <a:solidFill>
                <a:srgbClr val="273239"/>
              </a:solidFill>
              <a:highlight>
                <a:srgbClr val="FFFFFF"/>
              </a:highlight>
            </a:endParaRPr>
          </a:p>
          <a:p>
            <a:pPr indent="-342900" lvl="0" marL="457200" rtl="0" algn="l">
              <a:lnSpc>
                <a:spcPct val="158000"/>
              </a:lnSpc>
              <a:spcBef>
                <a:spcPts val="0"/>
              </a:spcBef>
              <a:spcAft>
                <a:spcPts val="0"/>
              </a:spcAft>
              <a:buClr>
                <a:srgbClr val="273239"/>
              </a:buClr>
              <a:buSzPts val="1800"/>
              <a:buAutoNum type="arabicPeriod"/>
            </a:pPr>
            <a:r>
              <a:rPr b="1" lang="en-GB" sz="1800">
                <a:solidFill>
                  <a:srgbClr val="273239"/>
                </a:solidFill>
                <a:highlight>
                  <a:srgbClr val="FFFFFF"/>
                </a:highlight>
              </a:rPr>
              <a:t>Gaussian Naive Bayes</a:t>
            </a:r>
            <a:endParaRPr b="1" sz="1800">
              <a:solidFill>
                <a:srgbClr val="273239"/>
              </a:solidFill>
              <a:highlight>
                <a:srgbClr val="FFFFFF"/>
              </a:highlight>
            </a:endParaRPr>
          </a:p>
          <a:p>
            <a:pPr indent="-342900" lvl="0" marL="457200" rtl="0" algn="l">
              <a:lnSpc>
                <a:spcPct val="158000"/>
              </a:lnSpc>
              <a:spcBef>
                <a:spcPts val="0"/>
              </a:spcBef>
              <a:spcAft>
                <a:spcPts val="0"/>
              </a:spcAft>
              <a:buClr>
                <a:srgbClr val="273239"/>
              </a:buClr>
              <a:buSzPts val="1800"/>
              <a:buAutoNum type="arabicPeriod"/>
            </a:pPr>
            <a:r>
              <a:rPr b="1" lang="en-GB" sz="1800">
                <a:solidFill>
                  <a:srgbClr val="273239"/>
                </a:solidFill>
                <a:highlight>
                  <a:srgbClr val="FFFFFF"/>
                </a:highlight>
              </a:rPr>
              <a:t>Support Vector Machines</a:t>
            </a:r>
            <a:endParaRPr b="1" sz="1800">
              <a:solidFill>
                <a:srgbClr val="273239"/>
              </a:solidFill>
              <a:highlight>
                <a:srgbClr val="FFFFFF"/>
              </a:highlight>
            </a:endParaRPr>
          </a:p>
          <a:p>
            <a:pPr indent="-342900" lvl="0" marL="457200" rtl="0" algn="l">
              <a:lnSpc>
                <a:spcPct val="158000"/>
              </a:lnSpc>
              <a:spcBef>
                <a:spcPts val="0"/>
              </a:spcBef>
              <a:spcAft>
                <a:spcPts val="0"/>
              </a:spcAft>
              <a:buClr>
                <a:srgbClr val="273239"/>
              </a:buClr>
              <a:buSzPts val="1800"/>
              <a:buAutoNum type="arabicPeriod"/>
            </a:pPr>
            <a:r>
              <a:rPr b="1" lang="en-GB" sz="1800">
                <a:solidFill>
                  <a:srgbClr val="273239"/>
                </a:solidFill>
                <a:highlight>
                  <a:srgbClr val="FFFFFF"/>
                </a:highlight>
              </a:rPr>
              <a:t>K-Nearest Neighbour</a:t>
            </a:r>
            <a:endParaRPr b="1" sz="1800">
              <a:solidFill>
                <a:srgbClr val="273239"/>
              </a:solidFill>
              <a:highlight>
                <a:srgbClr val="FFFFFF"/>
              </a:highlight>
            </a:endParaRPr>
          </a:p>
          <a:p>
            <a:pPr indent="-342900" lvl="0" marL="457200" rtl="0" algn="l">
              <a:lnSpc>
                <a:spcPct val="158000"/>
              </a:lnSpc>
              <a:spcBef>
                <a:spcPts val="0"/>
              </a:spcBef>
              <a:spcAft>
                <a:spcPts val="0"/>
              </a:spcAft>
              <a:buClr>
                <a:srgbClr val="273239"/>
              </a:buClr>
              <a:buSzPts val="1800"/>
              <a:buAutoNum type="arabicPeriod"/>
            </a:pPr>
            <a:r>
              <a:rPr b="1" lang="en-GB" sz="1800">
                <a:solidFill>
                  <a:srgbClr val="273239"/>
                </a:solidFill>
                <a:highlight>
                  <a:srgbClr val="FFFFFF"/>
                </a:highlight>
              </a:rPr>
              <a:t>XGBoost</a:t>
            </a:r>
            <a:endParaRPr b="1" sz="1800">
              <a:solidFill>
                <a:srgbClr val="273239"/>
              </a:solidFill>
              <a:highlight>
                <a:srgbClr val="FFFFFF"/>
              </a:highlight>
            </a:endParaRPr>
          </a:p>
          <a:p>
            <a:pPr indent="-317500" lvl="0" marL="457200" rtl="0" algn="l">
              <a:lnSpc>
                <a:spcPct val="158000"/>
              </a:lnSpc>
              <a:spcBef>
                <a:spcPts val="0"/>
              </a:spcBef>
              <a:spcAft>
                <a:spcPts val="0"/>
              </a:spcAft>
              <a:buClr>
                <a:srgbClr val="273239"/>
              </a:buClr>
              <a:buSzPts val="1400"/>
              <a:buAutoNum type="arabicPeriod"/>
            </a:pPr>
            <a:r>
              <a:rPr b="1" lang="en-GB" sz="1800">
                <a:solidFill>
                  <a:srgbClr val="273239"/>
                </a:solidFill>
                <a:highlight>
                  <a:srgbClr val="FFFFFF"/>
                </a:highlight>
              </a:rPr>
              <a:t>Random Forest</a:t>
            </a:r>
            <a:r>
              <a:rPr b="1" lang="en-GB">
                <a:solidFill>
                  <a:srgbClr val="273239"/>
                </a:solidFill>
                <a:highlight>
                  <a:srgbClr val="FFFFFF"/>
                </a:highlight>
              </a:rPr>
              <a:t> </a:t>
            </a:r>
            <a:endParaRPr b="1">
              <a:solidFill>
                <a:srgbClr val="273239"/>
              </a:solidFill>
              <a:highlight>
                <a:srgbClr val="FFFFFF"/>
              </a:highlight>
            </a:endParaRPr>
          </a:p>
        </p:txBody>
      </p:sp>
      <p:sp>
        <p:nvSpPr>
          <p:cNvPr id="179" name="Google Shape;179;g18f0c8094e9_0_147"/>
          <p:cNvSpPr txBox="1"/>
          <p:nvPr/>
        </p:nvSpPr>
        <p:spPr>
          <a:xfrm>
            <a:off x="252425" y="782700"/>
            <a:ext cx="83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80" name="Google Shape;180;g18f0c8094e9_0_147"/>
          <p:cNvSpPr txBox="1"/>
          <p:nvPr/>
        </p:nvSpPr>
        <p:spPr>
          <a:xfrm>
            <a:off x="427425" y="3478700"/>
            <a:ext cx="3857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181" name="Google Shape;181;g18f0c8094e9_0_147"/>
          <p:cNvSpPr txBox="1"/>
          <p:nvPr/>
        </p:nvSpPr>
        <p:spPr>
          <a:xfrm>
            <a:off x="4620825" y="3354450"/>
            <a:ext cx="400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sp>
        <p:nvSpPr>
          <p:cNvPr id="182" name="Google Shape;182;g18f0c8094e9_0_147"/>
          <p:cNvSpPr txBox="1"/>
          <p:nvPr/>
        </p:nvSpPr>
        <p:spPr>
          <a:xfrm>
            <a:off x="4620825" y="521800"/>
            <a:ext cx="4189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sp>
        <p:nvSpPr>
          <p:cNvPr id="183" name="Google Shape;183;g18f0c8094e9_0_147"/>
          <p:cNvSpPr txBox="1"/>
          <p:nvPr/>
        </p:nvSpPr>
        <p:spPr>
          <a:xfrm>
            <a:off x="4618425" y="1370100"/>
            <a:ext cx="426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sp>
        <p:nvSpPr>
          <p:cNvPr id="184" name="Google Shape;184;g18f0c8094e9_0_147"/>
          <p:cNvSpPr txBox="1"/>
          <p:nvPr/>
        </p:nvSpPr>
        <p:spPr>
          <a:xfrm>
            <a:off x="4638675" y="4139550"/>
            <a:ext cx="444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8f0c8094e9_0_160"/>
          <p:cNvSpPr txBox="1"/>
          <p:nvPr>
            <p:ph idx="1" type="body"/>
          </p:nvPr>
        </p:nvSpPr>
        <p:spPr>
          <a:xfrm>
            <a:off x="4050200" y="1039700"/>
            <a:ext cx="4782000" cy="3507600"/>
          </a:xfrm>
          <a:prstGeom prst="rect">
            <a:avLst/>
          </a:prstGeom>
        </p:spPr>
        <p:txBody>
          <a:bodyPr anchorCtr="0" anchor="t" bIns="91425" lIns="91425" spcFirstLastPara="1" rIns="91425" wrap="square" tIns="91425">
            <a:noAutofit/>
          </a:bodyPr>
          <a:lstStyle/>
          <a:p>
            <a:pPr indent="0" lvl="0" marL="0" rtl="0" algn="just">
              <a:lnSpc>
                <a:spcPct val="158000"/>
              </a:lnSpc>
              <a:spcBef>
                <a:spcPts val="0"/>
              </a:spcBef>
              <a:spcAft>
                <a:spcPts val="0"/>
              </a:spcAft>
              <a:buNone/>
            </a:pPr>
            <a:r>
              <a:rPr b="1" lang="en-GB" sz="1500">
                <a:solidFill>
                  <a:schemeClr val="accent2"/>
                </a:solidFill>
                <a:highlight>
                  <a:srgbClr val="FFFFFF"/>
                </a:highlight>
              </a:rPr>
              <a:t>We can clearly classify our models based on above test accuracy score and  the best baseline model is the XGBoost.</a:t>
            </a:r>
            <a:endParaRPr b="1" sz="1500">
              <a:solidFill>
                <a:schemeClr val="accent2"/>
              </a:solidFill>
              <a:highlight>
                <a:srgbClr val="FFFFFF"/>
              </a:highlight>
            </a:endParaRPr>
          </a:p>
          <a:p>
            <a:pPr indent="0" lvl="0" marL="0" rtl="0" algn="just">
              <a:lnSpc>
                <a:spcPct val="158000"/>
              </a:lnSpc>
              <a:spcBef>
                <a:spcPts val="3600"/>
              </a:spcBef>
              <a:spcAft>
                <a:spcPts val="0"/>
              </a:spcAft>
              <a:buNone/>
            </a:pPr>
            <a:r>
              <a:rPr b="1" lang="en-GB" sz="1500">
                <a:solidFill>
                  <a:schemeClr val="accent2"/>
                </a:solidFill>
                <a:highlight>
                  <a:srgbClr val="FFFFFF"/>
                </a:highlight>
              </a:rPr>
              <a:t>Random Forest and KNN models were overfitting using default parameters</a:t>
            </a:r>
            <a:endParaRPr b="1" sz="1500">
              <a:solidFill>
                <a:schemeClr val="accent2"/>
              </a:solidFill>
              <a:highlight>
                <a:srgbClr val="FFFFFF"/>
              </a:highlight>
            </a:endParaRPr>
          </a:p>
          <a:p>
            <a:pPr indent="0" lvl="0" marL="0" rtl="0" algn="just">
              <a:lnSpc>
                <a:spcPct val="158000"/>
              </a:lnSpc>
              <a:spcBef>
                <a:spcPts val="3600"/>
              </a:spcBef>
              <a:spcAft>
                <a:spcPts val="0"/>
              </a:spcAft>
              <a:buNone/>
            </a:pPr>
            <a:r>
              <a:rPr b="1" lang="en-GB" sz="1500">
                <a:solidFill>
                  <a:schemeClr val="accent2"/>
                </a:solidFill>
                <a:highlight>
                  <a:srgbClr val="FFFFFF"/>
                </a:highlight>
              </a:rPr>
              <a:t>Naive Bayes model gave us the least train and test accuracy comparatively.</a:t>
            </a:r>
            <a:endParaRPr b="1" sz="1500">
              <a:solidFill>
                <a:schemeClr val="accent2"/>
              </a:solidFill>
              <a:highlight>
                <a:srgbClr val="FFFFFF"/>
              </a:highlight>
            </a:endParaRPr>
          </a:p>
          <a:p>
            <a:pPr indent="0" lvl="0" marL="0" rtl="0" algn="just">
              <a:lnSpc>
                <a:spcPct val="158000"/>
              </a:lnSpc>
              <a:spcBef>
                <a:spcPts val="3600"/>
              </a:spcBef>
              <a:spcAft>
                <a:spcPts val="0"/>
              </a:spcAft>
              <a:buNone/>
            </a:pPr>
            <a:r>
              <a:t/>
            </a:r>
            <a:endParaRPr b="1" sz="1500">
              <a:solidFill>
                <a:schemeClr val="accent2"/>
              </a:solidFill>
              <a:highlight>
                <a:srgbClr val="FFFFFF"/>
              </a:highlight>
            </a:endParaRPr>
          </a:p>
          <a:p>
            <a:pPr indent="0" lvl="0" marL="0" rtl="0" algn="just">
              <a:lnSpc>
                <a:spcPct val="158000"/>
              </a:lnSpc>
              <a:spcBef>
                <a:spcPts val="3600"/>
              </a:spcBef>
              <a:spcAft>
                <a:spcPts val="0"/>
              </a:spcAft>
              <a:buNone/>
            </a:pPr>
            <a:r>
              <a:t/>
            </a:r>
            <a:endParaRPr sz="1200">
              <a:solidFill>
                <a:srgbClr val="273239"/>
              </a:solidFill>
              <a:highlight>
                <a:srgbClr val="FFFFFF"/>
              </a:highlight>
            </a:endParaRPr>
          </a:p>
          <a:p>
            <a:pPr indent="0" lvl="0" marL="0" rtl="0" algn="just">
              <a:lnSpc>
                <a:spcPct val="158000"/>
              </a:lnSpc>
              <a:spcBef>
                <a:spcPts val="3600"/>
              </a:spcBef>
              <a:spcAft>
                <a:spcPts val="0"/>
              </a:spcAft>
              <a:buNone/>
            </a:pPr>
            <a:r>
              <a:t/>
            </a:r>
            <a:endParaRPr sz="1400">
              <a:solidFill>
                <a:srgbClr val="000000"/>
              </a:solidFill>
            </a:endParaRPr>
          </a:p>
          <a:p>
            <a:pPr indent="0" lvl="0" marL="0" rtl="0" algn="just">
              <a:lnSpc>
                <a:spcPct val="158000"/>
              </a:lnSpc>
              <a:spcBef>
                <a:spcPts val="700"/>
              </a:spcBef>
              <a:spcAft>
                <a:spcPts val="3600"/>
              </a:spcAft>
              <a:buNone/>
            </a:pPr>
            <a:r>
              <a:t/>
            </a:r>
            <a:endParaRPr sz="1200">
              <a:solidFill>
                <a:srgbClr val="273239"/>
              </a:solidFill>
              <a:highlight>
                <a:srgbClr val="FFFFFF"/>
              </a:highlight>
            </a:endParaRPr>
          </a:p>
        </p:txBody>
      </p:sp>
      <p:sp>
        <p:nvSpPr>
          <p:cNvPr id="190" name="Google Shape;190;g18f0c8094e9_0_160"/>
          <p:cNvSpPr txBox="1"/>
          <p:nvPr/>
        </p:nvSpPr>
        <p:spPr>
          <a:xfrm>
            <a:off x="233350" y="86600"/>
            <a:ext cx="3627900" cy="400200"/>
          </a:xfrm>
          <a:prstGeom prst="rect">
            <a:avLst/>
          </a:prstGeom>
          <a:noFill/>
          <a:ln>
            <a:noFill/>
          </a:ln>
        </p:spPr>
        <p:txBody>
          <a:bodyPr anchorCtr="0" anchor="t" bIns="91425" lIns="91425" spcFirstLastPara="1" rIns="91425" wrap="square" tIns="91425">
            <a:spAutoFit/>
          </a:bodyPr>
          <a:lstStyle/>
          <a:p>
            <a:pPr indent="0" lvl="0" marL="0" rtl="0" algn="just">
              <a:lnSpc>
                <a:spcPct val="158000"/>
              </a:lnSpc>
              <a:spcBef>
                <a:spcPts val="0"/>
              </a:spcBef>
              <a:spcAft>
                <a:spcPts val="3600"/>
              </a:spcAft>
              <a:buNone/>
            </a:pPr>
            <a:r>
              <a:t/>
            </a:r>
            <a:endParaRPr/>
          </a:p>
        </p:txBody>
      </p:sp>
      <p:sp>
        <p:nvSpPr>
          <p:cNvPr id="191" name="Google Shape;191;g18f0c8094e9_0_160"/>
          <p:cNvSpPr txBox="1"/>
          <p:nvPr/>
        </p:nvSpPr>
        <p:spPr>
          <a:xfrm>
            <a:off x="675300" y="225175"/>
            <a:ext cx="7793400" cy="646500"/>
          </a:xfrm>
          <a:prstGeom prst="rect">
            <a:avLst/>
          </a:prstGeom>
          <a:noFill/>
          <a:ln>
            <a:noFill/>
          </a:ln>
        </p:spPr>
        <p:txBody>
          <a:bodyPr anchorCtr="0" anchor="t" bIns="91425" lIns="91425" spcFirstLastPara="1" rIns="91425" wrap="square" tIns="91425">
            <a:spAutoFit/>
          </a:bodyPr>
          <a:lstStyle/>
          <a:p>
            <a:pPr indent="0" lvl="0" marL="0" rtl="0" algn="ctr">
              <a:lnSpc>
                <a:spcPct val="158000"/>
              </a:lnSpc>
              <a:spcBef>
                <a:spcPts val="0"/>
              </a:spcBef>
              <a:spcAft>
                <a:spcPts val="3600"/>
              </a:spcAft>
              <a:buNone/>
            </a:pPr>
            <a:r>
              <a:rPr b="1" lang="en-GB" sz="3000">
                <a:solidFill>
                  <a:schemeClr val="dk1"/>
                </a:solidFill>
                <a:highlight>
                  <a:srgbClr val="FFFFFF"/>
                </a:highlight>
              </a:rPr>
              <a:t>Baseline Model with Default parameters</a:t>
            </a:r>
            <a:endParaRPr sz="3000">
              <a:solidFill>
                <a:schemeClr val="dk1"/>
              </a:solidFill>
            </a:endParaRPr>
          </a:p>
        </p:txBody>
      </p:sp>
      <p:pic>
        <p:nvPicPr>
          <p:cNvPr id="192" name="Google Shape;192;g18f0c8094e9_0_160"/>
          <p:cNvPicPr preferRelativeResize="0"/>
          <p:nvPr/>
        </p:nvPicPr>
        <p:blipFill>
          <a:blip r:embed="rId3">
            <a:alphaModFix/>
          </a:blip>
          <a:stretch>
            <a:fillRect/>
          </a:stretch>
        </p:blipFill>
        <p:spPr>
          <a:xfrm>
            <a:off x="311700" y="1039700"/>
            <a:ext cx="3800800" cy="36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984b330105_1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Logistic Regression</a:t>
            </a:r>
            <a:endParaRPr b="1" sz="3000"/>
          </a:p>
        </p:txBody>
      </p:sp>
      <p:sp>
        <p:nvSpPr>
          <p:cNvPr id="198" name="Google Shape;198;g1984b330105_1_15"/>
          <p:cNvSpPr txBox="1"/>
          <p:nvPr>
            <p:ph idx="1" type="body"/>
          </p:nvPr>
        </p:nvSpPr>
        <p:spPr>
          <a:xfrm>
            <a:off x="311700" y="1152475"/>
            <a:ext cx="7872000" cy="70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500">
                <a:solidFill>
                  <a:srgbClr val="222222"/>
                </a:solidFill>
                <a:highlight>
                  <a:srgbClr val="FFFFFF"/>
                </a:highlight>
              </a:rPr>
              <a:t>Logistic Regression utilizes the power of regression to do classification  One of the main reasons for the model’s success is its power of explainability.</a:t>
            </a:r>
            <a:endParaRPr/>
          </a:p>
        </p:txBody>
      </p:sp>
      <p:sp>
        <p:nvSpPr>
          <p:cNvPr id="199" name="Google Shape;199;g1984b330105_1_15"/>
          <p:cNvSpPr txBox="1"/>
          <p:nvPr/>
        </p:nvSpPr>
        <p:spPr>
          <a:xfrm>
            <a:off x="621150" y="2266625"/>
            <a:ext cx="4228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a:t>
            </a:r>
            <a:r>
              <a:rPr lang="en-GB"/>
              <a:t>fter hyperparameter tuning, f</a:t>
            </a:r>
            <a:r>
              <a:rPr lang="en-GB"/>
              <a:t>rom this model we get the results as below: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accuracy on test data is </a:t>
            </a:r>
            <a:r>
              <a:rPr b="1" lang="en-GB"/>
              <a:t>0.867</a:t>
            </a:r>
            <a:endParaRPr b="1"/>
          </a:p>
          <a:p>
            <a:pPr indent="-317500" lvl="0" marL="457200" rtl="0" algn="l">
              <a:spcBef>
                <a:spcPts val="0"/>
              </a:spcBef>
              <a:spcAft>
                <a:spcPts val="0"/>
              </a:spcAft>
              <a:buSzPts val="1400"/>
              <a:buChar char="●"/>
            </a:pPr>
            <a:r>
              <a:rPr lang="en-GB"/>
              <a:t>The precision on the test data is </a:t>
            </a:r>
            <a:r>
              <a:rPr b="1" lang="en-GB"/>
              <a:t>0.902</a:t>
            </a:r>
            <a:endParaRPr b="1"/>
          </a:p>
          <a:p>
            <a:pPr indent="-317500" lvl="0" marL="457200" rtl="0" algn="l">
              <a:spcBef>
                <a:spcPts val="0"/>
              </a:spcBef>
              <a:spcAft>
                <a:spcPts val="0"/>
              </a:spcAft>
              <a:buSzPts val="1400"/>
              <a:buChar char="●"/>
            </a:pPr>
            <a:r>
              <a:rPr lang="en-GB"/>
              <a:t>The recall on the test data is </a:t>
            </a:r>
            <a:r>
              <a:rPr b="1" lang="en-GB"/>
              <a:t>0.821</a:t>
            </a:r>
            <a:endParaRPr b="1"/>
          </a:p>
          <a:p>
            <a:pPr indent="-317500" lvl="0" marL="457200" rtl="0" algn="l">
              <a:spcBef>
                <a:spcPts val="0"/>
              </a:spcBef>
              <a:spcAft>
                <a:spcPts val="0"/>
              </a:spcAft>
              <a:buSzPts val="1400"/>
              <a:buChar char="●"/>
            </a:pPr>
            <a:r>
              <a:rPr lang="en-GB"/>
              <a:t>The f1 score on the test data is </a:t>
            </a:r>
            <a:r>
              <a:rPr b="1" lang="en-GB"/>
              <a:t>0.860</a:t>
            </a:r>
            <a:endParaRPr b="1"/>
          </a:p>
          <a:p>
            <a:pPr indent="-317500" lvl="0" marL="457200" rtl="0" algn="l">
              <a:spcBef>
                <a:spcPts val="0"/>
              </a:spcBef>
              <a:spcAft>
                <a:spcPts val="0"/>
              </a:spcAft>
              <a:buSzPts val="1400"/>
              <a:buChar char="●"/>
            </a:pPr>
            <a:r>
              <a:rPr lang="en-GB"/>
              <a:t>The ROC score on the test data is </a:t>
            </a:r>
            <a:r>
              <a:rPr b="1" lang="en-GB"/>
              <a:t>0.867</a:t>
            </a:r>
            <a:endParaRPr b="1"/>
          </a:p>
        </p:txBody>
      </p:sp>
      <p:sp>
        <p:nvSpPr>
          <p:cNvPr id="200" name="Google Shape;200;g1984b330105_1_15"/>
          <p:cNvSpPr txBox="1"/>
          <p:nvPr/>
        </p:nvSpPr>
        <p:spPr>
          <a:xfrm>
            <a:off x="4773000" y="2266625"/>
            <a:ext cx="375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Parameters: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GB">
                <a:solidFill>
                  <a:schemeClr val="accent2"/>
                </a:solidFill>
                <a:highlight>
                  <a:srgbClr val="FFFFFF"/>
                </a:highlight>
              </a:rPr>
              <a:t>{'C': 0.001,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'class_weight': {0: 10, 1: 15},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'penalty': 'l2'}</a:t>
            </a:r>
            <a:endParaRPr b="1">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984b330105_1_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Gaussian </a:t>
            </a:r>
            <a:r>
              <a:rPr b="1" lang="en-GB" sz="3000"/>
              <a:t>Naive Bayes</a:t>
            </a:r>
            <a:endParaRPr b="1" sz="3000"/>
          </a:p>
        </p:txBody>
      </p:sp>
      <p:sp>
        <p:nvSpPr>
          <p:cNvPr id="206" name="Google Shape;206;g1984b330105_1_40"/>
          <p:cNvSpPr txBox="1"/>
          <p:nvPr>
            <p:ph idx="1" type="body"/>
          </p:nvPr>
        </p:nvSpPr>
        <p:spPr>
          <a:xfrm>
            <a:off x="311700" y="1152475"/>
            <a:ext cx="8520600" cy="70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300">
                <a:solidFill>
                  <a:srgbClr val="222222"/>
                </a:solidFill>
                <a:highlight>
                  <a:srgbClr val="FFFFFF"/>
                </a:highlight>
              </a:rPr>
              <a:t>Naive Bayes applies what is known as a posterior probability using Bayes Theorem to do the categorization on the unstructured data.</a:t>
            </a:r>
            <a:endParaRPr/>
          </a:p>
        </p:txBody>
      </p:sp>
      <p:sp>
        <p:nvSpPr>
          <p:cNvPr id="207" name="Google Shape;207;g1984b330105_1_40"/>
          <p:cNvSpPr txBox="1"/>
          <p:nvPr/>
        </p:nvSpPr>
        <p:spPr>
          <a:xfrm>
            <a:off x="751900" y="1852675"/>
            <a:ext cx="3901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a:t>
            </a:r>
            <a:r>
              <a:rPr lang="en-GB"/>
              <a:t>rom this model we get the results as below: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accuracy on test data is </a:t>
            </a:r>
            <a:r>
              <a:rPr b="1" lang="en-GB"/>
              <a:t>0.641</a:t>
            </a:r>
            <a:endParaRPr b="1"/>
          </a:p>
          <a:p>
            <a:pPr indent="-317500" lvl="0" marL="457200" rtl="0" algn="l">
              <a:spcBef>
                <a:spcPts val="0"/>
              </a:spcBef>
              <a:spcAft>
                <a:spcPts val="0"/>
              </a:spcAft>
              <a:buSzPts val="1400"/>
              <a:buChar char="●"/>
            </a:pPr>
            <a:r>
              <a:rPr lang="en-GB"/>
              <a:t>The precision on the test data is </a:t>
            </a:r>
            <a:r>
              <a:rPr b="1" lang="en-GB"/>
              <a:t>0.851</a:t>
            </a:r>
            <a:endParaRPr b="1"/>
          </a:p>
          <a:p>
            <a:pPr indent="-317500" lvl="0" marL="457200" rtl="0" algn="l">
              <a:spcBef>
                <a:spcPts val="0"/>
              </a:spcBef>
              <a:spcAft>
                <a:spcPts val="0"/>
              </a:spcAft>
              <a:buSzPts val="1400"/>
              <a:buChar char="●"/>
            </a:pPr>
            <a:r>
              <a:rPr lang="en-GB"/>
              <a:t>The recall on the test data is </a:t>
            </a:r>
            <a:r>
              <a:rPr b="1" lang="en-GB"/>
              <a:t>0.344</a:t>
            </a:r>
            <a:endParaRPr b="1"/>
          </a:p>
          <a:p>
            <a:pPr indent="-317500" lvl="0" marL="457200" rtl="0" algn="l">
              <a:spcBef>
                <a:spcPts val="0"/>
              </a:spcBef>
              <a:spcAft>
                <a:spcPts val="0"/>
              </a:spcAft>
              <a:buSzPts val="1400"/>
              <a:buChar char="●"/>
            </a:pPr>
            <a:r>
              <a:rPr lang="en-GB"/>
              <a:t>The f1 score on the test data is </a:t>
            </a:r>
            <a:r>
              <a:rPr b="1" lang="en-GB"/>
              <a:t>0.490</a:t>
            </a:r>
            <a:endParaRPr b="1"/>
          </a:p>
          <a:p>
            <a:pPr indent="-317500" lvl="0" marL="457200" rtl="0" algn="l">
              <a:spcBef>
                <a:spcPts val="0"/>
              </a:spcBef>
              <a:spcAft>
                <a:spcPts val="0"/>
              </a:spcAft>
              <a:buSzPts val="1400"/>
              <a:buChar char="●"/>
            </a:pPr>
            <a:r>
              <a:rPr lang="en-GB"/>
              <a:t>The ROC score on the test data is </a:t>
            </a:r>
            <a:r>
              <a:rPr b="1" lang="en-GB"/>
              <a:t>0.642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984b330105_1_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Support Vector Machine</a:t>
            </a:r>
            <a:endParaRPr b="1" sz="3000"/>
          </a:p>
        </p:txBody>
      </p:sp>
      <p:sp>
        <p:nvSpPr>
          <p:cNvPr id="213" name="Google Shape;213;g1984b330105_1_30"/>
          <p:cNvSpPr txBox="1"/>
          <p:nvPr>
            <p:ph idx="1" type="body"/>
          </p:nvPr>
        </p:nvSpPr>
        <p:spPr>
          <a:xfrm>
            <a:off x="311700" y="1152475"/>
            <a:ext cx="8520600" cy="1157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300">
                <a:solidFill>
                  <a:srgbClr val="333333"/>
                </a:solidFill>
                <a:highlight>
                  <a:srgbClr val="FFFFFF"/>
                </a:highlight>
              </a:rPr>
              <a:t>SVM algorithm creates the best line or decision boundary that can segregate n-dimensional space into classes so that we can easily put the new data point in the correct category.</a:t>
            </a:r>
            <a:endParaRPr/>
          </a:p>
        </p:txBody>
      </p:sp>
      <p:sp>
        <p:nvSpPr>
          <p:cNvPr id="214" name="Google Shape;214;g1984b330105_1_30"/>
          <p:cNvSpPr txBox="1"/>
          <p:nvPr/>
        </p:nvSpPr>
        <p:spPr>
          <a:xfrm>
            <a:off x="741025" y="2179450"/>
            <a:ext cx="3432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hyperparameter tuning, </a:t>
            </a:r>
            <a:r>
              <a:rPr lang="en-GB"/>
              <a:t>f</a:t>
            </a:r>
            <a:r>
              <a:rPr lang="en-GB"/>
              <a:t>rom this model we get the results as below: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accuracy on test data is </a:t>
            </a:r>
            <a:r>
              <a:rPr b="1" lang="en-GB"/>
              <a:t>0.875</a:t>
            </a:r>
            <a:endParaRPr b="1"/>
          </a:p>
          <a:p>
            <a:pPr indent="-317500" lvl="0" marL="457200" rtl="0" algn="l">
              <a:spcBef>
                <a:spcPts val="0"/>
              </a:spcBef>
              <a:spcAft>
                <a:spcPts val="0"/>
              </a:spcAft>
              <a:buSzPts val="1400"/>
              <a:buChar char="●"/>
            </a:pPr>
            <a:r>
              <a:rPr lang="en-GB"/>
              <a:t>The precision on the test data is </a:t>
            </a:r>
            <a:r>
              <a:rPr b="1" lang="en-GB"/>
              <a:t>0.937</a:t>
            </a:r>
            <a:endParaRPr b="1"/>
          </a:p>
          <a:p>
            <a:pPr indent="-317500" lvl="0" marL="457200" rtl="0" algn="l">
              <a:spcBef>
                <a:spcPts val="0"/>
              </a:spcBef>
              <a:spcAft>
                <a:spcPts val="0"/>
              </a:spcAft>
              <a:buSzPts val="1400"/>
              <a:buChar char="●"/>
            </a:pPr>
            <a:r>
              <a:rPr lang="en-GB"/>
              <a:t>The recall on the test data is </a:t>
            </a:r>
            <a:r>
              <a:rPr b="1" lang="en-GB"/>
              <a:t>0.805</a:t>
            </a:r>
            <a:endParaRPr b="1"/>
          </a:p>
          <a:p>
            <a:pPr indent="-317500" lvl="0" marL="457200" rtl="0" algn="l">
              <a:spcBef>
                <a:spcPts val="0"/>
              </a:spcBef>
              <a:spcAft>
                <a:spcPts val="0"/>
              </a:spcAft>
              <a:buSzPts val="1400"/>
              <a:buChar char="●"/>
            </a:pPr>
            <a:r>
              <a:rPr lang="en-GB"/>
              <a:t>The f1 score on the test data is </a:t>
            </a:r>
            <a:r>
              <a:rPr b="1" lang="en-GB"/>
              <a:t>0.865</a:t>
            </a:r>
            <a:endParaRPr b="1"/>
          </a:p>
          <a:p>
            <a:pPr indent="-317500" lvl="0" marL="457200" rtl="0" algn="l">
              <a:spcBef>
                <a:spcPts val="0"/>
              </a:spcBef>
              <a:spcAft>
                <a:spcPts val="0"/>
              </a:spcAft>
              <a:buSzPts val="1400"/>
              <a:buChar char="●"/>
            </a:pPr>
            <a:r>
              <a:rPr lang="en-GB"/>
              <a:t>The ROC score on the test data is </a:t>
            </a:r>
            <a:r>
              <a:rPr b="1" lang="en-GB"/>
              <a:t>0.875</a:t>
            </a:r>
            <a:endParaRPr/>
          </a:p>
        </p:txBody>
      </p:sp>
      <p:sp>
        <p:nvSpPr>
          <p:cNvPr id="215" name="Google Shape;215;g1984b330105_1_30"/>
          <p:cNvSpPr txBox="1"/>
          <p:nvPr/>
        </p:nvSpPr>
        <p:spPr>
          <a:xfrm>
            <a:off x="5023625" y="2179450"/>
            <a:ext cx="41409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Parameters: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GB">
                <a:solidFill>
                  <a:schemeClr val="accent2"/>
                </a:solidFill>
                <a:highlight>
                  <a:srgbClr val="FFFFFF"/>
                </a:highlight>
              </a:rPr>
              <a:t>{'C': 100,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'gamma': 0.01,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'kernel': 'rbf'}</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984b330105_1_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K Nearest Neighbor</a:t>
            </a:r>
            <a:endParaRPr b="1" sz="3000"/>
          </a:p>
        </p:txBody>
      </p:sp>
      <p:sp>
        <p:nvSpPr>
          <p:cNvPr id="221" name="Google Shape;221;g1984b330105_1_20"/>
          <p:cNvSpPr txBox="1"/>
          <p:nvPr>
            <p:ph idx="1" type="body"/>
          </p:nvPr>
        </p:nvSpPr>
        <p:spPr>
          <a:xfrm>
            <a:off x="311700" y="1152475"/>
            <a:ext cx="8520600" cy="84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300">
                <a:solidFill>
                  <a:srgbClr val="222222"/>
                </a:solidFill>
                <a:highlight>
                  <a:srgbClr val="FFFFFF"/>
                </a:highlight>
              </a:rPr>
              <a:t>K-Nearest Neighbor (KNN) algorithm predicts based on the specified number (k) of the nearest neighboring data points. Here, the pre-processing of the data is significant as it impacts the distance measurements directly.</a:t>
            </a:r>
            <a:endParaRPr/>
          </a:p>
        </p:txBody>
      </p:sp>
      <p:sp>
        <p:nvSpPr>
          <p:cNvPr id="222" name="Google Shape;222;g1984b330105_1_20"/>
          <p:cNvSpPr txBox="1"/>
          <p:nvPr/>
        </p:nvSpPr>
        <p:spPr>
          <a:xfrm>
            <a:off x="632050" y="1994275"/>
            <a:ext cx="3214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hyperparameter tuning, from this model we get the results as below: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accuracy on test data is </a:t>
            </a:r>
            <a:r>
              <a:rPr b="1" lang="en-GB"/>
              <a:t>0.840</a:t>
            </a:r>
            <a:endParaRPr b="1"/>
          </a:p>
          <a:p>
            <a:pPr indent="-317500" lvl="0" marL="457200" rtl="0" algn="l">
              <a:spcBef>
                <a:spcPts val="0"/>
              </a:spcBef>
              <a:spcAft>
                <a:spcPts val="0"/>
              </a:spcAft>
              <a:buSzPts val="1400"/>
              <a:buChar char="●"/>
            </a:pPr>
            <a:r>
              <a:rPr lang="en-GB"/>
              <a:t>The precision on the test data is </a:t>
            </a:r>
            <a:r>
              <a:rPr b="1" lang="en-GB"/>
              <a:t>0.889</a:t>
            </a:r>
            <a:endParaRPr b="1"/>
          </a:p>
          <a:p>
            <a:pPr indent="-317500" lvl="0" marL="457200" rtl="0" algn="l">
              <a:spcBef>
                <a:spcPts val="0"/>
              </a:spcBef>
              <a:spcAft>
                <a:spcPts val="0"/>
              </a:spcAft>
              <a:buSzPts val="1400"/>
              <a:buChar char="●"/>
            </a:pPr>
            <a:r>
              <a:rPr lang="en-GB"/>
              <a:t>The recall on the test data is </a:t>
            </a:r>
            <a:r>
              <a:rPr b="1" lang="en-GB"/>
              <a:t>0.778</a:t>
            </a:r>
            <a:endParaRPr b="1"/>
          </a:p>
          <a:p>
            <a:pPr indent="-317500" lvl="0" marL="457200" rtl="0" algn="l">
              <a:spcBef>
                <a:spcPts val="0"/>
              </a:spcBef>
              <a:spcAft>
                <a:spcPts val="0"/>
              </a:spcAft>
              <a:buSzPts val="1400"/>
              <a:buChar char="●"/>
            </a:pPr>
            <a:r>
              <a:rPr lang="en-GB"/>
              <a:t>The f1 score on the test data is </a:t>
            </a:r>
            <a:r>
              <a:rPr b="1" lang="en-GB"/>
              <a:t>0.830</a:t>
            </a:r>
            <a:endParaRPr b="1"/>
          </a:p>
          <a:p>
            <a:pPr indent="-317500" lvl="0" marL="457200" rtl="0" algn="l">
              <a:spcBef>
                <a:spcPts val="0"/>
              </a:spcBef>
              <a:spcAft>
                <a:spcPts val="0"/>
              </a:spcAft>
              <a:buSzPts val="1400"/>
              <a:buChar char="●"/>
            </a:pPr>
            <a:r>
              <a:rPr lang="en-GB"/>
              <a:t>The ROC score on the test data is </a:t>
            </a:r>
            <a:r>
              <a:rPr b="1" lang="en-GB"/>
              <a:t>0.840</a:t>
            </a:r>
            <a:endParaRPr/>
          </a:p>
        </p:txBody>
      </p:sp>
      <p:sp>
        <p:nvSpPr>
          <p:cNvPr id="223" name="Google Shape;223;g1984b330105_1_20"/>
          <p:cNvSpPr txBox="1"/>
          <p:nvPr/>
        </p:nvSpPr>
        <p:spPr>
          <a:xfrm>
            <a:off x="4838375" y="1994275"/>
            <a:ext cx="2484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Parameters:</a:t>
            </a:r>
            <a:endParaRPr sz="1800">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GB">
                <a:solidFill>
                  <a:schemeClr val="accent2"/>
                </a:solidFill>
                <a:highlight>
                  <a:srgbClr val="FFFFFF"/>
                </a:highlight>
              </a:rPr>
              <a:t>{'n_neighbors': 15,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'weights': 'uniform'}</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1984b330105_1_3"/>
          <p:cNvSpPr txBox="1"/>
          <p:nvPr>
            <p:ph type="ctrTitle"/>
          </p:nvPr>
        </p:nvSpPr>
        <p:spPr>
          <a:xfrm>
            <a:off x="311700" y="0"/>
            <a:ext cx="8520600" cy="5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5200"/>
              <a:buFont typeface="Arial"/>
              <a:buNone/>
            </a:pPr>
            <a:r>
              <a:rPr b="1" lang="en-GB" sz="3000"/>
              <a:t>Points to Discuss</a:t>
            </a:r>
            <a:endParaRPr sz="6200"/>
          </a:p>
        </p:txBody>
      </p:sp>
      <p:sp>
        <p:nvSpPr>
          <p:cNvPr id="64" name="Google Shape;64;g1984b330105_1_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g1984b330105_1_3"/>
          <p:cNvSpPr txBox="1"/>
          <p:nvPr/>
        </p:nvSpPr>
        <p:spPr>
          <a:xfrm>
            <a:off x="534225" y="496950"/>
            <a:ext cx="3752100" cy="486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2"/>
              </a:buClr>
              <a:buSzPts val="1600"/>
              <a:buChar char="●"/>
            </a:pPr>
            <a:r>
              <a:rPr b="1" lang="en-GB" sz="1600">
                <a:solidFill>
                  <a:schemeClr val="accent2"/>
                </a:solidFill>
              </a:rPr>
              <a:t>Problem Statement</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Data Summary</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Data Cleaning</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Exploratory Data Analysis</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Feature Engineering</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Model Training</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Evaluation Metrics from model</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Conclusion</a:t>
            </a:r>
            <a:endParaRPr b="1" sz="1600">
              <a:solidFill>
                <a:schemeClr val="accent2"/>
              </a:solidFill>
            </a:endParaRPr>
          </a:p>
          <a:p>
            <a:pPr indent="0" lvl="0" marL="0" rtl="0" algn="l">
              <a:spcBef>
                <a:spcPts val="0"/>
              </a:spcBef>
              <a:spcAft>
                <a:spcPts val="0"/>
              </a:spcAft>
              <a:buNone/>
            </a:pPr>
            <a:r>
              <a:t/>
            </a:r>
            <a:endParaRPr b="1" sz="1600">
              <a:solidFill>
                <a:schemeClr val="accent2"/>
              </a:solidFill>
            </a:endParaRPr>
          </a:p>
          <a:p>
            <a:pPr indent="-330200" lvl="0" marL="457200" rtl="0" algn="l">
              <a:spcBef>
                <a:spcPts val="0"/>
              </a:spcBef>
              <a:spcAft>
                <a:spcPts val="0"/>
              </a:spcAft>
              <a:buClr>
                <a:schemeClr val="accent2"/>
              </a:buClr>
              <a:buSzPts val="1600"/>
              <a:buChar char="●"/>
            </a:pPr>
            <a:r>
              <a:rPr b="1" lang="en-GB" sz="1600">
                <a:solidFill>
                  <a:schemeClr val="accent2"/>
                </a:solidFill>
              </a:rPr>
              <a:t>Challenges</a:t>
            </a:r>
            <a:endParaRPr b="1" sz="16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984b330105_1_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Random Forest</a:t>
            </a:r>
            <a:endParaRPr b="1" sz="3000"/>
          </a:p>
        </p:txBody>
      </p:sp>
      <p:sp>
        <p:nvSpPr>
          <p:cNvPr id="229" name="Google Shape;229;g1984b330105_1_35"/>
          <p:cNvSpPr txBox="1"/>
          <p:nvPr>
            <p:ph idx="1" type="body"/>
          </p:nvPr>
        </p:nvSpPr>
        <p:spPr>
          <a:xfrm>
            <a:off x="311700" y="1152475"/>
            <a:ext cx="8520600" cy="70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300">
                <a:solidFill>
                  <a:srgbClr val="222222"/>
                </a:solidFill>
                <a:highlight>
                  <a:srgbClr val="FFFFFF"/>
                </a:highlight>
              </a:rPr>
              <a:t>A Random Forest is a reliable ensemble of multiple Decision Trees (or CARTs); though more popular for classification, than regression applications</a:t>
            </a:r>
            <a:endParaRPr/>
          </a:p>
        </p:txBody>
      </p:sp>
      <p:sp>
        <p:nvSpPr>
          <p:cNvPr id="230" name="Google Shape;230;g1984b330105_1_35"/>
          <p:cNvSpPr txBox="1"/>
          <p:nvPr/>
        </p:nvSpPr>
        <p:spPr>
          <a:xfrm>
            <a:off x="697425" y="1987425"/>
            <a:ext cx="3258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hyperparameter tuning, from this model we get the results as below: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accuracy on test data is </a:t>
            </a:r>
            <a:r>
              <a:rPr b="1" lang="en-GB"/>
              <a:t>0.868</a:t>
            </a:r>
            <a:endParaRPr b="1"/>
          </a:p>
          <a:p>
            <a:pPr indent="-317500" lvl="0" marL="457200" rtl="0" algn="l">
              <a:spcBef>
                <a:spcPts val="0"/>
              </a:spcBef>
              <a:spcAft>
                <a:spcPts val="0"/>
              </a:spcAft>
              <a:buSzPts val="1400"/>
              <a:buChar char="●"/>
            </a:pPr>
            <a:r>
              <a:rPr lang="en-GB"/>
              <a:t>The precision on the test data is </a:t>
            </a:r>
            <a:r>
              <a:rPr b="1" lang="en-GB"/>
              <a:t>0.9168</a:t>
            </a:r>
            <a:endParaRPr b="1"/>
          </a:p>
          <a:p>
            <a:pPr indent="-317500" lvl="0" marL="457200" rtl="0" algn="l">
              <a:spcBef>
                <a:spcPts val="0"/>
              </a:spcBef>
              <a:spcAft>
                <a:spcPts val="0"/>
              </a:spcAft>
              <a:buSzPts val="1400"/>
              <a:buChar char="●"/>
            </a:pPr>
            <a:r>
              <a:rPr lang="en-GB"/>
              <a:t>The recall on the test data is </a:t>
            </a:r>
            <a:r>
              <a:rPr b="1" lang="en-GB"/>
              <a:t>0.810</a:t>
            </a:r>
            <a:endParaRPr b="1"/>
          </a:p>
          <a:p>
            <a:pPr indent="-317500" lvl="0" marL="457200" rtl="0" algn="l">
              <a:spcBef>
                <a:spcPts val="0"/>
              </a:spcBef>
              <a:spcAft>
                <a:spcPts val="0"/>
              </a:spcAft>
              <a:buSzPts val="1400"/>
              <a:buChar char="●"/>
            </a:pPr>
            <a:r>
              <a:rPr lang="en-GB"/>
              <a:t>The f1 score on the test data is </a:t>
            </a:r>
            <a:r>
              <a:rPr b="1" lang="en-GB"/>
              <a:t>0.860</a:t>
            </a:r>
            <a:endParaRPr b="1"/>
          </a:p>
          <a:p>
            <a:pPr indent="-317500" lvl="0" marL="457200" rtl="0" algn="l">
              <a:spcBef>
                <a:spcPts val="0"/>
              </a:spcBef>
              <a:spcAft>
                <a:spcPts val="0"/>
              </a:spcAft>
              <a:buSzPts val="1400"/>
              <a:buChar char="●"/>
            </a:pPr>
            <a:r>
              <a:rPr lang="en-GB"/>
              <a:t>The ROC score on the test data is </a:t>
            </a:r>
            <a:r>
              <a:rPr b="1" lang="en-GB"/>
              <a:t>0.868</a:t>
            </a:r>
            <a:endParaRPr/>
          </a:p>
        </p:txBody>
      </p:sp>
      <p:sp>
        <p:nvSpPr>
          <p:cNvPr id="231" name="Google Shape;231;g1984b330105_1_35"/>
          <p:cNvSpPr txBox="1"/>
          <p:nvPr/>
        </p:nvSpPr>
        <p:spPr>
          <a:xfrm>
            <a:off x="5067225" y="1987425"/>
            <a:ext cx="2419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Parameters:</a:t>
            </a:r>
            <a:endParaRPr sz="1800">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GB">
                <a:solidFill>
                  <a:schemeClr val="accent2"/>
                </a:solidFill>
                <a:highlight>
                  <a:srgbClr val="FFFFFF"/>
                </a:highlight>
              </a:rPr>
              <a:t>(max_depth=10,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max_features=0.4,</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 min_samples_leaf=5,</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                       n_estimators=800)</a:t>
            </a:r>
            <a:endParaRPr b="1">
              <a:solidFill>
                <a:schemeClr val="accent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984b330105_1_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XGBoost</a:t>
            </a:r>
            <a:endParaRPr b="1" sz="3000"/>
          </a:p>
        </p:txBody>
      </p:sp>
      <p:sp>
        <p:nvSpPr>
          <p:cNvPr id="237" name="Google Shape;237;g1984b330105_1_25"/>
          <p:cNvSpPr txBox="1"/>
          <p:nvPr>
            <p:ph idx="1" type="body"/>
          </p:nvPr>
        </p:nvSpPr>
        <p:spPr>
          <a:xfrm>
            <a:off x="311700" y="1152475"/>
            <a:ext cx="8520600" cy="732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300">
                <a:solidFill>
                  <a:srgbClr val="000000"/>
                </a:solidFill>
                <a:highlight>
                  <a:srgbClr val="FFFFFF"/>
                </a:highlight>
              </a:rPr>
              <a:t>XGBoost is an implementation of gradient boosted decision trees designed for speed and performance.XGBoost works with large, complicated datasets. XGBoost is an ensemble modelling technique</a:t>
            </a:r>
            <a:r>
              <a:rPr lang="en-GB" sz="1300">
                <a:solidFill>
                  <a:srgbClr val="000000"/>
                </a:solidFill>
                <a:highlight>
                  <a:srgbClr val="FFFFFF"/>
                </a:highlight>
                <a:latin typeface="Times New Roman"/>
                <a:ea typeface="Times New Roman"/>
                <a:cs typeface="Times New Roman"/>
                <a:sym typeface="Times New Roman"/>
              </a:rPr>
              <a:t>.</a:t>
            </a:r>
            <a:endParaRPr/>
          </a:p>
        </p:txBody>
      </p:sp>
      <p:sp>
        <p:nvSpPr>
          <p:cNvPr id="238" name="Google Shape;238;g1984b330105_1_25"/>
          <p:cNvSpPr txBox="1"/>
          <p:nvPr/>
        </p:nvSpPr>
        <p:spPr>
          <a:xfrm>
            <a:off x="741025" y="2020125"/>
            <a:ext cx="3716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hyperparameter tuning, from this model we get the results as below: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accuracy on test data is </a:t>
            </a:r>
            <a:r>
              <a:rPr b="1" lang="en-GB"/>
              <a:t>0.874</a:t>
            </a:r>
            <a:endParaRPr b="1"/>
          </a:p>
          <a:p>
            <a:pPr indent="-317500" lvl="0" marL="457200" rtl="0" algn="l">
              <a:spcBef>
                <a:spcPts val="0"/>
              </a:spcBef>
              <a:spcAft>
                <a:spcPts val="0"/>
              </a:spcAft>
              <a:buSzPts val="1400"/>
              <a:buChar char="●"/>
            </a:pPr>
            <a:r>
              <a:rPr lang="en-GB"/>
              <a:t>The precision on the test data is </a:t>
            </a:r>
            <a:r>
              <a:rPr b="1" lang="en-GB"/>
              <a:t>0.918</a:t>
            </a:r>
            <a:endParaRPr b="1"/>
          </a:p>
          <a:p>
            <a:pPr indent="-317500" lvl="0" marL="457200" rtl="0" algn="l">
              <a:spcBef>
                <a:spcPts val="0"/>
              </a:spcBef>
              <a:spcAft>
                <a:spcPts val="0"/>
              </a:spcAft>
              <a:buSzPts val="1400"/>
              <a:buChar char="●"/>
            </a:pPr>
            <a:r>
              <a:rPr lang="en-GB"/>
              <a:t>The recall on the test data is </a:t>
            </a:r>
            <a:r>
              <a:rPr b="1" lang="en-GB"/>
              <a:t>0.822</a:t>
            </a:r>
            <a:endParaRPr b="1"/>
          </a:p>
          <a:p>
            <a:pPr indent="-317500" lvl="0" marL="457200" rtl="0" algn="l">
              <a:spcBef>
                <a:spcPts val="0"/>
              </a:spcBef>
              <a:spcAft>
                <a:spcPts val="0"/>
              </a:spcAft>
              <a:buSzPts val="1400"/>
              <a:buChar char="●"/>
            </a:pPr>
            <a:r>
              <a:rPr lang="en-GB"/>
              <a:t>The f1 score on the test data is </a:t>
            </a:r>
            <a:r>
              <a:rPr b="1" lang="en-GB"/>
              <a:t>0.867</a:t>
            </a:r>
            <a:endParaRPr b="1"/>
          </a:p>
          <a:p>
            <a:pPr indent="-317500" lvl="0" marL="457200" rtl="0" algn="l">
              <a:spcBef>
                <a:spcPts val="0"/>
              </a:spcBef>
              <a:spcAft>
                <a:spcPts val="0"/>
              </a:spcAft>
              <a:buSzPts val="1400"/>
              <a:buChar char="●"/>
            </a:pPr>
            <a:r>
              <a:rPr lang="en-GB"/>
              <a:t>The ROC score on the test data is </a:t>
            </a:r>
            <a:r>
              <a:rPr b="1" lang="en-GB"/>
              <a:t>0.874</a:t>
            </a:r>
            <a:endParaRPr/>
          </a:p>
        </p:txBody>
      </p:sp>
      <p:sp>
        <p:nvSpPr>
          <p:cNvPr id="239" name="Google Shape;239;g1984b330105_1_25"/>
          <p:cNvSpPr txBox="1"/>
          <p:nvPr/>
        </p:nvSpPr>
        <p:spPr>
          <a:xfrm>
            <a:off x="5263375" y="1885375"/>
            <a:ext cx="29205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Parameters:</a:t>
            </a:r>
            <a:endParaRPr sz="1800">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GB">
                <a:solidFill>
                  <a:schemeClr val="accent2"/>
                </a:solidFill>
                <a:highlight>
                  <a:srgbClr val="FFFFFF"/>
                </a:highlight>
              </a:rPr>
              <a:t>(gamma=1,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max_depth=10,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max_features='auto',</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 min_child_weight=20,</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n_estimators=23, </a:t>
            </a:r>
            <a:endParaRPr b="1">
              <a:solidFill>
                <a:schemeClr val="accent2"/>
              </a:solidFill>
              <a:highlight>
                <a:srgbClr val="FFFFFF"/>
              </a:highlight>
            </a:endParaRPr>
          </a:p>
          <a:p>
            <a:pPr indent="0" lvl="0" marL="0" rtl="0" algn="l">
              <a:spcBef>
                <a:spcPts val="0"/>
              </a:spcBef>
              <a:spcAft>
                <a:spcPts val="0"/>
              </a:spcAft>
              <a:buNone/>
            </a:pPr>
            <a:r>
              <a:t/>
            </a:r>
            <a:endParaRPr b="1">
              <a:solidFill>
                <a:schemeClr val="accent2"/>
              </a:solidFill>
              <a:highlight>
                <a:srgbClr val="FFFFFF"/>
              </a:highlight>
            </a:endParaRPr>
          </a:p>
          <a:p>
            <a:pPr indent="0" lvl="0" marL="0" rtl="0" algn="l">
              <a:spcBef>
                <a:spcPts val="0"/>
              </a:spcBef>
              <a:spcAft>
                <a:spcPts val="0"/>
              </a:spcAft>
              <a:buNone/>
            </a:pPr>
            <a:r>
              <a:rPr b="1" lang="en-GB">
                <a:solidFill>
                  <a:schemeClr val="accent2"/>
                </a:solidFill>
                <a:highlight>
                  <a:srgbClr val="FFFFFF"/>
                </a:highlight>
              </a:rPr>
              <a:t>reg_alpha=0.1)</a:t>
            </a:r>
            <a:endParaRPr b="1">
              <a:solidFill>
                <a:schemeClr val="accent2"/>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95fed72190_0_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95fed72190_0_12"/>
          <p:cNvSpPr txBox="1"/>
          <p:nvPr/>
        </p:nvSpPr>
        <p:spPr>
          <a:xfrm>
            <a:off x="1024350" y="235750"/>
            <a:ext cx="7279500" cy="646500"/>
          </a:xfrm>
          <a:prstGeom prst="rect">
            <a:avLst/>
          </a:prstGeom>
          <a:noFill/>
          <a:ln>
            <a:noFill/>
          </a:ln>
        </p:spPr>
        <p:txBody>
          <a:bodyPr anchorCtr="0" anchor="t" bIns="91425" lIns="91425" spcFirstLastPara="1" rIns="91425" wrap="square" tIns="91425">
            <a:spAutoFit/>
          </a:bodyPr>
          <a:lstStyle/>
          <a:p>
            <a:pPr indent="0" lvl="0" marL="0" rtl="0" algn="ctr">
              <a:lnSpc>
                <a:spcPct val="158000"/>
              </a:lnSpc>
              <a:spcBef>
                <a:spcPts val="0"/>
              </a:spcBef>
              <a:spcAft>
                <a:spcPts val="3600"/>
              </a:spcAft>
              <a:buNone/>
            </a:pPr>
            <a:r>
              <a:rPr b="1" lang="en-GB" sz="3000">
                <a:solidFill>
                  <a:schemeClr val="dk1"/>
                </a:solidFill>
                <a:highlight>
                  <a:srgbClr val="FFFFFF"/>
                </a:highlight>
              </a:rPr>
              <a:t>Performance Metrics Summary</a:t>
            </a:r>
            <a:endParaRPr sz="3000">
              <a:solidFill>
                <a:schemeClr val="dk1"/>
              </a:solidFill>
            </a:endParaRPr>
          </a:p>
        </p:txBody>
      </p:sp>
      <p:pic>
        <p:nvPicPr>
          <p:cNvPr id="246" name="Google Shape;246;g195fed72190_0_12"/>
          <p:cNvPicPr preferRelativeResize="0"/>
          <p:nvPr/>
        </p:nvPicPr>
        <p:blipFill>
          <a:blip r:embed="rId3">
            <a:alphaModFix/>
          </a:blip>
          <a:stretch>
            <a:fillRect/>
          </a:stretch>
        </p:blipFill>
        <p:spPr>
          <a:xfrm>
            <a:off x="1317550" y="914400"/>
            <a:ext cx="6484875" cy="3727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95fed72190_0_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95fed72190_0_18"/>
          <p:cNvSpPr txBox="1"/>
          <p:nvPr/>
        </p:nvSpPr>
        <p:spPr>
          <a:xfrm>
            <a:off x="1427550" y="192900"/>
            <a:ext cx="549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rPr>
              <a:t>ROC-AUC Curve</a:t>
            </a:r>
            <a:endParaRPr b="1" sz="3000">
              <a:solidFill>
                <a:schemeClr val="dk1"/>
              </a:solidFill>
            </a:endParaRPr>
          </a:p>
        </p:txBody>
      </p:sp>
      <p:pic>
        <p:nvPicPr>
          <p:cNvPr id="253" name="Google Shape;253;g195fed72190_0_18"/>
          <p:cNvPicPr preferRelativeResize="0"/>
          <p:nvPr/>
        </p:nvPicPr>
        <p:blipFill>
          <a:blip r:embed="rId3">
            <a:alphaModFix/>
          </a:blip>
          <a:stretch>
            <a:fillRect/>
          </a:stretch>
        </p:blipFill>
        <p:spPr>
          <a:xfrm>
            <a:off x="683325" y="839400"/>
            <a:ext cx="7727674" cy="398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984b330105_1_45"/>
          <p:cNvSpPr txBox="1"/>
          <p:nvPr>
            <p:ph type="title"/>
          </p:nvPr>
        </p:nvSpPr>
        <p:spPr>
          <a:xfrm>
            <a:off x="311700" y="141675"/>
            <a:ext cx="85206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Conclusion</a:t>
            </a:r>
            <a:endParaRPr b="1" sz="3000"/>
          </a:p>
        </p:txBody>
      </p:sp>
      <p:sp>
        <p:nvSpPr>
          <p:cNvPr id="259" name="Google Shape;259;g1984b330105_1_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984b330105_1_45"/>
          <p:cNvSpPr txBox="1"/>
          <p:nvPr/>
        </p:nvSpPr>
        <p:spPr>
          <a:xfrm>
            <a:off x="381400" y="784600"/>
            <a:ext cx="8451000" cy="49995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None/>
            </a:pPr>
            <a:r>
              <a:rPr lang="en-GB">
                <a:solidFill>
                  <a:schemeClr val="accent2"/>
                </a:solidFill>
              </a:rPr>
              <a:t>1. The maximum number of credit card holders in Taiwan were females and the average credit card limit provided by the credit card company to their respective customers was 167484.32(NT Dollars).</a:t>
            </a:r>
            <a:endParaRPr>
              <a:solidFill>
                <a:schemeClr val="accent2"/>
              </a:solidFill>
            </a:endParaRPr>
          </a:p>
          <a:p>
            <a:pPr indent="0" lvl="0" marL="76200" marR="38100" rtl="0" algn="l">
              <a:lnSpc>
                <a:spcPct val="160000"/>
              </a:lnSpc>
              <a:spcBef>
                <a:spcPts val="600"/>
              </a:spcBef>
              <a:spcAft>
                <a:spcPts val="0"/>
              </a:spcAft>
              <a:buNone/>
            </a:pPr>
            <a:r>
              <a:rPr lang="en-GB">
                <a:solidFill>
                  <a:schemeClr val="accent2"/>
                </a:solidFill>
              </a:rPr>
              <a:t>2. The most number of credit card holders were having university degree education and the most of the customers marriage status was Single, who carries a credit card in Taiwan.</a:t>
            </a:r>
            <a:endParaRPr>
              <a:solidFill>
                <a:schemeClr val="accent2"/>
              </a:solidFill>
            </a:endParaRPr>
          </a:p>
          <a:p>
            <a:pPr indent="0" lvl="0" marL="76200" marR="38100" rtl="0" algn="l">
              <a:lnSpc>
                <a:spcPct val="160000"/>
              </a:lnSpc>
              <a:spcBef>
                <a:spcPts val="600"/>
              </a:spcBef>
              <a:spcAft>
                <a:spcPts val="0"/>
              </a:spcAft>
              <a:buNone/>
            </a:pPr>
            <a:r>
              <a:rPr lang="en-GB">
                <a:solidFill>
                  <a:schemeClr val="accent2"/>
                </a:solidFill>
              </a:rPr>
              <a:t>3. The highest proportion of credit card holders were youth in the age of 29,thus we can conclude that mostly credit cards were popular among youths of taiwan than the older people.</a:t>
            </a:r>
            <a:endParaRPr>
              <a:solidFill>
                <a:schemeClr val="accent2"/>
              </a:solidFill>
            </a:endParaRPr>
          </a:p>
          <a:p>
            <a:pPr indent="0" lvl="0" marL="76200" marR="38100" rtl="0" algn="l">
              <a:lnSpc>
                <a:spcPct val="160000"/>
              </a:lnSpc>
              <a:spcBef>
                <a:spcPts val="600"/>
              </a:spcBef>
              <a:spcAft>
                <a:spcPts val="0"/>
              </a:spcAft>
              <a:buNone/>
            </a:pPr>
            <a:r>
              <a:rPr lang="en-GB">
                <a:solidFill>
                  <a:schemeClr val="accent2"/>
                </a:solidFill>
              </a:rPr>
              <a:t>4. The Correlation between features and target variable tells us the level of education and financial stability of the customers had high impact on the default rate.</a:t>
            </a:r>
            <a:endParaRPr>
              <a:solidFill>
                <a:schemeClr val="accent2"/>
              </a:solidFill>
            </a:endParaRPr>
          </a:p>
          <a:p>
            <a:pPr indent="0" lvl="0" marL="76200" marR="38100" rtl="0" algn="l">
              <a:lnSpc>
                <a:spcPct val="160000"/>
              </a:lnSpc>
              <a:spcBef>
                <a:spcPts val="600"/>
              </a:spcBef>
              <a:spcAft>
                <a:spcPts val="0"/>
              </a:spcAft>
              <a:buNone/>
            </a:pPr>
            <a:r>
              <a:rPr lang="en-GB">
                <a:solidFill>
                  <a:schemeClr val="accent2"/>
                </a:solidFill>
                <a:highlight>
                  <a:srgbClr val="FFFFFF"/>
                </a:highlight>
              </a:rPr>
              <a:t>5. The data also conveys us that the best indicator of delinquency is the behavior of the customer,   which has been predominantly seen in the past couple of months payment repayment status .The heat map shows us the high correlation of payment repayment status with the target variable.</a:t>
            </a:r>
            <a:endParaRPr>
              <a:solidFill>
                <a:schemeClr val="accent2"/>
              </a:solidFill>
              <a:highlight>
                <a:srgbClr val="FFFFFF"/>
              </a:highlight>
            </a:endParaRPr>
          </a:p>
          <a:p>
            <a:pPr indent="0" lvl="0" marL="76200" marR="38100" rtl="0" algn="l">
              <a:lnSpc>
                <a:spcPct val="160000"/>
              </a:lnSpc>
              <a:spcBef>
                <a:spcPts val="600"/>
              </a:spcBef>
              <a:spcAft>
                <a:spcPts val="0"/>
              </a:spcAft>
              <a:buNone/>
            </a:pPr>
            <a:r>
              <a:t/>
            </a:r>
            <a:endParaRPr>
              <a:solidFill>
                <a:schemeClr val="accent2"/>
              </a:solidFill>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984b330105_1_88"/>
          <p:cNvSpPr txBox="1"/>
          <p:nvPr>
            <p:ph type="title"/>
          </p:nvPr>
        </p:nvSpPr>
        <p:spPr>
          <a:xfrm>
            <a:off x="311700" y="141675"/>
            <a:ext cx="85206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Conclusion</a:t>
            </a:r>
            <a:endParaRPr b="1" sz="3000"/>
          </a:p>
        </p:txBody>
      </p:sp>
      <p:sp>
        <p:nvSpPr>
          <p:cNvPr id="266" name="Google Shape;266;g1984b330105_1_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984b330105_1_88"/>
          <p:cNvSpPr txBox="1"/>
          <p:nvPr/>
        </p:nvSpPr>
        <p:spPr>
          <a:xfrm>
            <a:off x="381400" y="784600"/>
            <a:ext cx="8451000" cy="505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lang="en-GB">
                <a:solidFill>
                  <a:schemeClr val="accent2"/>
                </a:solidFill>
                <a:highlight>
                  <a:srgbClr val="FFFFFF"/>
                </a:highlight>
              </a:rPr>
              <a:t>6. </a:t>
            </a:r>
            <a:r>
              <a:rPr lang="en-GB">
                <a:solidFill>
                  <a:schemeClr val="accent2"/>
                </a:solidFill>
                <a:highlight>
                  <a:srgbClr val="FFFFFF"/>
                </a:highlight>
              </a:rPr>
              <a:t>Comparatively</a:t>
            </a:r>
            <a:r>
              <a:rPr lang="en-GB">
                <a:solidFill>
                  <a:schemeClr val="accent2"/>
                </a:solidFill>
                <a:highlight>
                  <a:srgbClr val="FFFFFF"/>
                </a:highlight>
              </a:rPr>
              <a:t> after hyperparameter tuning the XGBoost Model comes out to be the best model in terms of its AUC_ROC score(0.875) and Recall score(0.82) and we can predict with 87.45% accuracy, whether a customer is likely to default next month.</a:t>
            </a:r>
            <a:endParaRPr>
              <a:solidFill>
                <a:schemeClr val="accent2"/>
              </a:solidFill>
              <a:highlight>
                <a:srgbClr val="FFFFFF"/>
              </a:highlight>
            </a:endParaRPr>
          </a:p>
          <a:p>
            <a:pPr indent="0" lvl="0" marL="0" rtl="0" algn="l">
              <a:lnSpc>
                <a:spcPct val="115000"/>
              </a:lnSpc>
              <a:spcBef>
                <a:spcPts val="700"/>
              </a:spcBef>
              <a:spcAft>
                <a:spcPts val="0"/>
              </a:spcAft>
              <a:buNone/>
            </a:pPr>
            <a:r>
              <a:rPr lang="en-GB">
                <a:solidFill>
                  <a:schemeClr val="accent2"/>
                </a:solidFill>
                <a:highlight>
                  <a:srgbClr val="FFFFFF"/>
                </a:highlight>
              </a:rPr>
              <a:t>7. The Second best model was the Support Vector Machine with a AUC_ROC score of 0.875 and a Recall score of 0.805 and we can predict with 87.5% accuracy, whether a customer is likely to default next month.</a:t>
            </a:r>
            <a:endParaRPr>
              <a:solidFill>
                <a:schemeClr val="accent2"/>
              </a:solidFill>
              <a:highlight>
                <a:srgbClr val="FFFFFF"/>
              </a:highlight>
            </a:endParaRPr>
          </a:p>
          <a:p>
            <a:pPr indent="0" lvl="0" marL="0" rtl="0" algn="l">
              <a:lnSpc>
                <a:spcPct val="115000"/>
              </a:lnSpc>
              <a:spcBef>
                <a:spcPts val="700"/>
              </a:spcBef>
              <a:spcAft>
                <a:spcPts val="0"/>
              </a:spcAft>
              <a:buNone/>
            </a:pPr>
            <a:r>
              <a:rPr lang="en-GB">
                <a:solidFill>
                  <a:schemeClr val="accent2"/>
                </a:solidFill>
                <a:highlight>
                  <a:srgbClr val="FFFFFF"/>
                </a:highlight>
              </a:rPr>
              <a:t>8</a:t>
            </a:r>
            <a:r>
              <a:rPr lang="en-GB">
                <a:solidFill>
                  <a:schemeClr val="accent2"/>
                </a:solidFill>
                <a:highlight>
                  <a:srgbClr val="FFFFFF"/>
                </a:highlight>
              </a:rPr>
              <a:t>. But it would be worth using Logistic Regression model for production since we do not just need a reliable model with good ROC_AUC Score but also a model that is quick and less complex.</a:t>
            </a:r>
            <a:endParaRPr>
              <a:solidFill>
                <a:schemeClr val="accent2"/>
              </a:solidFill>
              <a:highlight>
                <a:srgbClr val="FFFFFF"/>
              </a:highlight>
            </a:endParaRPr>
          </a:p>
          <a:p>
            <a:pPr indent="0" lvl="0" marL="0" rtl="0" algn="l">
              <a:lnSpc>
                <a:spcPct val="115000"/>
              </a:lnSpc>
              <a:spcBef>
                <a:spcPts val="700"/>
              </a:spcBef>
              <a:spcAft>
                <a:spcPts val="0"/>
              </a:spcAft>
              <a:buNone/>
            </a:pPr>
            <a:r>
              <a:rPr lang="en-GB">
                <a:solidFill>
                  <a:schemeClr val="accent2"/>
                </a:solidFill>
                <a:highlight>
                  <a:srgbClr val="FFFFFF"/>
                </a:highlight>
              </a:rPr>
              <a:t>9. Except Naive Bayes model,all the models have got really good ROC_AUC scores with a probability of 0.85 on an average.</a:t>
            </a:r>
            <a:endParaRPr>
              <a:solidFill>
                <a:schemeClr val="accent2"/>
              </a:solidFill>
              <a:highlight>
                <a:srgbClr val="FFFFFF"/>
              </a:highlight>
            </a:endParaRPr>
          </a:p>
          <a:p>
            <a:pPr indent="0" lvl="0" marL="0" rtl="0" algn="l">
              <a:lnSpc>
                <a:spcPct val="115000"/>
              </a:lnSpc>
              <a:spcBef>
                <a:spcPts val="700"/>
              </a:spcBef>
              <a:spcAft>
                <a:spcPts val="0"/>
              </a:spcAft>
              <a:buNone/>
            </a:pPr>
            <a:r>
              <a:rPr lang="en-GB">
                <a:solidFill>
                  <a:schemeClr val="accent2"/>
                </a:solidFill>
                <a:highlight>
                  <a:srgbClr val="FFFFFF"/>
                </a:highlight>
              </a:rPr>
              <a:t>10.The Random Forest and KNN models were really overfitting with default parameters and we handle the overfit in both these model by fine tuning the model.</a:t>
            </a:r>
            <a:endParaRPr>
              <a:solidFill>
                <a:schemeClr val="accent2"/>
              </a:solidFill>
              <a:highlight>
                <a:srgbClr val="FFFFFF"/>
              </a:highlight>
            </a:endParaRPr>
          </a:p>
          <a:p>
            <a:pPr indent="0" lvl="0" marL="0" rtl="0" algn="l">
              <a:lnSpc>
                <a:spcPct val="115000"/>
              </a:lnSpc>
              <a:spcBef>
                <a:spcPts val="700"/>
              </a:spcBef>
              <a:spcAft>
                <a:spcPts val="0"/>
              </a:spcAft>
              <a:buNone/>
            </a:pPr>
            <a:r>
              <a:rPr lang="en-GB">
                <a:solidFill>
                  <a:schemeClr val="accent2"/>
                </a:solidFill>
                <a:highlight>
                  <a:srgbClr val="FFFFFF"/>
                </a:highlight>
              </a:rPr>
              <a:t>11.Demographics: we see that being Female, More educated, Single and between 30-40 years old means a customer is more likely to make payments on time.</a:t>
            </a:r>
            <a:endParaRPr>
              <a:solidFill>
                <a:schemeClr val="accent2"/>
              </a:solidFill>
              <a:highlight>
                <a:srgbClr val="FFFFFF"/>
              </a:highlight>
            </a:endParaRPr>
          </a:p>
          <a:p>
            <a:pPr indent="0" lvl="0" marL="0" rtl="0" algn="l">
              <a:lnSpc>
                <a:spcPct val="115000"/>
              </a:lnSpc>
              <a:spcBef>
                <a:spcPts val="7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177800" marR="177800" rtl="0" algn="l">
              <a:lnSpc>
                <a:spcPct val="115000"/>
              </a:lnSpc>
              <a:spcBef>
                <a:spcPts val="500"/>
              </a:spcBef>
              <a:spcAft>
                <a:spcPts val="0"/>
              </a:spcAft>
              <a:buNone/>
            </a:pPr>
            <a:r>
              <a:t/>
            </a:r>
            <a:endParaRPr sz="1050">
              <a:solidFill>
                <a:schemeClr val="accent2"/>
              </a:solidFill>
              <a:highlight>
                <a:srgbClr val="FFFFFF"/>
              </a:highlight>
              <a:latin typeface="Roboto"/>
              <a:ea typeface="Roboto"/>
              <a:cs typeface="Roboto"/>
              <a:sym typeface="Roboto"/>
            </a:endParaRPr>
          </a:p>
          <a:p>
            <a:pPr indent="0" lvl="0" marL="177800" marR="177800" rtl="0" algn="l">
              <a:lnSpc>
                <a:spcPct val="115000"/>
              </a:lnSpc>
              <a:spcBef>
                <a:spcPts val="0"/>
              </a:spcBef>
              <a:spcAft>
                <a:spcPts val="0"/>
              </a:spcAft>
              <a:buNone/>
            </a:pPr>
            <a:r>
              <a:t/>
            </a:r>
            <a:endParaRPr sz="105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984b330105_1_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Challenges</a:t>
            </a:r>
            <a:endParaRPr b="1" sz="3000"/>
          </a:p>
        </p:txBody>
      </p:sp>
      <p:sp>
        <p:nvSpPr>
          <p:cNvPr id="273" name="Google Shape;273;g1984b330105_1_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lang="en-GB" sz="1400">
                <a:solidFill>
                  <a:srgbClr val="000000"/>
                </a:solidFill>
              </a:rPr>
              <a:t>Extracting new features from existing features were a bit tedious job to do.</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GB" sz="1400">
                <a:solidFill>
                  <a:srgbClr val="000000"/>
                </a:solidFill>
              </a:rPr>
              <a:t>Handling Imbalance data in Target features</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GB" sz="1400">
                <a:solidFill>
                  <a:srgbClr val="000000"/>
                </a:solidFill>
              </a:rPr>
              <a:t>There were few undefined data records present in the dataset and few duplicate records</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GB" sz="1400">
                <a:solidFill>
                  <a:srgbClr val="000000"/>
                </a:solidFill>
              </a:rPr>
              <a:t>The </a:t>
            </a:r>
            <a:r>
              <a:rPr lang="en-GB" sz="1400">
                <a:solidFill>
                  <a:srgbClr val="000000"/>
                </a:solidFill>
              </a:rPr>
              <a:t>Hyper Parameter</a:t>
            </a:r>
            <a:r>
              <a:rPr lang="en-GB" sz="1400">
                <a:solidFill>
                  <a:srgbClr val="000000"/>
                </a:solidFill>
              </a:rPr>
              <a:t> tuning using  </a:t>
            </a:r>
            <a:r>
              <a:rPr lang="en-GB" sz="1400">
                <a:solidFill>
                  <a:srgbClr val="000000"/>
                </a:solidFill>
              </a:rPr>
              <a:t>GridSearchCv</a:t>
            </a:r>
            <a:r>
              <a:rPr lang="en-GB" sz="1400">
                <a:solidFill>
                  <a:srgbClr val="000000"/>
                </a:solidFill>
              </a:rPr>
              <a:t> was really time consuming task and required lots of patience until it get executed</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GB" sz="1400">
                <a:solidFill>
                  <a:srgbClr val="000000"/>
                </a:solidFill>
              </a:rPr>
              <a:t>Selecting different parameter for hyperparameter tuning and finding the best parameters has to follow a trial n error technique,which is again a challenging job.</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37129aa83c_0_2"/>
          <p:cNvSpPr txBox="1"/>
          <p:nvPr>
            <p:ph idx="1" type="subTitle"/>
          </p:nvPr>
        </p:nvSpPr>
        <p:spPr>
          <a:xfrm>
            <a:off x="311700" y="509375"/>
            <a:ext cx="8520600" cy="3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1900">
              <a:solidFill>
                <a:srgbClr val="000000"/>
              </a:solidFill>
            </a:endParaRPr>
          </a:p>
          <a:p>
            <a:pPr indent="-323850" lvl="0" marL="457200" rtl="0" algn="l">
              <a:lnSpc>
                <a:spcPct val="100000"/>
              </a:lnSpc>
              <a:spcBef>
                <a:spcPts val="0"/>
              </a:spcBef>
              <a:spcAft>
                <a:spcPts val="0"/>
              </a:spcAft>
              <a:buClr>
                <a:srgbClr val="000000"/>
              </a:buClr>
              <a:buSzPts val="1500"/>
              <a:buChar char="●"/>
            </a:pPr>
            <a:r>
              <a:rPr lang="en-GB" sz="1500">
                <a:solidFill>
                  <a:srgbClr val="000000"/>
                </a:solidFill>
              </a:rPr>
              <a:t>T</a:t>
            </a:r>
            <a:r>
              <a:rPr lang="en-GB" sz="1500">
                <a:solidFill>
                  <a:srgbClr val="000000"/>
                </a:solidFill>
              </a:rPr>
              <a:t>o extract,observe, analyse and build a classification model based on dataset with the details of credit card holders of a bank in Taiwan for the period April to September, 2005.</a:t>
            </a:r>
            <a:endParaRPr sz="1500">
              <a:solidFill>
                <a:srgbClr val="000000"/>
              </a:solidFill>
            </a:endParaRPr>
          </a:p>
          <a:p>
            <a:pPr indent="0" lvl="0" marL="0" rtl="0" algn="l">
              <a:lnSpc>
                <a:spcPct val="100000"/>
              </a:lnSpc>
              <a:spcBef>
                <a:spcPts val="0"/>
              </a:spcBef>
              <a:spcAft>
                <a:spcPts val="0"/>
              </a:spcAft>
              <a:buSzPts val="2800"/>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GB" sz="1500">
                <a:solidFill>
                  <a:srgbClr val="000000"/>
                </a:solidFill>
                <a:highlight>
                  <a:srgbClr val="FFFFFF"/>
                </a:highlight>
              </a:rPr>
              <a:t>The features available include some basic customer demographics (gender, education, marital status and age), available credit line, their history of payment/default for the six months mentioned (Apr--Sep '05), their bill amounts and their payment amounts for that period and a binary target variable indicating default the following month.</a:t>
            </a:r>
            <a:endParaRPr sz="1500">
              <a:solidFill>
                <a:srgbClr val="000000"/>
              </a:solidFill>
              <a:highlight>
                <a:srgbClr val="FFFFFF"/>
              </a:highlight>
            </a:endParaRPr>
          </a:p>
          <a:p>
            <a:pPr indent="0" lvl="0" marL="457200" rtl="0" algn="l">
              <a:lnSpc>
                <a:spcPct val="100000"/>
              </a:lnSpc>
              <a:spcBef>
                <a:spcPts val="0"/>
              </a:spcBef>
              <a:spcAft>
                <a:spcPts val="0"/>
              </a:spcAft>
              <a:buNone/>
            </a:pPr>
            <a:r>
              <a:t/>
            </a:r>
            <a:endParaRPr sz="1500">
              <a:solidFill>
                <a:srgbClr val="000000"/>
              </a:solidFill>
              <a:highlight>
                <a:srgbClr val="FFFFFF"/>
              </a:highlight>
            </a:endParaRPr>
          </a:p>
          <a:p>
            <a:pPr indent="-323850" lvl="0" marL="457200" rtl="0" algn="l">
              <a:lnSpc>
                <a:spcPct val="100000"/>
              </a:lnSpc>
              <a:spcBef>
                <a:spcPts val="0"/>
              </a:spcBef>
              <a:spcAft>
                <a:spcPts val="0"/>
              </a:spcAft>
              <a:buClr>
                <a:srgbClr val="000000"/>
              </a:buClr>
              <a:buSzPts val="1500"/>
              <a:buChar char="●"/>
            </a:pPr>
            <a:r>
              <a:rPr lang="en-GB" sz="1500">
                <a:solidFill>
                  <a:srgbClr val="000000"/>
                </a:solidFill>
                <a:highlight>
                  <a:srgbClr val="FFFFFF"/>
                </a:highlight>
              </a:rPr>
              <a:t>We perform some EDA to understand the data and clean the data, engineer relevant features, build predictive models to predict default and perform some statistical analyses to obtain a greater understanding of the features and their interactions. We finish with some case scenarios where the predictive model could be applied.</a:t>
            </a:r>
            <a:endParaRPr sz="1500">
              <a:solidFill>
                <a:srgbClr val="000000"/>
              </a:solidFill>
              <a:highlight>
                <a:srgbClr val="FFFFFF"/>
              </a:highlight>
            </a:endParaRPr>
          </a:p>
          <a:p>
            <a:pPr indent="0" lvl="0" marL="0" rtl="0" algn="l">
              <a:lnSpc>
                <a:spcPct val="100000"/>
              </a:lnSpc>
              <a:spcBef>
                <a:spcPts val="0"/>
              </a:spcBef>
              <a:spcAft>
                <a:spcPts val="0"/>
              </a:spcAft>
              <a:buNone/>
            </a:pPr>
            <a:r>
              <a:t/>
            </a:r>
            <a:endParaRPr b="1" sz="1350">
              <a:solidFill>
                <a:srgbClr val="000000"/>
              </a:solidFill>
              <a:highlight>
                <a:srgbClr val="FFFFFF"/>
              </a:highlight>
            </a:endParaRPr>
          </a:p>
          <a:p>
            <a:pPr indent="0" lvl="0" marL="0" rtl="0" algn="l">
              <a:lnSpc>
                <a:spcPct val="100000"/>
              </a:lnSpc>
              <a:spcBef>
                <a:spcPts val="0"/>
              </a:spcBef>
              <a:spcAft>
                <a:spcPts val="0"/>
              </a:spcAft>
              <a:buSzPts val="2800"/>
              <a:buNone/>
            </a:pPr>
            <a:r>
              <a:t/>
            </a:r>
            <a:endParaRPr b="1" sz="1500">
              <a:solidFill>
                <a:srgbClr val="000000"/>
              </a:solidFill>
            </a:endParaRPr>
          </a:p>
          <a:p>
            <a:pPr indent="0" lvl="0" marL="0" rtl="0" algn="l">
              <a:lnSpc>
                <a:spcPct val="115000"/>
              </a:lnSpc>
              <a:spcBef>
                <a:spcPts val="600"/>
              </a:spcBef>
              <a:spcAft>
                <a:spcPts val="0"/>
              </a:spcAft>
              <a:buNone/>
            </a:pPr>
            <a:r>
              <a:t/>
            </a:r>
            <a:endParaRPr b="1" sz="1700">
              <a:solidFill>
                <a:srgbClr val="000000"/>
              </a:solidFill>
            </a:endParaRPr>
          </a:p>
          <a:p>
            <a:pPr indent="0" lvl="0" marL="457200" rtl="0" algn="ctr">
              <a:lnSpc>
                <a:spcPct val="100000"/>
              </a:lnSpc>
              <a:spcBef>
                <a:spcPts val="1200"/>
              </a:spcBef>
              <a:spcAft>
                <a:spcPts val="0"/>
              </a:spcAft>
              <a:buSzPts val="2800"/>
              <a:buNone/>
            </a:pPr>
            <a:r>
              <a:t/>
            </a:r>
            <a:endParaRPr>
              <a:solidFill>
                <a:schemeClr val="lt1"/>
              </a:solidFill>
            </a:endParaRPr>
          </a:p>
        </p:txBody>
      </p:sp>
      <p:sp>
        <p:nvSpPr>
          <p:cNvPr id="71" name="Google Shape;71;g137129aa83c_0_2"/>
          <p:cNvSpPr txBox="1"/>
          <p:nvPr/>
        </p:nvSpPr>
        <p:spPr>
          <a:xfrm>
            <a:off x="1318025" y="62125"/>
            <a:ext cx="6172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lang="en-GB" sz="3000">
                <a:solidFill>
                  <a:schemeClr val="dk1"/>
                </a:solidFill>
              </a:rPr>
              <a:t>Problem Statement</a:t>
            </a:r>
            <a:endParaRPr b="0" i="0" sz="2400" u="none" cap="none" strike="noStrike">
              <a:solidFill>
                <a:schemeClr val="dk1"/>
              </a:solidFill>
              <a:latin typeface="Arial"/>
              <a:ea typeface="Arial"/>
              <a:cs typeface="Arial"/>
              <a:sym typeface="Arial"/>
            </a:endParaRPr>
          </a:p>
        </p:txBody>
      </p:sp>
      <p:sp>
        <p:nvSpPr>
          <p:cNvPr id="72" name="Google Shape;72;g137129aa83c_0_2"/>
          <p:cNvSpPr txBox="1"/>
          <p:nvPr/>
        </p:nvSpPr>
        <p:spPr>
          <a:xfrm>
            <a:off x="235750" y="3572025"/>
            <a:ext cx="4886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37129aa83c_0_16"/>
          <p:cNvSpPr txBox="1"/>
          <p:nvPr>
            <p:ph idx="1" type="body"/>
          </p:nvPr>
        </p:nvSpPr>
        <p:spPr>
          <a:xfrm>
            <a:off x="171450" y="563425"/>
            <a:ext cx="4564800" cy="3857400"/>
          </a:xfrm>
          <a:prstGeom prst="rect">
            <a:avLst/>
          </a:prstGeom>
          <a:noFill/>
          <a:ln>
            <a:noFill/>
          </a:ln>
        </p:spPr>
        <p:txBody>
          <a:bodyPr anchorCtr="0" anchor="t" bIns="91425" lIns="91425" spcFirstLastPara="1" rIns="91425" wrap="square" tIns="91425">
            <a:noAutofit/>
          </a:bodyPr>
          <a:lstStyle/>
          <a:p>
            <a:pPr indent="0" lvl="0" marL="457200" rtl="0" algn="l">
              <a:spcBef>
                <a:spcPts val="1100"/>
              </a:spcBef>
              <a:spcAft>
                <a:spcPts val="0"/>
              </a:spcAft>
              <a:buNone/>
            </a:pPr>
            <a:r>
              <a:t/>
            </a:r>
            <a:endParaRPr sz="1200">
              <a:solidFill>
                <a:srgbClr val="000000"/>
              </a:solidFill>
              <a:highlight>
                <a:srgbClr val="FFFFFF"/>
              </a:highlight>
            </a:endParaRPr>
          </a:p>
          <a:p>
            <a:pPr indent="0" lvl="0" marL="0" rtl="0" algn="l">
              <a:lnSpc>
                <a:spcPct val="115000"/>
              </a:lnSpc>
              <a:spcBef>
                <a:spcPts val="1100"/>
              </a:spcBef>
              <a:spcAft>
                <a:spcPts val="0"/>
              </a:spcAft>
              <a:buSzPts val="1800"/>
              <a:buNone/>
            </a:pPr>
            <a:r>
              <a:t/>
            </a:r>
            <a:endParaRPr b="1" sz="1200">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0"/>
              </a:spcBef>
              <a:spcAft>
                <a:spcPts val="0"/>
              </a:spcAft>
              <a:buSzPts val="1800"/>
              <a:buNone/>
            </a:pPr>
            <a:r>
              <a:t/>
            </a:r>
            <a:endParaRPr>
              <a:solidFill>
                <a:schemeClr val="accent2"/>
              </a:solidFill>
            </a:endParaRPr>
          </a:p>
        </p:txBody>
      </p:sp>
      <p:sp>
        <p:nvSpPr>
          <p:cNvPr id="78" name="Google Shape;78;g137129aa83c_0_16"/>
          <p:cNvSpPr txBox="1"/>
          <p:nvPr/>
        </p:nvSpPr>
        <p:spPr>
          <a:xfrm>
            <a:off x="-357300" y="1265150"/>
            <a:ext cx="4564800" cy="4190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Column     Non-Null Count  Dtype</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     --------------  -----</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0   LIMIT_BAL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1   SEX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2   EDUCATION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3   MARRIAGE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4   AGE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5   PAY_1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6   PAY_2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7   PAY_3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8   PAY_4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9   PAY_5      30000 non-null  int64</a:t>
            </a:r>
            <a:endParaRPr b="1" sz="8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850">
                <a:solidFill>
                  <a:schemeClr val="accent2"/>
                </a:solidFill>
                <a:highlight>
                  <a:srgbClr val="FFFFFF"/>
                </a:highlight>
                <a:latin typeface="Courier New"/>
                <a:ea typeface="Courier New"/>
                <a:cs typeface="Courier New"/>
                <a:sym typeface="Courier New"/>
              </a:rPr>
              <a:t> 10  PAY_6      30000 non-null  int64</a:t>
            </a:r>
            <a:endParaRPr b="1" sz="850">
              <a:solidFill>
                <a:schemeClr val="accent2"/>
              </a:solidFill>
              <a:highlight>
                <a:srgbClr val="FFFFFF"/>
              </a:highlight>
              <a:latin typeface="Courier New"/>
              <a:ea typeface="Courier New"/>
              <a:cs typeface="Courier New"/>
              <a:sym typeface="Courier New"/>
            </a:endParaRPr>
          </a:p>
          <a:p>
            <a:pPr indent="0" lvl="0" marL="0" rtl="0" algn="l">
              <a:spcBef>
                <a:spcPts val="1100"/>
              </a:spcBef>
              <a:spcAft>
                <a:spcPts val="0"/>
              </a:spcAft>
              <a:buNone/>
            </a:pPr>
            <a:r>
              <a:t/>
            </a:r>
            <a:endParaRPr/>
          </a:p>
        </p:txBody>
      </p:sp>
      <p:sp>
        <p:nvSpPr>
          <p:cNvPr id="79" name="Google Shape;79;g137129aa83c_0_16"/>
          <p:cNvSpPr txBox="1"/>
          <p:nvPr/>
        </p:nvSpPr>
        <p:spPr>
          <a:xfrm>
            <a:off x="1485900" y="108975"/>
            <a:ext cx="617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rPr>
              <a:t>DATA SUMMARY</a:t>
            </a:r>
            <a:endParaRPr b="1" sz="3000">
              <a:solidFill>
                <a:schemeClr val="dk1"/>
              </a:solidFill>
            </a:endParaRPr>
          </a:p>
        </p:txBody>
      </p:sp>
      <p:sp>
        <p:nvSpPr>
          <p:cNvPr id="80" name="Google Shape;80;g137129aa83c_0_16"/>
          <p:cNvSpPr txBox="1"/>
          <p:nvPr/>
        </p:nvSpPr>
        <p:spPr>
          <a:xfrm>
            <a:off x="2366900" y="1073900"/>
            <a:ext cx="3964800" cy="4420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11  BILL_AMT1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12  BILL_AMT2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13  BILL_AMT3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14  BILL_AMT4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15  BILL_AMT5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16  BILL_AMT6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17  PAY_AMT1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18  PAY_AMT2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19  PAY_AMT3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20  PAY_AMT4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21  PAY_AMT5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22  PAY_AMT6   30000 non-null  int64</a:t>
            </a:r>
            <a:endParaRPr b="1" sz="9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rPr b="1" lang="en-GB" sz="950">
                <a:solidFill>
                  <a:schemeClr val="accent2"/>
                </a:solidFill>
                <a:highlight>
                  <a:srgbClr val="FFFFFF"/>
                </a:highlight>
                <a:latin typeface="Courier New"/>
                <a:ea typeface="Courier New"/>
                <a:cs typeface="Courier New"/>
                <a:sym typeface="Courier New"/>
              </a:rPr>
              <a:t> 23  defaulter  30000 non-null  int64</a:t>
            </a:r>
            <a:endParaRPr b="1" sz="1100">
              <a:highlight>
                <a:srgbClr val="FFFFFF"/>
              </a:highlight>
            </a:endParaRPr>
          </a:p>
          <a:p>
            <a:pPr indent="0" lvl="0" marL="0" rtl="0" algn="l">
              <a:spcBef>
                <a:spcPts val="1100"/>
              </a:spcBef>
              <a:spcAft>
                <a:spcPts val="0"/>
              </a:spcAft>
              <a:buNone/>
            </a:pPr>
            <a:r>
              <a:t/>
            </a:r>
            <a:endParaRPr/>
          </a:p>
        </p:txBody>
      </p:sp>
      <p:sp>
        <p:nvSpPr>
          <p:cNvPr id="81" name="Google Shape;81;g137129aa83c_0_16"/>
          <p:cNvSpPr txBox="1"/>
          <p:nvPr/>
        </p:nvSpPr>
        <p:spPr>
          <a:xfrm>
            <a:off x="171450" y="717950"/>
            <a:ext cx="8518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800"/>
              <a:buFont typeface="Arial"/>
              <a:buNone/>
            </a:pPr>
            <a:r>
              <a:rPr b="1" lang="en-GB" sz="1500"/>
              <a:t>The dataset info gives us some crucial insights into our Features data type and Non Null Count:</a:t>
            </a:r>
            <a:endParaRPr sz="1500"/>
          </a:p>
        </p:txBody>
      </p:sp>
      <p:sp>
        <p:nvSpPr>
          <p:cNvPr id="82" name="Google Shape;82;g137129aa83c_0_16"/>
          <p:cNvSpPr txBox="1"/>
          <p:nvPr/>
        </p:nvSpPr>
        <p:spPr>
          <a:xfrm>
            <a:off x="6150775" y="1564475"/>
            <a:ext cx="2893200" cy="136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GB" sz="1500">
                <a:solidFill>
                  <a:schemeClr val="accent2"/>
                </a:solidFill>
              </a:rPr>
              <a:t>The given dataset consist of 30000 rows and 24 columns</a:t>
            </a:r>
            <a:endParaRPr b="1" sz="1500">
              <a:solidFill>
                <a:schemeClr val="accent2"/>
              </a:solidFill>
            </a:endParaRPr>
          </a:p>
          <a:p>
            <a:pPr indent="0" lvl="0" marL="0" rtl="0" algn="l">
              <a:lnSpc>
                <a:spcPct val="115000"/>
              </a:lnSpc>
              <a:spcBef>
                <a:spcPts val="1200"/>
              </a:spcBef>
              <a:spcAft>
                <a:spcPts val="1200"/>
              </a:spcAft>
              <a:buNone/>
            </a:pPr>
            <a:r>
              <a:rPr b="1" lang="en-GB" sz="1500">
                <a:solidFill>
                  <a:schemeClr val="accent2"/>
                </a:solidFill>
              </a:rPr>
              <a:t>The feature 'defaulter' is our dependent/target feature</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37129aa83c_0_37"/>
          <p:cNvSpPr txBox="1"/>
          <p:nvPr>
            <p:ph idx="1" type="body"/>
          </p:nvPr>
        </p:nvSpPr>
        <p:spPr>
          <a:xfrm>
            <a:off x="311700" y="1896675"/>
            <a:ext cx="6525000" cy="1759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SzPts val="1800"/>
              <a:buNone/>
            </a:pPr>
            <a:r>
              <a:t/>
            </a:r>
            <a:endParaRPr b="1" sz="1300">
              <a:solidFill>
                <a:srgbClr val="000000"/>
              </a:solidFill>
              <a:highlight>
                <a:srgbClr val="FFFFFF"/>
              </a:highlight>
            </a:endParaRPr>
          </a:p>
          <a:p>
            <a:pPr indent="0" lvl="0" marL="0" rtl="0" algn="l">
              <a:spcBef>
                <a:spcPts val="600"/>
              </a:spcBef>
              <a:spcAft>
                <a:spcPts val="0"/>
              </a:spcAft>
              <a:buSzPts val="1800"/>
              <a:buNone/>
            </a:pPr>
            <a:r>
              <a:t/>
            </a:r>
            <a:endParaRPr sz="1500">
              <a:solidFill>
                <a:srgbClr val="000000"/>
              </a:solidFill>
              <a:highlight>
                <a:srgbClr val="FFFFFF"/>
              </a:highlight>
            </a:endParaRPr>
          </a:p>
          <a:p>
            <a:pPr indent="0" lvl="0" marL="0" rtl="0" algn="ctr">
              <a:spcBef>
                <a:spcPts val="500"/>
              </a:spcBef>
              <a:spcAft>
                <a:spcPts val="0"/>
              </a:spcAft>
              <a:buSzPts val="1800"/>
              <a:buNone/>
            </a:pPr>
            <a:r>
              <a:rPr lang="en-GB" sz="1400">
                <a:solidFill>
                  <a:srgbClr val="FFFFFF"/>
                </a:solidFill>
                <a:latin typeface="Roboto"/>
                <a:ea typeface="Roboto"/>
                <a:cs typeface="Roboto"/>
                <a:sym typeface="Roboto"/>
              </a:rPr>
              <a:t>The final shape of the dataset after cleaning the records  (1373771,27)</a:t>
            </a:r>
            <a:endParaRPr sz="1400">
              <a:solidFill>
                <a:schemeClr val="accent2"/>
              </a:solidFill>
              <a:highlight>
                <a:srgbClr val="FFFFFF"/>
              </a:highlight>
              <a:latin typeface="Roboto"/>
              <a:ea typeface="Roboto"/>
              <a:cs typeface="Roboto"/>
              <a:sym typeface="Roboto"/>
            </a:endParaRPr>
          </a:p>
          <a:p>
            <a:pPr indent="0" lvl="0" marL="0" rtl="0" algn="l">
              <a:lnSpc>
                <a:spcPct val="135714"/>
              </a:lnSpc>
              <a:spcBef>
                <a:spcPts val="500"/>
              </a:spcBef>
              <a:spcAft>
                <a:spcPts val="0"/>
              </a:spcAft>
              <a:buSzPts val="18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t/>
            </a:r>
            <a:endParaRPr sz="19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a:p>
        </p:txBody>
      </p:sp>
      <p:sp>
        <p:nvSpPr>
          <p:cNvPr id="88" name="Google Shape;88;g137129aa83c_0_37"/>
          <p:cNvSpPr txBox="1"/>
          <p:nvPr/>
        </p:nvSpPr>
        <p:spPr>
          <a:xfrm>
            <a:off x="193800" y="482175"/>
            <a:ext cx="7168800" cy="786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b="1" lang="en-GB" sz="1500">
                <a:solidFill>
                  <a:schemeClr val="accent2"/>
                </a:solidFill>
                <a:highlight>
                  <a:srgbClr val="FFFFFF"/>
                </a:highlight>
                <a:latin typeface="Roboto"/>
                <a:ea typeface="Roboto"/>
                <a:cs typeface="Roboto"/>
                <a:sym typeface="Roboto"/>
              </a:rPr>
              <a:t>Data Cleaning Summary</a:t>
            </a:r>
            <a:endParaRPr b="1" sz="15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70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given dataset does not contain any missing values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given dataset had 35 duplicate rows and we have dropped the duplicate records.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target variable consist of imbalance data with 77.87% Non defaulters(0 value) and 22.12% 1 defaulters (1 value).</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GB" sz="1300">
                <a:solidFill>
                  <a:schemeClr val="accent2"/>
                </a:solidFill>
                <a:highlight>
                  <a:srgbClr val="FFFFFF"/>
                </a:highlight>
                <a:latin typeface="Roboto"/>
                <a:ea typeface="Roboto"/>
                <a:cs typeface="Roboto"/>
                <a:sym typeface="Roboto"/>
              </a:rPr>
              <a:t>Renaming the Column name</a:t>
            </a:r>
            <a:endParaRPr b="1" sz="13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70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Renamed the columns using the first record given in the dataset and dropped the first record.</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Renamed our target variable to defaulter and PAY_0 column to PAY_1</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Converted the datatypes of all columns from object to int datatype because all columns contains numerical values.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Drop the ID column from the dataset,since its not an influential feature in our modeling.</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b="1" lang="en-GB" sz="1500">
                <a:solidFill>
                  <a:schemeClr val="accent2"/>
                </a:solidFill>
                <a:highlight>
                  <a:srgbClr val="FFFFFF"/>
                </a:highlight>
                <a:latin typeface="Roboto"/>
                <a:ea typeface="Roboto"/>
                <a:cs typeface="Roboto"/>
                <a:sym typeface="Roboto"/>
              </a:rPr>
              <a:t>The Dataset Inspection Summary</a:t>
            </a:r>
            <a:endParaRPr b="1" sz="15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70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average credit card limit/consumer credit amount is 167484.32(NT Dollars)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maximum number of credit card holders were females in Taiwan.</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given dataset consist of 30000 rows and 24 columns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feature 'defaulter' is our dependent/target feature</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most number of credit card holders were having university degree education.</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The most of the customers marriage status was Single, who carries a credit card.</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89" name="Google Shape;89;g137129aa83c_0_37"/>
          <p:cNvSpPr txBox="1"/>
          <p:nvPr/>
        </p:nvSpPr>
        <p:spPr>
          <a:xfrm>
            <a:off x="1521600" y="81975"/>
            <a:ext cx="5711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rPr>
              <a:t>DATA CLEANING</a:t>
            </a:r>
            <a:endParaRPr b="1" sz="3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8f0c8094e9_0_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EXPLORATORY DATA ANALYSIS</a:t>
            </a:r>
            <a:endParaRPr b="1" sz="3000"/>
          </a:p>
        </p:txBody>
      </p:sp>
      <p:sp>
        <p:nvSpPr>
          <p:cNvPr id="95" name="Google Shape;95;g18f0c8094e9_0_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g18f0c8094e9_0_26"/>
          <p:cNvPicPr preferRelativeResize="0"/>
          <p:nvPr/>
        </p:nvPicPr>
        <p:blipFill>
          <a:blip r:embed="rId3">
            <a:alphaModFix/>
          </a:blip>
          <a:stretch>
            <a:fillRect/>
          </a:stretch>
        </p:blipFill>
        <p:spPr>
          <a:xfrm>
            <a:off x="-18637" y="814375"/>
            <a:ext cx="4292174" cy="3145650"/>
          </a:xfrm>
          <a:prstGeom prst="rect">
            <a:avLst/>
          </a:prstGeom>
          <a:noFill/>
          <a:ln>
            <a:noFill/>
          </a:ln>
        </p:spPr>
      </p:pic>
      <p:sp>
        <p:nvSpPr>
          <p:cNvPr id="97" name="Google Shape;97;g18f0c8094e9_0_26"/>
          <p:cNvSpPr txBox="1"/>
          <p:nvPr/>
        </p:nvSpPr>
        <p:spPr>
          <a:xfrm>
            <a:off x="311700" y="3908825"/>
            <a:ext cx="4088700" cy="8706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600"/>
              </a:spcBef>
              <a:spcAft>
                <a:spcPts val="1200"/>
              </a:spcAft>
              <a:buNone/>
            </a:pPr>
            <a:r>
              <a:rPr b="1" lang="en-GB" sz="1200">
                <a:solidFill>
                  <a:schemeClr val="accent2"/>
                </a:solidFill>
              </a:rPr>
              <a:t>The target variable consist of imbalance data with 77.87% Non defaulters(0 value) and 22.12% 1 defaulters (1 value).</a:t>
            </a:r>
            <a:endParaRPr b="1"/>
          </a:p>
        </p:txBody>
      </p:sp>
      <p:sp>
        <p:nvSpPr>
          <p:cNvPr id="98" name="Google Shape;98;g18f0c8094e9_0_26"/>
          <p:cNvSpPr txBox="1"/>
          <p:nvPr/>
        </p:nvSpPr>
        <p:spPr>
          <a:xfrm>
            <a:off x="5336300" y="3810225"/>
            <a:ext cx="3439800" cy="131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b="1" lang="en-GB" sz="1200">
                <a:solidFill>
                  <a:schemeClr val="accent2"/>
                </a:solidFill>
                <a:highlight>
                  <a:srgbClr val="FFFFFF"/>
                </a:highlight>
              </a:rPr>
              <a:t>Most number of customers were holding a university degree as their educational qualification followed by graduates degree holders.</a:t>
            </a:r>
            <a:endParaRPr b="1"/>
          </a:p>
          <a:p>
            <a:pPr indent="0" lvl="0" marL="0" rtl="0" algn="l">
              <a:spcBef>
                <a:spcPts val="500"/>
              </a:spcBef>
              <a:spcAft>
                <a:spcPts val="0"/>
              </a:spcAft>
              <a:buNone/>
            </a:pPr>
            <a:r>
              <a:t/>
            </a:r>
            <a:endParaRPr/>
          </a:p>
        </p:txBody>
      </p:sp>
      <p:pic>
        <p:nvPicPr>
          <p:cNvPr id="99" name="Google Shape;99;g18f0c8094e9_0_26"/>
          <p:cNvPicPr preferRelativeResize="0"/>
          <p:nvPr/>
        </p:nvPicPr>
        <p:blipFill>
          <a:blip r:embed="rId4">
            <a:alphaModFix/>
          </a:blip>
          <a:stretch>
            <a:fillRect/>
          </a:stretch>
        </p:blipFill>
        <p:spPr>
          <a:xfrm>
            <a:off x="4838450" y="941525"/>
            <a:ext cx="3954300" cy="270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8f0c8094e9_0_6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Univariate Analysis</a:t>
            </a:r>
            <a:endParaRPr b="1" sz="2000"/>
          </a:p>
        </p:txBody>
      </p:sp>
      <p:sp>
        <p:nvSpPr>
          <p:cNvPr id="105" name="Google Shape;105;g18f0c8094e9_0_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g18f0c8094e9_0_62"/>
          <p:cNvPicPr preferRelativeResize="0"/>
          <p:nvPr/>
        </p:nvPicPr>
        <p:blipFill>
          <a:blip r:embed="rId3">
            <a:alphaModFix/>
          </a:blip>
          <a:stretch>
            <a:fillRect/>
          </a:stretch>
        </p:blipFill>
        <p:spPr>
          <a:xfrm>
            <a:off x="236700" y="914400"/>
            <a:ext cx="3954300" cy="1992962"/>
          </a:xfrm>
          <a:prstGeom prst="rect">
            <a:avLst/>
          </a:prstGeom>
          <a:noFill/>
          <a:ln>
            <a:noFill/>
          </a:ln>
        </p:spPr>
      </p:pic>
      <p:pic>
        <p:nvPicPr>
          <p:cNvPr id="107" name="Google Shape;107;g18f0c8094e9_0_62"/>
          <p:cNvPicPr preferRelativeResize="0"/>
          <p:nvPr/>
        </p:nvPicPr>
        <p:blipFill>
          <a:blip r:embed="rId4">
            <a:alphaModFix/>
          </a:blip>
          <a:stretch>
            <a:fillRect/>
          </a:stretch>
        </p:blipFill>
        <p:spPr>
          <a:xfrm>
            <a:off x="4609575" y="76200"/>
            <a:ext cx="3954300" cy="2275806"/>
          </a:xfrm>
          <a:prstGeom prst="rect">
            <a:avLst/>
          </a:prstGeom>
          <a:noFill/>
          <a:ln>
            <a:noFill/>
          </a:ln>
        </p:spPr>
      </p:pic>
      <p:sp>
        <p:nvSpPr>
          <p:cNvPr id="108" name="Google Shape;108;g18f0c8094e9_0_62"/>
          <p:cNvSpPr txBox="1"/>
          <p:nvPr/>
        </p:nvSpPr>
        <p:spPr>
          <a:xfrm>
            <a:off x="313125" y="3193250"/>
            <a:ext cx="4179000" cy="30318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accent2"/>
              </a:buClr>
              <a:buSzPts val="1200"/>
              <a:buChar char="●"/>
            </a:pPr>
            <a:r>
              <a:rPr b="1" lang="en-GB" sz="1200">
                <a:solidFill>
                  <a:schemeClr val="accent2"/>
                </a:solidFill>
                <a:highlight>
                  <a:srgbClr val="FFFFFF"/>
                </a:highlight>
              </a:rPr>
              <a:t>We can conclude that the most number of credit card holders were not married(Single</a:t>
            </a:r>
            <a:r>
              <a:rPr b="1" lang="en-GB" sz="1200">
                <a:solidFill>
                  <a:schemeClr val="accent2"/>
                </a:solidFill>
                <a:highlight>
                  <a:srgbClr val="FFFFFF"/>
                </a:highlight>
                <a:latin typeface="Roboto"/>
                <a:ea typeface="Roboto"/>
                <a:cs typeface="Roboto"/>
                <a:sym typeface="Roboto"/>
              </a:rPr>
              <a:t>)</a:t>
            </a:r>
            <a:endParaRPr>
              <a:solidFill>
                <a:schemeClr val="accent2"/>
              </a:solidFill>
            </a:endParaRPr>
          </a:p>
          <a:p>
            <a:pPr indent="-304800" lvl="0" marL="457200" rtl="0" algn="just">
              <a:lnSpc>
                <a:spcPct val="115000"/>
              </a:lnSpc>
              <a:spcBef>
                <a:spcPts val="0"/>
              </a:spcBef>
              <a:spcAft>
                <a:spcPts val="0"/>
              </a:spcAft>
              <a:buClr>
                <a:schemeClr val="accent2"/>
              </a:buClr>
              <a:buSzPts val="1200"/>
              <a:buChar char="●"/>
            </a:pPr>
            <a:r>
              <a:rPr b="1" lang="en-GB" sz="1200">
                <a:solidFill>
                  <a:schemeClr val="accent2"/>
                </a:solidFill>
              </a:rPr>
              <a:t>The most number of credit card holders in Taiwan were females.</a:t>
            </a:r>
            <a:endParaRPr b="1" sz="1200">
              <a:solidFill>
                <a:schemeClr val="accent2"/>
              </a:solidFill>
            </a:endParaRPr>
          </a:p>
          <a:p>
            <a:pPr indent="-304800" lvl="0" marL="457200" rtl="0" algn="just">
              <a:lnSpc>
                <a:spcPct val="115000"/>
              </a:lnSpc>
              <a:spcBef>
                <a:spcPts val="0"/>
              </a:spcBef>
              <a:spcAft>
                <a:spcPts val="0"/>
              </a:spcAft>
              <a:buClr>
                <a:schemeClr val="accent2"/>
              </a:buClr>
              <a:buSzPts val="1200"/>
              <a:buChar char="●"/>
            </a:pPr>
            <a:r>
              <a:rPr b="1" lang="en-GB" sz="1200">
                <a:solidFill>
                  <a:schemeClr val="accent2"/>
                </a:solidFill>
              </a:rPr>
              <a:t>The most frequent age of the credit card holder is between 25-34.</a:t>
            </a:r>
            <a:endParaRPr b="1" sz="1200">
              <a:solidFill>
                <a:schemeClr val="accent2"/>
              </a:solidFill>
            </a:endParaRPr>
          </a:p>
          <a:p>
            <a:pPr indent="0" lvl="0" marL="0" rtl="0" algn="l">
              <a:spcBef>
                <a:spcPts val="5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9" name="Google Shape;109;g18f0c8094e9_0_62"/>
          <p:cNvPicPr preferRelativeResize="0"/>
          <p:nvPr/>
        </p:nvPicPr>
        <p:blipFill>
          <a:blip r:embed="rId5">
            <a:alphaModFix/>
          </a:blip>
          <a:stretch>
            <a:fillRect/>
          </a:stretch>
        </p:blipFill>
        <p:spPr>
          <a:xfrm>
            <a:off x="5197075" y="2501475"/>
            <a:ext cx="3321850" cy="256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18f0c8094e9_0_42"/>
          <p:cNvPicPr preferRelativeResize="0"/>
          <p:nvPr/>
        </p:nvPicPr>
        <p:blipFill>
          <a:blip r:embed="rId3">
            <a:alphaModFix/>
          </a:blip>
          <a:stretch>
            <a:fillRect/>
          </a:stretch>
        </p:blipFill>
        <p:spPr>
          <a:xfrm>
            <a:off x="128575" y="367875"/>
            <a:ext cx="4161225" cy="3852875"/>
          </a:xfrm>
          <a:prstGeom prst="rect">
            <a:avLst/>
          </a:prstGeom>
          <a:noFill/>
          <a:ln>
            <a:noFill/>
          </a:ln>
        </p:spPr>
      </p:pic>
      <p:sp>
        <p:nvSpPr>
          <p:cNvPr id="115" name="Google Shape;115;g18f0c8094e9_0_42"/>
          <p:cNvSpPr txBox="1"/>
          <p:nvPr/>
        </p:nvSpPr>
        <p:spPr>
          <a:xfrm>
            <a:off x="272650" y="3915950"/>
            <a:ext cx="35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g18f0c8094e9_0_42"/>
          <p:cNvSpPr txBox="1"/>
          <p:nvPr/>
        </p:nvSpPr>
        <p:spPr>
          <a:xfrm>
            <a:off x="4694625" y="845500"/>
            <a:ext cx="3857700" cy="170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b="1" lang="en-GB">
                <a:solidFill>
                  <a:schemeClr val="accent2"/>
                </a:solidFill>
              </a:rPr>
              <a:t>The above figure shows the bar plot of payment history status for past six months starting from September to April , which show the count of defaulters and non-defaulter</a:t>
            </a:r>
            <a:endParaRPr b="1">
              <a:solidFill>
                <a:schemeClr val="accent2"/>
              </a:solidFill>
            </a:endParaRPr>
          </a:p>
          <a:p>
            <a:pPr indent="0" lvl="0" marL="0" rtl="0" algn="l">
              <a:spcBef>
                <a:spcPts val="500"/>
              </a:spcBef>
              <a:spcAft>
                <a:spcPts val="0"/>
              </a:spcAft>
              <a:buNone/>
            </a:pPr>
            <a:r>
              <a:t/>
            </a:r>
            <a:endParaRPr/>
          </a:p>
        </p:txBody>
      </p:sp>
      <p:sp>
        <p:nvSpPr>
          <p:cNvPr id="117" name="Google Shape;117;g18f0c8094e9_0_42"/>
          <p:cNvSpPr txBox="1"/>
          <p:nvPr/>
        </p:nvSpPr>
        <p:spPr>
          <a:xfrm>
            <a:off x="4678575" y="1935775"/>
            <a:ext cx="3889800" cy="330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t/>
            </a:r>
            <a:endParaRPr sz="1200">
              <a:solidFill>
                <a:schemeClr val="accent2"/>
              </a:solidFill>
            </a:endParaRPr>
          </a:p>
          <a:p>
            <a:pPr indent="0" lvl="0" marL="0" rtl="0" algn="just">
              <a:lnSpc>
                <a:spcPct val="115000"/>
              </a:lnSpc>
              <a:spcBef>
                <a:spcPts val="600"/>
              </a:spcBef>
              <a:spcAft>
                <a:spcPts val="0"/>
              </a:spcAft>
              <a:buNone/>
            </a:pPr>
            <a:r>
              <a:rPr lang="en-GB">
                <a:solidFill>
                  <a:schemeClr val="accent2"/>
                </a:solidFill>
              </a:rPr>
              <a:t>The green bins shows the count of payment status of all the customers (both defaulters and non-defaulters). On the </a:t>
            </a:r>
            <a:r>
              <a:rPr lang="en-GB">
                <a:solidFill>
                  <a:schemeClr val="accent2"/>
                </a:solidFill>
              </a:rPr>
              <a:t>other hand</a:t>
            </a:r>
            <a:r>
              <a:rPr lang="en-GB">
                <a:solidFill>
                  <a:schemeClr val="accent2"/>
                </a:solidFill>
              </a:rPr>
              <a:t>, the red bins shows the count of payment status explicitly for the customers who were defaulters.</a:t>
            </a:r>
            <a:endParaRPr>
              <a:solidFill>
                <a:schemeClr val="accent2"/>
              </a:solidFill>
            </a:endParaRPr>
          </a:p>
          <a:p>
            <a:pPr indent="0" lvl="0" marL="0" rtl="0" algn="just">
              <a:lnSpc>
                <a:spcPct val="115000"/>
              </a:lnSpc>
              <a:spcBef>
                <a:spcPts val="600"/>
              </a:spcBef>
              <a:spcAft>
                <a:spcPts val="0"/>
              </a:spcAft>
              <a:buNone/>
            </a:pPr>
            <a:r>
              <a:rPr lang="en-GB">
                <a:solidFill>
                  <a:schemeClr val="accent2"/>
                </a:solidFill>
              </a:rPr>
              <a:t>From the above graph, we can conclude that if the payment status is greater than 2 months,then there is a 90% chance of the customer to default the payment</a:t>
            </a:r>
            <a:endParaRPr>
              <a:solidFill>
                <a:schemeClr val="accent2"/>
              </a:solidFill>
            </a:endParaRPr>
          </a:p>
          <a:p>
            <a:pPr indent="0" lvl="0" marL="0" rtl="0" algn="l">
              <a:spcBef>
                <a:spcPts val="500"/>
              </a:spcBef>
              <a:spcAft>
                <a:spcPts val="0"/>
              </a:spcAft>
              <a:buNone/>
            </a:pPr>
            <a:r>
              <a:t/>
            </a:r>
            <a:endParaRPr/>
          </a:p>
        </p:txBody>
      </p:sp>
      <p:sp>
        <p:nvSpPr>
          <p:cNvPr id="118" name="Google Shape;118;g18f0c8094e9_0_42"/>
          <p:cNvSpPr txBox="1"/>
          <p:nvPr/>
        </p:nvSpPr>
        <p:spPr>
          <a:xfrm>
            <a:off x="5036350" y="225025"/>
            <a:ext cx="41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9" name="Google Shape;119;g18f0c8094e9_0_42"/>
          <p:cNvSpPr txBox="1"/>
          <p:nvPr/>
        </p:nvSpPr>
        <p:spPr>
          <a:xfrm>
            <a:off x="4772025" y="445300"/>
            <a:ext cx="393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rPr>
              <a:t>Repayment Status(Payment History)</a:t>
            </a:r>
            <a:endParaRPr b="1"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8f0c8094e9_0_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g18f0c8094e9_0_51"/>
          <p:cNvPicPr preferRelativeResize="0"/>
          <p:nvPr/>
        </p:nvPicPr>
        <p:blipFill>
          <a:blip r:embed="rId3">
            <a:alphaModFix/>
          </a:blip>
          <a:stretch>
            <a:fillRect/>
          </a:stretch>
        </p:blipFill>
        <p:spPr>
          <a:xfrm>
            <a:off x="304800" y="762000"/>
            <a:ext cx="4487475" cy="3330175"/>
          </a:xfrm>
          <a:prstGeom prst="rect">
            <a:avLst/>
          </a:prstGeom>
          <a:noFill/>
          <a:ln>
            <a:noFill/>
          </a:ln>
        </p:spPr>
      </p:pic>
      <p:sp>
        <p:nvSpPr>
          <p:cNvPr id="126" name="Google Shape;126;g18f0c8094e9_0_51"/>
          <p:cNvSpPr txBox="1"/>
          <p:nvPr/>
        </p:nvSpPr>
        <p:spPr>
          <a:xfrm>
            <a:off x="5224475" y="640550"/>
            <a:ext cx="36327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900"/>
              </a:spcBef>
              <a:spcAft>
                <a:spcPts val="900"/>
              </a:spcAft>
              <a:buNone/>
            </a:pPr>
            <a:r>
              <a:rPr b="1" lang="en-GB" sz="1500">
                <a:solidFill>
                  <a:schemeClr val="dk1"/>
                </a:solidFill>
              </a:rPr>
              <a:t>Previous Amount Paid (PAY_AMT)</a:t>
            </a:r>
            <a:endParaRPr sz="1500">
              <a:solidFill>
                <a:schemeClr val="dk1"/>
              </a:solidFill>
            </a:endParaRPr>
          </a:p>
        </p:txBody>
      </p:sp>
      <p:sp>
        <p:nvSpPr>
          <p:cNvPr id="127" name="Google Shape;127;g18f0c8094e9_0_51"/>
          <p:cNvSpPr txBox="1"/>
          <p:nvPr/>
        </p:nvSpPr>
        <p:spPr>
          <a:xfrm>
            <a:off x="5103300" y="1318025"/>
            <a:ext cx="37290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500"/>
              </a:spcAft>
              <a:buNone/>
            </a:pPr>
            <a:r>
              <a:rPr b="1" lang="en-GB">
                <a:solidFill>
                  <a:schemeClr val="accent2"/>
                </a:solidFill>
              </a:rPr>
              <a:t>The above histogram shows the distribution of Bill amount generated for each month explicitly for defaulters</a:t>
            </a:r>
            <a:endParaRPr sz="1600"/>
          </a:p>
        </p:txBody>
      </p:sp>
      <p:sp>
        <p:nvSpPr>
          <p:cNvPr id="128" name="Google Shape;128;g18f0c8094e9_0_51"/>
          <p:cNvSpPr txBox="1"/>
          <p:nvPr/>
        </p:nvSpPr>
        <p:spPr>
          <a:xfrm>
            <a:off x="5085275" y="2174700"/>
            <a:ext cx="3911100" cy="253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GB">
                <a:solidFill>
                  <a:schemeClr val="accent2"/>
                </a:solidFill>
              </a:rPr>
              <a:t>The green bins in the histograms shows the bill_amount for all the customers from September to April Month.</a:t>
            </a:r>
            <a:endParaRPr>
              <a:solidFill>
                <a:schemeClr val="accent2"/>
              </a:solidFill>
            </a:endParaRPr>
          </a:p>
          <a:p>
            <a:pPr indent="0" lvl="0" marL="0" rtl="0" algn="just">
              <a:lnSpc>
                <a:spcPct val="115000"/>
              </a:lnSpc>
              <a:spcBef>
                <a:spcPts val="600"/>
              </a:spcBef>
              <a:spcAft>
                <a:spcPts val="0"/>
              </a:spcAft>
              <a:buNone/>
            </a:pPr>
            <a:r>
              <a:rPr lang="en-GB">
                <a:solidFill>
                  <a:schemeClr val="accent2"/>
                </a:solidFill>
              </a:rPr>
              <a:t>The red bins in the histogram tells the payment amount of customers who were actually a defaulter from September to April Month.</a:t>
            </a:r>
            <a:endParaRPr>
              <a:solidFill>
                <a:schemeClr val="accent2"/>
              </a:solidFill>
            </a:endParaRPr>
          </a:p>
          <a:p>
            <a:pPr indent="0" lvl="0" marL="0" rtl="0" algn="just">
              <a:lnSpc>
                <a:spcPct val="115000"/>
              </a:lnSpc>
              <a:spcBef>
                <a:spcPts val="600"/>
              </a:spcBef>
              <a:spcAft>
                <a:spcPts val="500"/>
              </a:spcAft>
              <a:buNone/>
            </a:pPr>
            <a:r>
              <a:rPr lang="en-GB">
                <a:solidFill>
                  <a:schemeClr val="accent2"/>
                </a:solidFill>
              </a:rPr>
              <a:t>Hence payment amount features are more significant variables compared to the bill amount features.</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