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i5ZmmNnt8rUl1S/1T8oyz73gm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429140a73a_0_6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1429140a73a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29140a73a_0_9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1429140a73a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7129aa83c_0_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137129aa83c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429140a73a_0_17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1429140a73a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29140a73a_0_19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1429140a73a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2a0fe01d2_1_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42a0fe01d2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42a0fe01d2_1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142a0fe01d2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42a0fe01d2_1_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142a0fe01d2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429140a73a_0_1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429140a73a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42abc2b0f5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42abc2b0f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42abc2b0f5_0_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42abc2b0f5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7129aa83c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137129aa83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7129aa83c_0_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137129aa83c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7129aa83c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137129aa83c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7129aa83c_0_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37129aa83c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29140a73a_0_30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1429140a73a_0_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429140a73a_0_15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1429140a73a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29140a73a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1429140a73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 name="Google Shape;2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30.png"/><Relationship Id="rId5" Type="http://schemas.openxmlformats.org/officeDocument/2006/relationships/image" Target="../media/image21.png"/><Relationship Id="rId6"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Hotel Booking Analysis</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800">
                <a:solidFill>
                  <a:schemeClr val="lt1"/>
                </a:solidFill>
                <a:latin typeface="Montserrat"/>
                <a:ea typeface="Montserrat"/>
                <a:cs typeface="Montserrat"/>
                <a:sym typeface="Montserrat"/>
              </a:rPr>
              <a:t>KAMATAM HARSHITH</a:t>
            </a:r>
            <a:endParaRPr b="1" sz="18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800">
                <a:solidFill>
                  <a:schemeClr val="lt1"/>
                </a:solidFill>
                <a:latin typeface="Montserrat"/>
                <a:ea typeface="Montserrat"/>
                <a:cs typeface="Montserrat"/>
                <a:sym typeface="Montserrat"/>
              </a:rPr>
              <a:t>LAKSHMI KEERTHANA</a:t>
            </a:r>
            <a:endParaRPr b="1" sz="18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800">
                <a:solidFill>
                  <a:schemeClr val="lt1"/>
                </a:solidFill>
                <a:latin typeface="Montserrat"/>
                <a:ea typeface="Montserrat"/>
                <a:cs typeface="Montserrat"/>
                <a:sym typeface="Montserrat"/>
              </a:rPr>
              <a:t>TITO VARGHESE</a:t>
            </a:r>
            <a:endParaRPr b="1" sz="18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800">
                <a:solidFill>
                  <a:schemeClr val="lt1"/>
                </a:solidFill>
                <a:latin typeface="Montserrat"/>
                <a:ea typeface="Montserrat"/>
                <a:cs typeface="Montserrat"/>
                <a:sym typeface="Montserrat"/>
              </a:rPr>
              <a:t>ANMOL RAJ</a:t>
            </a:r>
            <a:endParaRPr b="1" sz="18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8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429140a73a_0_69"/>
          <p:cNvSpPr txBox="1"/>
          <p:nvPr>
            <p:ph type="title"/>
          </p:nvPr>
        </p:nvSpPr>
        <p:spPr>
          <a:xfrm>
            <a:off x="413175" y="69950"/>
            <a:ext cx="3352800" cy="369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SzPts val="2800"/>
              <a:buNone/>
            </a:pPr>
            <a:r>
              <a:rPr lang="en-GB" sz="1200">
                <a:solidFill>
                  <a:srgbClr val="000000"/>
                </a:solidFill>
                <a:highlight>
                  <a:srgbClr val="FFFFFF"/>
                </a:highlight>
              </a:rPr>
              <a:t> Hotel Type</a:t>
            </a:r>
            <a:endParaRPr sz="1200">
              <a:solidFill>
                <a:srgbClr val="000000"/>
              </a:solidFill>
              <a:highlight>
                <a:srgbClr val="FFFFFF"/>
              </a:highlight>
            </a:endParaRPr>
          </a:p>
          <a:p>
            <a:pPr indent="0" lvl="0" marL="0" rtl="0" algn="ctr">
              <a:lnSpc>
                <a:spcPct val="100000"/>
              </a:lnSpc>
              <a:spcBef>
                <a:spcPts val="600"/>
              </a:spcBef>
              <a:spcAft>
                <a:spcPts val="0"/>
              </a:spcAft>
              <a:buSzPts val="2800"/>
              <a:buNone/>
            </a:pPr>
            <a:r>
              <a:t/>
            </a:r>
            <a:endParaRPr/>
          </a:p>
        </p:txBody>
      </p:sp>
      <p:sp>
        <p:nvSpPr>
          <p:cNvPr id="123" name="Google Shape;123;g1429140a73a_0_6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sp>
        <p:nvSpPr>
          <p:cNvPr id="124" name="Google Shape;124;g1429140a73a_0_6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pic>
        <p:nvPicPr>
          <p:cNvPr id="125" name="Google Shape;125;g1429140a73a_0_69"/>
          <p:cNvPicPr preferRelativeResize="0"/>
          <p:nvPr/>
        </p:nvPicPr>
        <p:blipFill rotWithShape="1">
          <a:blip r:embed="rId3">
            <a:alphaModFix/>
          </a:blip>
          <a:srcRect b="0" l="0" r="0" t="0"/>
          <a:stretch/>
        </p:blipFill>
        <p:spPr>
          <a:xfrm>
            <a:off x="257175" y="404575"/>
            <a:ext cx="3664800" cy="2199600"/>
          </a:xfrm>
          <a:prstGeom prst="rect">
            <a:avLst/>
          </a:prstGeom>
          <a:noFill/>
          <a:ln>
            <a:noFill/>
          </a:ln>
        </p:spPr>
      </p:pic>
      <p:pic>
        <p:nvPicPr>
          <p:cNvPr id="126" name="Google Shape;126;g1429140a73a_0_69"/>
          <p:cNvPicPr preferRelativeResize="0"/>
          <p:nvPr/>
        </p:nvPicPr>
        <p:blipFill rotWithShape="1">
          <a:blip r:embed="rId4">
            <a:alphaModFix/>
          </a:blip>
          <a:srcRect b="0" l="0" r="0" t="0"/>
          <a:stretch/>
        </p:blipFill>
        <p:spPr>
          <a:xfrm>
            <a:off x="5314950" y="364050"/>
            <a:ext cx="3600000" cy="2167200"/>
          </a:xfrm>
          <a:prstGeom prst="rect">
            <a:avLst/>
          </a:prstGeom>
          <a:noFill/>
          <a:ln>
            <a:noFill/>
          </a:ln>
        </p:spPr>
      </p:pic>
      <p:sp>
        <p:nvSpPr>
          <p:cNvPr id="127" name="Google Shape;127;g1429140a73a_0_69"/>
          <p:cNvSpPr txBox="1"/>
          <p:nvPr/>
        </p:nvSpPr>
        <p:spPr>
          <a:xfrm>
            <a:off x="5490000" y="69950"/>
            <a:ext cx="32499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600"/>
              </a:spcBef>
              <a:spcAft>
                <a:spcPts val="0"/>
              </a:spcAft>
              <a:buClr>
                <a:srgbClr val="000000"/>
              </a:buClr>
              <a:buSzPts val="2800"/>
              <a:buFont typeface="Arial"/>
              <a:buNone/>
            </a:pPr>
            <a:r>
              <a:rPr lang="en-GB" sz="1200">
                <a:highlight>
                  <a:srgbClr val="FFFFFF"/>
                </a:highlight>
              </a:rPr>
              <a:t>Total number of days stays</a:t>
            </a:r>
            <a:endParaRPr sz="900"/>
          </a:p>
        </p:txBody>
      </p:sp>
      <p:pic>
        <p:nvPicPr>
          <p:cNvPr id="128" name="Google Shape;128;g1429140a73a_0_69"/>
          <p:cNvPicPr preferRelativeResize="0"/>
          <p:nvPr/>
        </p:nvPicPr>
        <p:blipFill rotWithShape="1">
          <a:blip r:embed="rId5">
            <a:alphaModFix/>
          </a:blip>
          <a:srcRect b="0" l="0" r="0" t="0"/>
          <a:stretch/>
        </p:blipFill>
        <p:spPr>
          <a:xfrm>
            <a:off x="2925375" y="2656300"/>
            <a:ext cx="3600000" cy="2167200"/>
          </a:xfrm>
          <a:prstGeom prst="rect">
            <a:avLst/>
          </a:prstGeom>
          <a:noFill/>
          <a:ln>
            <a:noFill/>
          </a:ln>
        </p:spPr>
      </p:pic>
      <p:sp>
        <p:nvSpPr>
          <p:cNvPr id="129" name="Google Shape;129;g1429140a73a_0_69"/>
          <p:cNvSpPr txBox="1"/>
          <p:nvPr/>
        </p:nvSpPr>
        <p:spPr>
          <a:xfrm>
            <a:off x="3048975" y="4682850"/>
            <a:ext cx="33528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600"/>
              </a:spcBef>
              <a:spcAft>
                <a:spcPts val="0"/>
              </a:spcAft>
              <a:buClr>
                <a:srgbClr val="000000"/>
              </a:buClr>
              <a:buSzPts val="2800"/>
              <a:buFont typeface="Arial"/>
              <a:buNone/>
            </a:pPr>
            <a:r>
              <a:rPr lang="en-GB" sz="1200">
                <a:highlight>
                  <a:srgbClr val="FFFFFF"/>
                </a:highlight>
              </a:rPr>
              <a:t>Total Number of Guest</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429140a73a_0_90"/>
          <p:cNvSpPr txBox="1"/>
          <p:nvPr>
            <p:ph type="title"/>
          </p:nvPr>
        </p:nvSpPr>
        <p:spPr>
          <a:xfrm>
            <a:off x="1760900" y="0"/>
            <a:ext cx="5454000" cy="53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SzPts val="2800"/>
              <a:buNone/>
            </a:pPr>
            <a:r>
              <a:rPr b="1" lang="en-GB" sz="1400">
                <a:solidFill>
                  <a:srgbClr val="000000"/>
                </a:solidFill>
                <a:highlight>
                  <a:srgbClr val="FFFFFF"/>
                </a:highlight>
              </a:rPr>
              <a:t>Special requests by the guests</a:t>
            </a:r>
            <a:endParaRPr b="1" sz="1400">
              <a:solidFill>
                <a:srgbClr val="000000"/>
              </a:solidFill>
              <a:highlight>
                <a:srgbClr val="FFFFFF"/>
              </a:highlight>
            </a:endParaRPr>
          </a:p>
          <a:p>
            <a:pPr indent="0" lvl="0" marL="0" rtl="0" algn="l">
              <a:lnSpc>
                <a:spcPct val="100000"/>
              </a:lnSpc>
              <a:spcBef>
                <a:spcPts val="600"/>
              </a:spcBef>
              <a:spcAft>
                <a:spcPts val="0"/>
              </a:spcAft>
              <a:buSzPts val="2800"/>
              <a:buNone/>
            </a:pPr>
            <a:r>
              <a:t/>
            </a:r>
            <a:endParaRPr sz="3000"/>
          </a:p>
        </p:txBody>
      </p:sp>
      <p:sp>
        <p:nvSpPr>
          <p:cNvPr id="135" name="Google Shape;135;g1429140a73a_0_90"/>
          <p:cNvSpPr txBox="1"/>
          <p:nvPr/>
        </p:nvSpPr>
        <p:spPr>
          <a:xfrm>
            <a:off x="171450" y="372725"/>
            <a:ext cx="3268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i="0" lang="en-GB" sz="1200" u="none" cap="none" strike="noStrike">
                <a:solidFill>
                  <a:schemeClr val="accent2"/>
                </a:solidFill>
              </a:rPr>
              <a:t>Special Requests According to Adults</a:t>
            </a:r>
            <a:endParaRPr i="0" sz="800" u="none" cap="none" strike="noStrike">
              <a:solidFill>
                <a:srgbClr val="000000"/>
              </a:solidFill>
            </a:endParaRPr>
          </a:p>
        </p:txBody>
      </p:sp>
      <p:pic>
        <p:nvPicPr>
          <p:cNvPr id="136" name="Google Shape;136;g1429140a73a_0_90"/>
          <p:cNvPicPr preferRelativeResize="0"/>
          <p:nvPr/>
        </p:nvPicPr>
        <p:blipFill>
          <a:blip r:embed="rId3">
            <a:alphaModFix/>
          </a:blip>
          <a:stretch>
            <a:fillRect/>
          </a:stretch>
        </p:blipFill>
        <p:spPr>
          <a:xfrm>
            <a:off x="0" y="772913"/>
            <a:ext cx="3536151" cy="1857575"/>
          </a:xfrm>
          <a:prstGeom prst="rect">
            <a:avLst/>
          </a:prstGeom>
          <a:noFill/>
          <a:ln>
            <a:noFill/>
          </a:ln>
        </p:spPr>
      </p:pic>
      <p:pic>
        <p:nvPicPr>
          <p:cNvPr id="137" name="Google Shape;137;g1429140a73a_0_90"/>
          <p:cNvPicPr preferRelativeResize="0"/>
          <p:nvPr/>
        </p:nvPicPr>
        <p:blipFill rotWithShape="1">
          <a:blip r:embed="rId4">
            <a:alphaModFix/>
          </a:blip>
          <a:srcRect b="0" l="0" r="0" t="0"/>
          <a:stretch/>
        </p:blipFill>
        <p:spPr>
          <a:xfrm>
            <a:off x="5203925" y="771238"/>
            <a:ext cx="3536151" cy="1860956"/>
          </a:xfrm>
          <a:prstGeom prst="rect">
            <a:avLst/>
          </a:prstGeom>
          <a:noFill/>
          <a:ln>
            <a:noFill/>
          </a:ln>
        </p:spPr>
      </p:pic>
      <p:pic>
        <p:nvPicPr>
          <p:cNvPr id="138" name="Google Shape;138;g1429140a73a_0_90"/>
          <p:cNvPicPr preferRelativeResize="0"/>
          <p:nvPr/>
        </p:nvPicPr>
        <p:blipFill rotWithShape="1">
          <a:blip r:embed="rId5">
            <a:alphaModFix/>
          </a:blip>
          <a:srcRect b="0" l="0" r="0" t="0"/>
          <a:stretch/>
        </p:blipFill>
        <p:spPr>
          <a:xfrm>
            <a:off x="2853762" y="2971950"/>
            <a:ext cx="3268276" cy="2125825"/>
          </a:xfrm>
          <a:prstGeom prst="rect">
            <a:avLst/>
          </a:prstGeom>
          <a:noFill/>
          <a:ln>
            <a:noFill/>
          </a:ln>
        </p:spPr>
      </p:pic>
      <p:sp>
        <p:nvSpPr>
          <p:cNvPr id="139" name="Google Shape;139;g1429140a73a_0_90"/>
          <p:cNvSpPr txBox="1"/>
          <p:nvPr/>
        </p:nvSpPr>
        <p:spPr>
          <a:xfrm>
            <a:off x="4713600" y="372725"/>
            <a:ext cx="4516800" cy="61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600"/>
              </a:spcBef>
              <a:spcAft>
                <a:spcPts val="0"/>
              </a:spcAft>
              <a:buClr>
                <a:srgbClr val="000000"/>
              </a:buClr>
              <a:buSzPts val="2800"/>
              <a:buFont typeface="Arial"/>
              <a:buNone/>
            </a:pPr>
            <a:r>
              <a:rPr lang="en-GB" sz="1200">
                <a:highlight>
                  <a:srgbClr val="FFFFFF"/>
                </a:highlight>
              </a:rPr>
              <a:t>Special Requests According to Market Segmentation</a:t>
            </a:r>
            <a:endParaRPr sz="1200">
              <a:highlight>
                <a:srgbClr val="FFFFFF"/>
              </a:highlight>
            </a:endParaRPr>
          </a:p>
          <a:p>
            <a:pPr indent="0" lvl="0" marL="0" rtl="0" algn="l">
              <a:spcBef>
                <a:spcPts val="0"/>
              </a:spcBef>
              <a:spcAft>
                <a:spcPts val="0"/>
              </a:spcAft>
              <a:buNone/>
            </a:pPr>
            <a:r>
              <a:t/>
            </a:r>
            <a:endParaRPr/>
          </a:p>
        </p:txBody>
      </p:sp>
      <p:sp>
        <p:nvSpPr>
          <p:cNvPr id="140" name="Google Shape;140;g1429140a73a_0_90"/>
          <p:cNvSpPr txBox="1"/>
          <p:nvPr/>
        </p:nvSpPr>
        <p:spPr>
          <a:xfrm>
            <a:off x="2934050" y="2571750"/>
            <a:ext cx="3107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2800"/>
              <a:buFont typeface="Arial"/>
              <a:buNone/>
            </a:pPr>
            <a:r>
              <a:rPr lang="en-GB" sz="1200">
                <a:solidFill>
                  <a:schemeClr val="accent2"/>
                </a:solidFill>
              </a:rPr>
              <a:t>Special Requests According to Kids</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37129aa83c_0_4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pic>
        <p:nvPicPr>
          <p:cNvPr id="146" name="Google Shape;146;g137129aa83c_0_47"/>
          <p:cNvPicPr preferRelativeResize="0"/>
          <p:nvPr/>
        </p:nvPicPr>
        <p:blipFill rotWithShape="1">
          <a:blip r:embed="rId3">
            <a:alphaModFix/>
          </a:blip>
          <a:srcRect b="0" l="0" r="0" t="0"/>
          <a:stretch/>
        </p:blipFill>
        <p:spPr>
          <a:xfrm>
            <a:off x="75000" y="1077475"/>
            <a:ext cx="4414850" cy="2932625"/>
          </a:xfrm>
          <a:prstGeom prst="rect">
            <a:avLst/>
          </a:prstGeom>
          <a:noFill/>
          <a:ln>
            <a:noFill/>
          </a:ln>
        </p:spPr>
      </p:pic>
      <p:sp>
        <p:nvSpPr>
          <p:cNvPr id="147" name="Google Shape;147;g137129aa83c_0_47"/>
          <p:cNvSpPr txBox="1"/>
          <p:nvPr/>
        </p:nvSpPr>
        <p:spPr>
          <a:xfrm>
            <a:off x="4818475" y="562950"/>
            <a:ext cx="3921900" cy="400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1200"/>
              </a:spcBef>
              <a:spcAft>
                <a:spcPts val="0"/>
              </a:spcAft>
              <a:buClr>
                <a:srgbClr val="000000"/>
              </a:buClr>
              <a:buSzPts val="1600"/>
              <a:buFont typeface="Arial"/>
              <a:buNone/>
            </a:pPr>
            <a:r>
              <a:rPr b="1" lang="en-GB" sz="1200">
                <a:solidFill>
                  <a:schemeClr val="accent2"/>
                </a:solidFill>
                <a:highlight>
                  <a:srgbClr val="FFFFFF"/>
                </a:highlight>
                <a:latin typeface="Roboto"/>
                <a:ea typeface="Roboto"/>
                <a:cs typeface="Roboto"/>
                <a:sym typeface="Roboto"/>
              </a:rPr>
              <a:t>Most used market segment</a:t>
            </a:r>
            <a:endParaRPr b="1" sz="1000"/>
          </a:p>
        </p:txBody>
      </p:sp>
      <p:pic>
        <p:nvPicPr>
          <p:cNvPr id="148" name="Google Shape;148;g137129aa83c_0_47"/>
          <p:cNvPicPr preferRelativeResize="0"/>
          <p:nvPr/>
        </p:nvPicPr>
        <p:blipFill rotWithShape="1">
          <a:blip r:embed="rId4">
            <a:alphaModFix/>
          </a:blip>
          <a:srcRect b="0" l="0" r="0" t="0"/>
          <a:stretch/>
        </p:blipFill>
        <p:spPr>
          <a:xfrm>
            <a:off x="4572000" y="1221575"/>
            <a:ext cx="4414850" cy="2625130"/>
          </a:xfrm>
          <a:prstGeom prst="rect">
            <a:avLst/>
          </a:prstGeom>
          <a:noFill/>
          <a:ln>
            <a:noFill/>
          </a:ln>
        </p:spPr>
      </p:pic>
      <p:sp>
        <p:nvSpPr>
          <p:cNvPr id="149" name="Google Shape;149;g137129aa83c_0_47"/>
          <p:cNvSpPr txBox="1"/>
          <p:nvPr/>
        </p:nvSpPr>
        <p:spPr>
          <a:xfrm>
            <a:off x="916225" y="570600"/>
            <a:ext cx="2732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t>Most used distribution channel</a:t>
            </a:r>
            <a:endParaRPr b="1"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429140a73a_0_175"/>
          <p:cNvSpPr txBox="1"/>
          <p:nvPr>
            <p:ph type="title"/>
          </p:nvPr>
        </p:nvSpPr>
        <p:spPr>
          <a:xfrm>
            <a:off x="698975" y="450975"/>
            <a:ext cx="3952200" cy="40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SzPts val="2800"/>
              <a:buNone/>
            </a:pPr>
            <a:r>
              <a:rPr b="1" lang="en-GB" sz="1200">
                <a:solidFill>
                  <a:srgbClr val="000000"/>
                </a:solidFill>
                <a:highlight>
                  <a:srgbClr val="FFFFFF"/>
                </a:highlight>
              </a:rPr>
              <a:t>Distribution channel bringing highest revenue</a:t>
            </a:r>
            <a:endParaRPr b="1" sz="1200">
              <a:solidFill>
                <a:srgbClr val="000000"/>
              </a:solidFill>
              <a:highlight>
                <a:srgbClr val="FFFFFF"/>
              </a:highlight>
            </a:endParaRPr>
          </a:p>
          <a:p>
            <a:pPr indent="0" lvl="0" marL="0" rtl="0" algn="l">
              <a:lnSpc>
                <a:spcPct val="100000"/>
              </a:lnSpc>
              <a:spcBef>
                <a:spcPts val="600"/>
              </a:spcBef>
              <a:spcAft>
                <a:spcPts val="0"/>
              </a:spcAft>
              <a:buSzPts val="2800"/>
              <a:buNone/>
            </a:pPr>
            <a:r>
              <a:t/>
            </a:r>
            <a:endParaRPr/>
          </a:p>
        </p:txBody>
      </p:sp>
      <p:sp>
        <p:nvSpPr>
          <p:cNvPr id="155" name="Google Shape;155;g1429140a73a_0_175"/>
          <p:cNvSpPr txBox="1"/>
          <p:nvPr>
            <p:ph idx="1" type="body"/>
          </p:nvPr>
        </p:nvSpPr>
        <p:spPr>
          <a:xfrm>
            <a:off x="311700" y="1317838"/>
            <a:ext cx="4238700" cy="25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sp>
        <p:nvSpPr>
          <p:cNvPr id="156" name="Google Shape;156;g1429140a73a_0_17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pic>
        <p:nvPicPr>
          <p:cNvPr id="157" name="Google Shape;157;g1429140a73a_0_175"/>
          <p:cNvPicPr preferRelativeResize="0"/>
          <p:nvPr/>
        </p:nvPicPr>
        <p:blipFill rotWithShape="1">
          <a:blip r:embed="rId3">
            <a:alphaModFix/>
          </a:blip>
          <a:srcRect b="0" l="0" r="0" t="0"/>
          <a:stretch/>
        </p:blipFill>
        <p:spPr>
          <a:xfrm>
            <a:off x="276362" y="1078300"/>
            <a:ext cx="4187851" cy="2775302"/>
          </a:xfrm>
          <a:prstGeom prst="rect">
            <a:avLst/>
          </a:prstGeom>
          <a:noFill/>
          <a:ln>
            <a:noFill/>
          </a:ln>
        </p:spPr>
      </p:pic>
      <p:sp>
        <p:nvSpPr>
          <p:cNvPr id="158" name="Google Shape;158;g1429140a73a_0_175"/>
          <p:cNvSpPr txBox="1"/>
          <p:nvPr/>
        </p:nvSpPr>
        <p:spPr>
          <a:xfrm>
            <a:off x="1232300" y="4168375"/>
            <a:ext cx="6172200" cy="1131600"/>
          </a:xfrm>
          <a:prstGeom prst="rect">
            <a:avLst/>
          </a:prstGeom>
          <a:noFill/>
          <a:ln>
            <a:noFill/>
          </a:ln>
        </p:spPr>
        <p:txBody>
          <a:bodyPr anchorCtr="0" anchor="t" bIns="91425" lIns="91425" spcFirstLastPara="1" rIns="91425" wrap="square" tIns="91425">
            <a:spAutoFit/>
          </a:bodyPr>
          <a:lstStyle/>
          <a:p>
            <a:pPr indent="0" lvl="0" marL="76200" marR="38100" rtl="0" algn="l">
              <a:lnSpc>
                <a:spcPct val="160000"/>
              </a:lnSpc>
              <a:spcBef>
                <a:spcPts val="600"/>
              </a:spcBef>
              <a:spcAft>
                <a:spcPts val="0"/>
              </a:spcAft>
              <a:buClr>
                <a:srgbClr val="000000"/>
              </a:buClr>
              <a:buSzPts val="1200"/>
              <a:buFont typeface="Arial"/>
              <a:buNone/>
            </a:pPr>
            <a:r>
              <a:t/>
            </a:r>
            <a:endParaRPr b="0" i="0" sz="1200" u="none" cap="none" strike="noStrike">
              <a:solidFill>
                <a:schemeClr val="accent2"/>
              </a:solidFill>
              <a:latin typeface="Roboto"/>
              <a:ea typeface="Roboto"/>
              <a:cs typeface="Roboto"/>
              <a:sym typeface="Roboto"/>
            </a:endParaRPr>
          </a:p>
          <a:p>
            <a:pPr indent="0" lvl="0" marL="177800" marR="177800" rtl="0" algn="l">
              <a:lnSpc>
                <a:spcPct val="115000"/>
              </a:lnSpc>
              <a:spcBef>
                <a:spcPts val="500"/>
              </a:spcBef>
              <a:spcAft>
                <a:spcPts val="0"/>
              </a:spcAft>
              <a:buClr>
                <a:srgbClr val="000000"/>
              </a:buClr>
              <a:buSzPts val="1050"/>
              <a:buFont typeface="Arial"/>
              <a:buNone/>
            </a:pPr>
            <a:r>
              <a:t/>
            </a:r>
            <a:endParaRPr b="0" i="0" sz="1050" u="none" cap="none" strike="noStrike">
              <a:solidFill>
                <a:schemeClr val="accent2"/>
              </a:solidFill>
              <a:highlight>
                <a:srgbClr val="FFFFFF"/>
              </a:highlight>
              <a:latin typeface="Roboto"/>
              <a:ea typeface="Roboto"/>
              <a:cs typeface="Roboto"/>
              <a:sym typeface="Roboto"/>
            </a:endParaRPr>
          </a:p>
          <a:p>
            <a:pPr indent="0" lvl="0" marL="177800" marR="177800" rtl="0" algn="l">
              <a:lnSpc>
                <a:spcPct val="115000"/>
              </a:lnSpc>
              <a:spcBef>
                <a:spcPts val="0"/>
              </a:spcBef>
              <a:spcAft>
                <a:spcPts val="0"/>
              </a:spcAft>
              <a:buClr>
                <a:srgbClr val="000000"/>
              </a:buClr>
              <a:buSzPts val="1050"/>
              <a:buFont typeface="Arial"/>
              <a:buNone/>
            </a:pPr>
            <a:r>
              <a:t/>
            </a:r>
            <a:endParaRPr b="0" i="0" sz="1050" u="none" cap="none" strike="noStrike">
              <a:solidFill>
                <a:schemeClr val="accent2"/>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9" name="Google Shape;159;g1429140a73a_0_175"/>
          <p:cNvPicPr preferRelativeResize="0"/>
          <p:nvPr/>
        </p:nvPicPr>
        <p:blipFill rotWithShape="1">
          <a:blip r:embed="rId4">
            <a:alphaModFix/>
          </a:blip>
          <a:srcRect b="0" l="0" r="0" t="0"/>
          <a:stretch/>
        </p:blipFill>
        <p:spPr>
          <a:xfrm>
            <a:off x="4644375" y="1028725"/>
            <a:ext cx="4187850" cy="2997300"/>
          </a:xfrm>
          <a:prstGeom prst="rect">
            <a:avLst/>
          </a:prstGeom>
          <a:noFill/>
          <a:ln>
            <a:noFill/>
          </a:ln>
        </p:spPr>
      </p:pic>
      <p:sp>
        <p:nvSpPr>
          <p:cNvPr id="160" name="Google Shape;160;g1429140a73a_0_175"/>
          <p:cNvSpPr txBox="1"/>
          <p:nvPr/>
        </p:nvSpPr>
        <p:spPr>
          <a:xfrm>
            <a:off x="4961700" y="450975"/>
            <a:ext cx="3858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Distribution Channel with </a:t>
            </a:r>
            <a:r>
              <a:rPr b="1" lang="en-GB" sz="1200"/>
              <a:t>highest cancellation</a:t>
            </a:r>
            <a:endParaRPr b="1"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429140a73a_0_198"/>
          <p:cNvSpPr txBox="1"/>
          <p:nvPr>
            <p:ph type="title"/>
          </p:nvPr>
        </p:nvSpPr>
        <p:spPr>
          <a:xfrm>
            <a:off x="885629" y="381000"/>
            <a:ext cx="29901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SzPts val="2800"/>
              <a:buNone/>
            </a:pPr>
            <a:r>
              <a:rPr lang="en-GB" sz="1200">
                <a:solidFill>
                  <a:schemeClr val="accent2"/>
                </a:solidFill>
                <a:highlight>
                  <a:srgbClr val="FFFFFF"/>
                </a:highlight>
              </a:rPr>
              <a:t>Waiting time(days)</a:t>
            </a:r>
            <a:endParaRPr sz="1200">
              <a:solidFill>
                <a:schemeClr val="accent2"/>
              </a:solidFill>
              <a:highlight>
                <a:srgbClr val="FFFFFF"/>
              </a:highlight>
            </a:endParaRPr>
          </a:p>
          <a:p>
            <a:pPr indent="0" lvl="0" marL="0" rtl="0" algn="l">
              <a:lnSpc>
                <a:spcPct val="100000"/>
              </a:lnSpc>
              <a:spcBef>
                <a:spcPts val="600"/>
              </a:spcBef>
              <a:spcAft>
                <a:spcPts val="0"/>
              </a:spcAft>
              <a:buSzPts val="2800"/>
              <a:buNone/>
            </a:pPr>
            <a:r>
              <a:t/>
            </a:r>
            <a:endParaRPr/>
          </a:p>
        </p:txBody>
      </p:sp>
      <p:sp>
        <p:nvSpPr>
          <p:cNvPr id="166" name="Google Shape;166;g1429140a73a_0_198"/>
          <p:cNvSpPr txBox="1"/>
          <p:nvPr>
            <p:ph idx="1" type="body"/>
          </p:nvPr>
        </p:nvSpPr>
        <p:spPr>
          <a:xfrm>
            <a:off x="233014" y="1152475"/>
            <a:ext cx="29901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pic>
        <p:nvPicPr>
          <p:cNvPr id="167" name="Google Shape;167;g1429140a73a_0_198"/>
          <p:cNvPicPr preferRelativeResize="0"/>
          <p:nvPr/>
        </p:nvPicPr>
        <p:blipFill>
          <a:blip r:embed="rId3">
            <a:alphaModFix/>
          </a:blip>
          <a:stretch>
            <a:fillRect/>
          </a:stretch>
        </p:blipFill>
        <p:spPr>
          <a:xfrm>
            <a:off x="500950" y="765851"/>
            <a:ext cx="3620101" cy="1938799"/>
          </a:xfrm>
          <a:prstGeom prst="rect">
            <a:avLst/>
          </a:prstGeom>
          <a:noFill/>
          <a:ln>
            <a:noFill/>
          </a:ln>
        </p:spPr>
      </p:pic>
      <p:pic>
        <p:nvPicPr>
          <p:cNvPr id="168" name="Google Shape;168;g1429140a73a_0_198"/>
          <p:cNvPicPr preferRelativeResize="0"/>
          <p:nvPr/>
        </p:nvPicPr>
        <p:blipFill rotWithShape="1">
          <a:blip r:embed="rId4">
            <a:alphaModFix/>
          </a:blip>
          <a:srcRect b="0" l="0" r="0" t="0"/>
          <a:stretch/>
        </p:blipFill>
        <p:spPr>
          <a:xfrm>
            <a:off x="4852200" y="745576"/>
            <a:ext cx="3620101" cy="1938799"/>
          </a:xfrm>
          <a:prstGeom prst="rect">
            <a:avLst/>
          </a:prstGeom>
          <a:noFill/>
          <a:ln>
            <a:noFill/>
          </a:ln>
        </p:spPr>
      </p:pic>
      <p:sp>
        <p:nvSpPr>
          <p:cNvPr id="169" name="Google Shape;169;g1429140a73a_0_198"/>
          <p:cNvSpPr txBox="1"/>
          <p:nvPr/>
        </p:nvSpPr>
        <p:spPr>
          <a:xfrm>
            <a:off x="5244458" y="381000"/>
            <a:ext cx="2739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2800"/>
              <a:buFont typeface="Arial"/>
              <a:buNone/>
            </a:pPr>
            <a:r>
              <a:rPr lang="en-GB" sz="1200"/>
              <a:t>Lead Time</a:t>
            </a:r>
            <a:endParaRPr sz="900"/>
          </a:p>
        </p:txBody>
      </p:sp>
      <p:pic>
        <p:nvPicPr>
          <p:cNvPr id="170" name="Google Shape;170;g1429140a73a_0_198"/>
          <p:cNvPicPr preferRelativeResize="0"/>
          <p:nvPr/>
        </p:nvPicPr>
        <p:blipFill>
          <a:blip r:embed="rId5">
            <a:alphaModFix/>
          </a:blip>
          <a:stretch>
            <a:fillRect/>
          </a:stretch>
        </p:blipFill>
        <p:spPr>
          <a:xfrm>
            <a:off x="500950" y="3120452"/>
            <a:ext cx="3620100" cy="1936098"/>
          </a:xfrm>
          <a:prstGeom prst="rect">
            <a:avLst/>
          </a:prstGeom>
          <a:noFill/>
          <a:ln>
            <a:noFill/>
          </a:ln>
        </p:spPr>
      </p:pic>
      <p:sp>
        <p:nvSpPr>
          <p:cNvPr id="171" name="Google Shape;171;g1429140a73a_0_198"/>
          <p:cNvSpPr txBox="1"/>
          <p:nvPr/>
        </p:nvSpPr>
        <p:spPr>
          <a:xfrm>
            <a:off x="963029" y="2770550"/>
            <a:ext cx="3620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700"/>
              <a:buFont typeface="Arial"/>
              <a:buNone/>
            </a:pPr>
            <a:r>
              <a:rPr lang="en-GB" sz="1200"/>
              <a:t>Cancellation for not assigning same room</a:t>
            </a:r>
            <a:endParaRPr sz="900"/>
          </a:p>
        </p:txBody>
      </p:sp>
      <p:pic>
        <p:nvPicPr>
          <p:cNvPr id="172" name="Google Shape;172;g1429140a73a_0_198"/>
          <p:cNvPicPr preferRelativeResize="0"/>
          <p:nvPr/>
        </p:nvPicPr>
        <p:blipFill rotWithShape="1">
          <a:blip r:embed="rId6">
            <a:alphaModFix/>
          </a:blip>
          <a:srcRect b="0" l="0" r="0" t="0"/>
          <a:stretch/>
        </p:blipFill>
        <p:spPr>
          <a:xfrm>
            <a:off x="4776000" y="3112300"/>
            <a:ext cx="3698875" cy="1949950"/>
          </a:xfrm>
          <a:prstGeom prst="rect">
            <a:avLst/>
          </a:prstGeom>
          <a:noFill/>
          <a:ln>
            <a:noFill/>
          </a:ln>
        </p:spPr>
      </p:pic>
      <p:sp>
        <p:nvSpPr>
          <p:cNvPr id="173" name="Google Shape;173;g1429140a73a_0_198"/>
          <p:cNvSpPr txBox="1"/>
          <p:nvPr/>
        </p:nvSpPr>
        <p:spPr>
          <a:xfrm>
            <a:off x="5207637" y="2713688"/>
            <a:ext cx="28356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600"/>
              </a:spcBef>
              <a:spcAft>
                <a:spcPts val="0"/>
              </a:spcAft>
              <a:buClr>
                <a:srgbClr val="000000"/>
              </a:buClr>
              <a:buSzPts val="2800"/>
              <a:buFont typeface="Arial"/>
              <a:buNone/>
            </a:pPr>
            <a:r>
              <a:rPr lang="en-GB" sz="1200">
                <a:highlight>
                  <a:srgbClr val="FFFFFF"/>
                </a:highlight>
              </a:rPr>
              <a:t>Car parking space</a:t>
            </a:r>
            <a:endParaRPr sz="900"/>
          </a:p>
        </p:txBody>
      </p:sp>
      <p:sp>
        <p:nvSpPr>
          <p:cNvPr id="174" name="Google Shape;174;g1429140a73a_0_198"/>
          <p:cNvSpPr txBox="1"/>
          <p:nvPr/>
        </p:nvSpPr>
        <p:spPr>
          <a:xfrm>
            <a:off x="3162300" y="28575"/>
            <a:ext cx="27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Cancellation related analysis</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42a0fe01d2_1_22"/>
          <p:cNvSpPr txBox="1"/>
          <p:nvPr>
            <p:ph type="title"/>
          </p:nvPr>
        </p:nvSpPr>
        <p:spPr>
          <a:xfrm>
            <a:off x="231338" y="445025"/>
            <a:ext cx="45207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SzPts val="2800"/>
              <a:buNone/>
            </a:pPr>
            <a:r>
              <a:rPr b="1" lang="en-GB" sz="1200">
                <a:solidFill>
                  <a:srgbClr val="000000"/>
                </a:solidFill>
                <a:highlight>
                  <a:srgbClr val="FFFFFF"/>
                </a:highlight>
              </a:rPr>
              <a:t>C</a:t>
            </a:r>
            <a:r>
              <a:rPr b="1" lang="en-GB" sz="1200">
                <a:solidFill>
                  <a:srgbClr val="000000"/>
                </a:solidFill>
                <a:highlight>
                  <a:srgbClr val="FFFFFF"/>
                </a:highlight>
              </a:rPr>
              <a:t>ustomer type with maximum Average Daily Rate </a:t>
            </a:r>
            <a:endParaRPr b="1" sz="1200">
              <a:solidFill>
                <a:srgbClr val="000000"/>
              </a:solidFill>
              <a:highlight>
                <a:srgbClr val="FFFFFF"/>
              </a:highlight>
            </a:endParaRPr>
          </a:p>
          <a:p>
            <a:pPr indent="0" lvl="0" marL="0" rtl="0" algn="l">
              <a:lnSpc>
                <a:spcPct val="100000"/>
              </a:lnSpc>
              <a:spcBef>
                <a:spcPts val="600"/>
              </a:spcBef>
              <a:spcAft>
                <a:spcPts val="0"/>
              </a:spcAft>
              <a:buSzPts val="2800"/>
              <a:buNone/>
            </a:pPr>
            <a:r>
              <a:t/>
            </a:r>
            <a:endParaRPr/>
          </a:p>
        </p:txBody>
      </p:sp>
      <p:sp>
        <p:nvSpPr>
          <p:cNvPr id="180" name="Google Shape;180;g142a0fe01d2_1_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sp>
        <p:nvSpPr>
          <p:cNvPr id="181" name="Google Shape;181;g142a0fe01d2_1_22"/>
          <p:cNvSpPr txBox="1"/>
          <p:nvPr>
            <p:ph idx="2" type="body"/>
          </p:nvPr>
        </p:nvSpPr>
        <p:spPr>
          <a:xfrm>
            <a:off x="54870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pic>
        <p:nvPicPr>
          <p:cNvPr id="182" name="Google Shape;182;g142a0fe01d2_1_22"/>
          <p:cNvPicPr preferRelativeResize="0"/>
          <p:nvPr/>
        </p:nvPicPr>
        <p:blipFill rotWithShape="1">
          <a:blip r:embed="rId3">
            <a:alphaModFix/>
          </a:blip>
          <a:srcRect b="0" l="0" r="0" t="0"/>
          <a:stretch/>
        </p:blipFill>
        <p:spPr>
          <a:xfrm>
            <a:off x="281176" y="830850"/>
            <a:ext cx="4421024" cy="3069625"/>
          </a:xfrm>
          <a:prstGeom prst="rect">
            <a:avLst/>
          </a:prstGeom>
          <a:noFill/>
          <a:ln>
            <a:noFill/>
          </a:ln>
        </p:spPr>
      </p:pic>
      <p:pic>
        <p:nvPicPr>
          <p:cNvPr id="183" name="Google Shape;183;g142a0fe01d2_1_22"/>
          <p:cNvPicPr preferRelativeResize="0"/>
          <p:nvPr/>
        </p:nvPicPr>
        <p:blipFill rotWithShape="1">
          <a:blip r:embed="rId4">
            <a:alphaModFix/>
          </a:blip>
          <a:srcRect b="0" l="0" r="0" t="0"/>
          <a:stretch/>
        </p:blipFill>
        <p:spPr>
          <a:xfrm>
            <a:off x="4832400" y="907850"/>
            <a:ext cx="4254450" cy="3069625"/>
          </a:xfrm>
          <a:prstGeom prst="rect">
            <a:avLst/>
          </a:prstGeom>
          <a:noFill/>
          <a:ln>
            <a:noFill/>
          </a:ln>
        </p:spPr>
      </p:pic>
      <p:sp>
        <p:nvSpPr>
          <p:cNvPr id="184" name="Google Shape;184;g142a0fe01d2_1_22"/>
          <p:cNvSpPr txBox="1"/>
          <p:nvPr/>
        </p:nvSpPr>
        <p:spPr>
          <a:xfrm>
            <a:off x="5076075" y="445025"/>
            <a:ext cx="37671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600"/>
              </a:spcBef>
              <a:spcAft>
                <a:spcPts val="600"/>
              </a:spcAft>
              <a:buClr>
                <a:srgbClr val="000000"/>
              </a:buClr>
              <a:buSzPts val="2800"/>
              <a:buFont typeface="Arial"/>
              <a:buNone/>
            </a:pPr>
            <a:r>
              <a:rPr b="1" lang="en-GB" sz="1200">
                <a:highlight>
                  <a:srgbClr val="FFFFFF"/>
                </a:highlight>
              </a:rPr>
              <a:t>Type of customers booking the most</a:t>
            </a:r>
            <a:endParaRPr b="1" sz="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42a0fe01d2_1_15"/>
          <p:cNvSpPr txBox="1"/>
          <p:nvPr>
            <p:ph type="title"/>
          </p:nvPr>
        </p:nvSpPr>
        <p:spPr>
          <a:xfrm>
            <a:off x="3046575" y="230700"/>
            <a:ext cx="29352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600"/>
              </a:spcAft>
              <a:buSzPts val="2800"/>
              <a:buNone/>
            </a:pPr>
            <a:r>
              <a:rPr b="1" lang="en-GB" sz="1600">
                <a:solidFill>
                  <a:srgbClr val="000000"/>
                </a:solidFill>
                <a:highlight>
                  <a:srgbClr val="FFFFFF"/>
                </a:highlight>
              </a:rPr>
              <a:t>Heat Correlation Map</a:t>
            </a:r>
            <a:endParaRPr b="1" sz="2900">
              <a:solidFill>
                <a:srgbClr val="000000"/>
              </a:solidFill>
            </a:endParaRPr>
          </a:p>
        </p:txBody>
      </p:sp>
      <p:sp>
        <p:nvSpPr>
          <p:cNvPr id="190" name="Google Shape;190;g142a0fe01d2_1_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sp>
        <p:nvSpPr>
          <p:cNvPr id="191" name="Google Shape;191;g142a0fe01d2_1_15"/>
          <p:cNvSpPr txBox="1"/>
          <p:nvPr>
            <p:ph idx="2" type="body"/>
          </p:nvPr>
        </p:nvSpPr>
        <p:spPr>
          <a:xfrm>
            <a:off x="5711425" y="1152475"/>
            <a:ext cx="3120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pic>
        <p:nvPicPr>
          <p:cNvPr id="192" name="Google Shape;192;g142a0fe01d2_1_15"/>
          <p:cNvPicPr preferRelativeResize="0"/>
          <p:nvPr/>
        </p:nvPicPr>
        <p:blipFill rotWithShape="1">
          <a:blip r:embed="rId3">
            <a:alphaModFix/>
          </a:blip>
          <a:srcRect b="0" l="0" r="0" t="0"/>
          <a:stretch/>
        </p:blipFill>
        <p:spPr>
          <a:xfrm>
            <a:off x="1807127" y="1035850"/>
            <a:ext cx="5443399" cy="38790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42a0fe01d2_1_8"/>
          <p:cNvSpPr txBox="1"/>
          <p:nvPr>
            <p:ph type="title"/>
          </p:nvPr>
        </p:nvSpPr>
        <p:spPr>
          <a:xfrm>
            <a:off x="447562" y="241425"/>
            <a:ext cx="3606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1200">
                <a:solidFill>
                  <a:srgbClr val="000000"/>
                </a:solidFill>
              </a:rPr>
              <a:t>B</a:t>
            </a:r>
            <a:r>
              <a:rPr b="1" lang="en-GB" sz="1200">
                <a:solidFill>
                  <a:srgbClr val="000000"/>
                </a:solidFill>
              </a:rPr>
              <a:t>est time to book a hotel room</a:t>
            </a:r>
            <a:endParaRPr b="1" sz="1200">
              <a:solidFill>
                <a:srgbClr val="000000"/>
              </a:solidFill>
            </a:endParaRPr>
          </a:p>
        </p:txBody>
      </p:sp>
      <p:sp>
        <p:nvSpPr>
          <p:cNvPr id="198" name="Google Shape;198;g142a0fe01d2_1_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pic>
        <p:nvPicPr>
          <p:cNvPr id="199" name="Google Shape;199;g142a0fe01d2_1_8"/>
          <p:cNvPicPr preferRelativeResize="0"/>
          <p:nvPr/>
        </p:nvPicPr>
        <p:blipFill rotWithShape="1">
          <a:blip r:embed="rId3">
            <a:alphaModFix/>
          </a:blip>
          <a:srcRect b="0" l="0" r="0" t="0"/>
          <a:stretch/>
        </p:blipFill>
        <p:spPr>
          <a:xfrm>
            <a:off x="284912" y="759025"/>
            <a:ext cx="3931600" cy="3048750"/>
          </a:xfrm>
          <a:prstGeom prst="rect">
            <a:avLst/>
          </a:prstGeom>
          <a:noFill/>
          <a:ln>
            <a:noFill/>
          </a:ln>
        </p:spPr>
      </p:pic>
      <p:sp>
        <p:nvSpPr>
          <p:cNvPr id="200" name="Google Shape;200;g142a0fe01d2_1_8"/>
          <p:cNvSpPr txBox="1"/>
          <p:nvPr/>
        </p:nvSpPr>
        <p:spPr>
          <a:xfrm>
            <a:off x="428625" y="4568875"/>
            <a:ext cx="617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pic>
        <p:nvPicPr>
          <p:cNvPr id="201" name="Google Shape;201;g142a0fe01d2_1_8"/>
          <p:cNvPicPr preferRelativeResize="0"/>
          <p:nvPr/>
        </p:nvPicPr>
        <p:blipFill rotWithShape="1">
          <a:blip r:embed="rId4">
            <a:alphaModFix/>
          </a:blip>
          <a:srcRect b="0" l="0" r="0" t="0"/>
          <a:stretch/>
        </p:blipFill>
        <p:spPr>
          <a:xfrm>
            <a:off x="4435925" y="1228675"/>
            <a:ext cx="4520701" cy="2014030"/>
          </a:xfrm>
          <a:prstGeom prst="rect">
            <a:avLst/>
          </a:prstGeom>
          <a:noFill/>
          <a:ln>
            <a:noFill/>
          </a:ln>
        </p:spPr>
      </p:pic>
      <p:sp>
        <p:nvSpPr>
          <p:cNvPr id="202" name="Google Shape;202;g142a0fe01d2_1_8"/>
          <p:cNvSpPr txBox="1"/>
          <p:nvPr/>
        </p:nvSpPr>
        <p:spPr>
          <a:xfrm>
            <a:off x="5447375" y="759025"/>
            <a:ext cx="2497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Board Basis preferred</a:t>
            </a:r>
            <a:endParaRPr b="1"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429140a73a_0_125"/>
          <p:cNvSpPr txBox="1"/>
          <p:nvPr>
            <p:ph type="title"/>
          </p:nvPr>
        </p:nvSpPr>
        <p:spPr>
          <a:xfrm>
            <a:off x="1928825" y="0"/>
            <a:ext cx="5100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SzPts val="2800"/>
              <a:buNone/>
            </a:pPr>
            <a:r>
              <a:rPr b="1" lang="en-GB" sz="1500">
                <a:solidFill>
                  <a:srgbClr val="000000"/>
                </a:solidFill>
              </a:rPr>
              <a:t>Countries from which most customers are coming</a:t>
            </a:r>
            <a:endParaRPr b="1" sz="1500">
              <a:solidFill>
                <a:srgbClr val="000000"/>
              </a:solidFill>
            </a:endParaRPr>
          </a:p>
          <a:p>
            <a:pPr indent="0" lvl="0" marL="0" rtl="0" algn="l">
              <a:lnSpc>
                <a:spcPct val="100000"/>
              </a:lnSpc>
              <a:spcBef>
                <a:spcPts val="1200"/>
              </a:spcBef>
              <a:spcAft>
                <a:spcPts val="0"/>
              </a:spcAft>
              <a:buSzPts val="2800"/>
              <a:buNone/>
            </a:pPr>
            <a:r>
              <a:t/>
            </a:r>
            <a:endParaRPr/>
          </a:p>
        </p:txBody>
      </p:sp>
      <p:sp>
        <p:nvSpPr>
          <p:cNvPr id="208" name="Google Shape;208;g1429140a73a_0_12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t>basemap = folium.Map()basemap = folium.Map()</a:t>
            </a:r>
            <a:endParaRPr/>
          </a:p>
          <a:p>
            <a:pPr indent="0" lvl="0" marL="0" rtl="0" algn="l">
              <a:lnSpc>
                <a:spcPct val="115000"/>
              </a:lnSpc>
              <a:spcBef>
                <a:spcPts val="0"/>
              </a:spcBef>
              <a:spcAft>
                <a:spcPts val="0"/>
              </a:spcAft>
              <a:buSzPts val="1400"/>
              <a:buNone/>
            </a:pPr>
            <a:r>
              <a:rPr lang="en-GB"/>
              <a:t>guests_map = px.choropleth(country_wise_guests, locations = country_wise_guests['country'],color = country_wise_guests['No of guests'], hover_name = country_wise_guests['country'])</a:t>
            </a:r>
            <a:endParaRPr/>
          </a:p>
          <a:p>
            <a:pPr indent="0" lvl="0" marL="0" rtl="0" algn="l">
              <a:lnSpc>
                <a:spcPct val="115000"/>
              </a:lnSpc>
              <a:spcBef>
                <a:spcPts val="0"/>
              </a:spcBef>
              <a:spcAft>
                <a:spcPts val="0"/>
              </a:spcAft>
              <a:buSzPts val="1400"/>
              <a:buNone/>
            </a:pPr>
            <a:r>
              <a:rPr lang="en-GB"/>
              <a:t>guests_map.show()</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GB"/>
              <a:t>guests_map = px.choropleth(country_wise_guests, locations = country_wise_guests['country'],color = country_wise_guests['No of guests'], hover_name = country_wise_guests['country'])</a:t>
            </a:r>
            <a:endParaRPr/>
          </a:p>
          <a:p>
            <a:pPr indent="0" lvl="0" marL="0" rtl="0" algn="l">
              <a:lnSpc>
                <a:spcPct val="115000"/>
              </a:lnSpc>
              <a:spcBef>
                <a:spcPts val="0"/>
              </a:spcBef>
              <a:spcAft>
                <a:spcPts val="0"/>
              </a:spcAft>
              <a:buSzPts val="1400"/>
              <a:buNone/>
            </a:pPr>
            <a:r>
              <a:rPr lang="en-GB"/>
              <a:t>guests_map.show()</a:t>
            </a:r>
            <a:endParaRPr/>
          </a:p>
          <a:p>
            <a:pPr indent="0" lvl="0" marL="0" rtl="0" algn="l">
              <a:lnSpc>
                <a:spcPct val="115000"/>
              </a:lnSpc>
              <a:spcBef>
                <a:spcPts val="0"/>
              </a:spcBef>
              <a:spcAft>
                <a:spcPts val="0"/>
              </a:spcAft>
              <a:buSzPts val="1400"/>
              <a:buNone/>
            </a:pPr>
            <a:r>
              <a:t/>
            </a:r>
            <a:endParaRPr/>
          </a:p>
        </p:txBody>
      </p:sp>
      <p:sp>
        <p:nvSpPr>
          <p:cNvPr id="209" name="Google Shape;209;g1429140a73a_0_12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pic>
        <p:nvPicPr>
          <p:cNvPr id="210" name="Google Shape;210;g1429140a73a_0_125"/>
          <p:cNvPicPr preferRelativeResize="0"/>
          <p:nvPr/>
        </p:nvPicPr>
        <p:blipFill rotWithShape="1">
          <a:blip r:embed="rId3">
            <a:alphaModFix/>
          </a:blip>
          <a:srcRect b="-2310" l="-3330" r="3330" t="2310"/>
          <a:stretch/>
        </p:blipFill>
        <p:spPr>
          <a:xfrm>
            <a:off x="1127525" y="496500"/>
            <a:ext cx="6694601" cy="2718201"/>
          </a:xfrm>
          <a:prstGeom prst="rect">
            <a:avLst/>
          </a:prstGeom>
          <a:noFill/>
          <a:ln>
            <a:noFill/>
          </a:ln>
        </p:spPr>
      </p:pic>
      <p:pic>
        <p:nvPicPr>
          <p:cNvPr id="211" name="Google Shape;211;g1429140a73a_0_125"/>
          <p:cNvPicPr preferRelativeResize="0"/>
          <p:nvPr/>
        </p:nvPicPr>
        <p:blipFill rotWithShape="1">
          <a:blip r:embed="rId4">
            <a:alphaModFix/>
          </a:blip>
          <a:srcRect b="0" l="0" r="0" t="0"/>
          <a:stretch/>
        </p:blipFill>
        <p:spPr>
          <a:xfrm>
            <a:off x="2078800" y="2978900"/>
            <a:ext cx="5016850" cy="2158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42abc2b0f5_0_0"/>
          <p:cNvSpPr txBox="1"/>
          <p:nvPr>
            <p:ph type="title"/>
          </p:nvPr>
        </p:nvSpPr>
        <p:spPr>
          <a:xfrm>
            <a:off x="181900" y="59275"/>
            <a:ext cx="2346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1700">
                <a:solidFill>
                  <a:srgbClr val="000000"/>
                </a:solidFill>
              </a:rPr>
              <a:t>Conclusion</a:t>
            </a:r>
            <a:endParaRPr b="1" sz="1700">
              <a:solidFill>
                <a:srgbClr val="000000"/>
              </a:solidFill>
            </a:endParaRPr>
          </a:p>
        </p:txBody>
      </p:sp>
      <p:sp>
        <p:nvSpPr>
          <p:cNvPr id="217" name="Google Shape;217;g142abc2b0f5_0_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sp>
        <p:nvSpPr>
          <p:cNvPr id="218" name="Google Shape;218;g142abc2b0f5_0_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sp>
        <p:nvSpPr>
          <p:cNvPr id="219" name="Google Shape;219;g142abc2b0f5_0_0"/>
          <p:cNvSpPr txBox="1"/>
          <p:nvPr/>
        </p:nvSpPr>
        <p:spPr>
          <a:xfrm>
            <a:off x="217800" y="482200"/>
            <a:ext cx="8926200" cy="4479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1500"/>
              <a:buFont typeface="Arial"/>
              <a:buNone/>
            </a:pPr>
            <a:r>
              <a:rPr b="1" i="0" lang="en-GB" sz="1100" u="none" cap="none" strike="noStrike">
                <a:solidFill>
                  <a:schemeClr val="accent2"/>
                </a:solidFill>
                <a:highlight>
                  <a:srgbClr val="FFFFFF"/>
                </a:highlight>
                <a:latin typeface="Arial"/>
                <a:ea typeface="Arial"/>
                <a:cs typeface="Arial"/>
                <a:sym typeface="Arial"/>
              </a:rPr>
              <a:t>Hotel wise analysis</a:t>
            </a:r>
            <a:endParaRPr b="1" i="0" sz="1100" u="none" cap="none" strike="noStrike">
              <a:solidFill>
                <a:schemeClr val="accent2"/>
              </a:solidFill>
              <a:highlight>
                <a:srgbClr val="FFFFFF"/>
              </a:highlight>
              <a:latin typeface="Arial"/>
              <a:ea typeface="Arial"/>
              <a:cs typeface="Arial"/>
              <a:sym typeface="Arial"/>
            </a:endParaRPr>
          </a:p>
          <a:p>
            <a:pPr indent="-298450" lvl="0" marL="457200" marR="0" rtl="0" algn="l">
              <a:lnSpc>
                <a:spcPct val="115000"/>
              </a:lnSpc>
              <a:spcBef>
                <a:spcPts val="1200"/>
              </a:spcBef>
              <a:spcAft>
                <a:spcPts val="0"/>
              </a:spcAft>
              <a:buClr>
                <a:schemeClr val="accent2"/>
              </a:buClr>
              <a:buSzPts val="1100"/>
              <a:buFont typeface="Arial"/>
              <a:buChar char="●"/>
            </a:pPr>
            <a:r>
              <a:rPr b="0" i="0" lang="en-GB" sz="1100" u="none" cap="none" strike="noStrike">
                <a:solidFill>
                  <a:schemeClr val="accent2"/>
                </a:solidFill>
                <a:highlight>
                  <a:srgbClr val="FFFFFF"/>
                </a:highlight>
                <a:latin typeface="Arial"/>
                <a:ea typeface="Arial"/>
                <a:cs typeface="Arial"/>
                <a:sym typeface="Arial"/>
              </a:rPr>
              <a:t>City hotel generates most revenue.</a:t>
            </a:r>
            <a:endParaRPr b="0" i="0" sz="1100" u="none" cap="none" strike="noStrike">
              <a:solidFill>
                <a:schemeClr val="accent2"/>
              </a:solidFill>
              <a:highlight>
                <a:srgbClr val="FFFFFF"/>
              </a:highlight>
              <a:latin typeface="Arial"/>
              <a:ea typeface="Arial"/>
              <a:cs typeface="Arial"/>
              <a:sym typeface="Arial"/>
            </a:endParaRPr>
          </a:p>
          <a:p>
            <a:pPr indent="-298450" lvl="0" marL="457200" marR="0" rtl="0" algn="l">
              <a:lnSpc>
                <a:spcPct val="115000"/>
              </a:lnSpc>
              <a:spcBef>
                <a:spcPts val="0"/>
              </a:spcBef>
              <a:spcAft>
                <a:spcPts val="0"/>
              </a:spcAft>
              <a:buClr>
                <a:schemeClr val="accent2"/>
              </a:buClr>
              <a:buSzPts val="1100"/>
              <a:buFont typeface="Arial"/>
              <a:buChar char="●"/>
            </a:pPr>
            <a:r>
              <a:rPr b="0" i="0" lang="en-GB" sz="1100" u="none" cap="none" strike="noStrike">
                <a:solidFill>
                  <a:schemeClr val="accent2"/>
                </a:solidFill>
                <a:highlight>
                  <a:srgbClr val="FFFFFF"/>
                </a:highlight>
                <a:latin typeface="Arial"/>
                <a:ea typeface="Arial"/>
                <a:cs typeface="Arial"/>
                <a:sym typeface="Arial"/>
              </a:rPr>
              <a:t>30% of customers of City Hotel have cancelled their booking.Whereas 5% of customers have cancelled their booking in Resort Hotel.</a:t>
            </a:r>
            <a:endParaRPr b="0" i="0" sz="1100" u="none" cap="none" strike="noStrike">
              <a:solidFill>
                <a:schemeClr val="accent2"/>
              </a:solidFill>
              <a:highlight>
                <a:srgbClr val="FFFFFF"/>
              </a:highlight>
              <a:latin typeface="Arial"/>
              <a:ea typeface="Arial"/>
              <a:cs typeface="Arial"/>
              <a:sym typeface="Arial"/>
            </a:endParaRPr>
          </a:p>
          <a:p>
            <a:pPr indent="-298450" lvl="0" marL="457200" marR="0" rtl="0" algn="l">
              <a:lnSpc>
                <a:spcPct val="115000"/>
              </a:lnSpc>
              <a:spcBef>
                <a:spcPts val="0"/>
              </a:spcBef>
              <a:spcAft>
                <a:spcPts val="0"/>
              </a:spcAft>
              <a:buClr>
                <a:schemeClr val="accent2"/>
              </a:buClr>
              <a:buSzPts val="1100"/>
              <a:buFont typeface="Arial"/>
              <a:buChar char="●"/>
            </a:pPr>
            <a:r>
              <a:rPr b="0" i="0" lang="en-GB" sz="1100" u="none" cap="none" strike="noStrike">
                <a:solidFill>
                  <a:schemeClr val="accent2"/>
                </a:solidFill>
                <a:latin typeface="Arial"/>
                <a:ea typeface="Arial"/>
                <a:cs typeface="Arial"/>
                <a:sym typeface="Arial"/>
              </a:rPr>
              <a:t>City Hotel has a higher waiting time than that of Resort Hotel</a:t>
            </a:r>
            <a:endParaRPr b="0" i="0" sz="1100" u="none" cap="none" strike="noStrike">
              <a:solidFill>
                <a:schemeClr val="accent2"/>
              </a:solidFill>
              <a:latin typeface="Arial"/>
              <a:ea typeface="Arial"/>
              <a:cs typeface="Arial"/>
              <a:sym typeface="Arial"/>
            </a:endParaRPr>
          </a:p>
          <a:p>
            <a:pPr indent="-298450" lvl="0" marL="457200" marR="0" rtl="0" algn="l">
              <a:lnSpc>
                <a:spcPct val="115000"/>
              </a:lnSpc>
              <a:spcBef>
                <a:spcPts val="0"/>
              </a:spcBef>
              <a:spcAft>
                <a:spcPts val="0"/>
              </a:spcAft>
              <a:buClr>
                <a:srgbClr val="000000"/>
              </a:buClr>
              <a:buSzPts val="1100"/>
              <a:buFont typeface="Arial"/>
              <a:buChar char="●"/>
            </a:pPr>
            <a:r>
              <a:rPr b="0" i="0" lang="en-GB" sz="1100" u="none" cap="none" strike="noStrike">
                <a:solidFill>
                  <a:schemeClr val="accent2"/>
                </a:solidFill>
                <a:latin typeface="Arial"/>
                <a:ea typeface="Arial"/>
                <a:cs typeface="Arial"/>
                <a:sym typeface="Arial"/>
              </a:rPr>
              <a:t>Room type A has the highest number of bookings compared to the other room types.</a:t>
            </a:r>
            <a:r>
              <a:rPr b="0" i="0" lang="en-GB" sz="1100" u="none" cap="none" strike="noStrike">
                <a:solidFill>
                  <a:srgbClr val="000000"/>
                </a:solidFill>
                <a:latin typeface="Arial"/>
                <a:ea typeface="Arial"/>
                <a:cs typeface="Arial"/>
                <a:sym typeface="Arial"/>
              </a:rPr>
              <a:t> </a:t>
            </a:r>
            <a:r>
              <a:rPr b="0" i="0" lang="en-GB" sz="1100" u="none" cap="none" strike="noStrike">
                <a:solidFill>
                  <a:schemeClr val="accent2"/>
                </a:solidFill>
                <a:latin typeface="Arial"/>
                <a:ea typeface="Arial"/>
                <a:cs typeface="Arial"/>
                <a:sym typeface="Arial"/>
              </a:rPr>
              <a:t>The most number of bookings was by Transient Customer Type and the least was by Group customer type. Most number of customers used No Deposit option. The number of days stay was mostly 1. Most preferred hotel was City Hotel. Most number of bookings was done by couples.</a:t>
            </a:r>
            <a:endParaRPr b="0" i="0" sz="1100" u="none" cap="none" strike="noStrike">
              <a:solidFill>
                <a:schemeClr val="accent2"/>
              </a:solidFill>
              <a:latin typeface="Arial"/>
              <a:ea typeface="Arial"/>
              <a:cs typeface="Arial"/>
              <a:sym typeface="Arial"/>
            </a:endParaRPr>
          </a:p>
          <a:p>
            <a:pPr indent="-298450" lvl="0" marL="457200" marR="0" rtl="0" algn="l">
              <a:lnSpc>
                <a:spcPct val="115000"/>
              </a:lnSpc>
              <a:spcBef>
                <a:spcPts val="0"/>
              </a:spcBef>
              <a:spcAft>
                <a:spcPts val="0"/>
              </a:spcAft>
              <a:buClr>
                <a:schemeClr val="accent2"/>
              </a:buClr>
              <a:buSzPts val="1100"/>
              <a:buFont typeface="Arial"/>
              <a:buChar char="●"/>
            </a:pPr>
            <a:r>
              <a:rPr b="0" i="0" lang="en-GB" sz="1100" u="none" cap="none" strike="noStrike">
                <a:solidFill>
                  <a:schemeClr val="accent2"/>
                </a:solidFill>
                <a:highlight>
                  <a:srgbClr val="FFFFFF"/>
                </a:highlight>
                <a:latin typeface="Arial"/>
                <a:ea typeface="Arial"/>
                <a:cs typeface="Arial"/>
                <a:sym typeface="Arial"/>
              </a:rPr>
              <a:t>Both the customers have less chances of its customer returning for the stay.</a:t>
            </a:r>
            <a:endParaRPr b="0" i="0" sz="1100" u="none" cap="none" strike="noStrike">
              <a:solidFill>
                <a:schemeClr val="accent2"/>
              </a:solidFill>
              <a:highlight>
                <a:srgbClr val="FFFFFF"/>
              </a:highlight>
              <a:latin typeface="Arial"/>
              <a:ea typeface="Arial"/>
              <a:cs typeface="Arial"/>
              <a:sym typeface="Arial"/>
            </a:endParaRPr>
          </a:p>
          <a:p>
            <a:pPr indent="-298450" lvl="0" marL="457200" marR="0" rtl="0" algn="l">
              <a:lnSpc>
                <a:spcPct val="115000"/>
              </a:lnSpc>
              <a:spcBef>
                <a:spcPts val="0"/>
              </a:spcBef>
              <a:spcAft>
                <a:spcPts val="0"/>
              </a:spcAft>
              <a:buClr>
                <a:schemeClr val="accent2"/>
              </a:buClr>
              <a:buSzPts val="1100"/>
              <a:buFont typeface="Arial"/>
              <a:buChar char="●"/>
            </a:pPr>
            <a:r>
              <a:rPr b="0" i="0" lang="en-GB" sz="1100" u="none" cap="none" strike="noStrike">
                <a:solidFill>
                  <a:schemeClr val="accent2"/>
                </a:solidFill>
                <a:latin typeface="Arial"/>
                <a:ea typeface="Arial"/>
                <a:cs typeface="Arial"/>
                <a:sym typeface="Arial"/>
              </a:rPr>
              <a:t>The most number of special request will be asked from Complementary market segment. And the cases where the number of adults is more than 3 and when there are 1 to 3 number of kids, we can expect for more special requests.</a:t>
            </a:r>
            <a:endParaRPr b="0" i="0" sz="1100" u="none" cap="none" strike="noStrike">
              <a:solidFill>
                <a:schemeClr val="accent2"/>
              </a:solidFill>
              <a:latin typeface="Arial"/>
              <a:ea typeface="Arial"/>
              <a:cs typeface="Arial"/>
              <a:sym typeface="Arial"/>
            </a:endParaRPr>
          </a:p>
          <a:p>
            <a:pPr indent="0" lvl="0" marL="0" rtl="0" algn="l">
              <a:lnSpc>
                <a:spcPct val="115000"/>
              </a:lnSpc>
              <a:spcBef>
                <a:spcPts val="1200"/>
              </a:spcBef>
              <a:spcAft>
                <a:spcPts val="0"/>
              </a:spcAft>
              <a:buNone/>
            </a:pPr>
            <a:r>
              <a:rPr b="1" lang="en-GB" sz="1100">
                <a:solidFill>
                  <a:schemeClr val="accent2"/>
                </a:solidFill>
                <a:highlight>
                  <a:srgbClr val="FFFFFF"/>
                </a:highlight>
              </a:rPr>
              <a:t>Distribution channel analysis</a:t>
            </a:r>
            <a:endParaRPr b="1" sz="1100">
              <a:solidFill>
                <a:schemeClr val="accent2"/>
              </a:solidFill>
              <a:highlight>
                <a:srgbClr val="FFFFFF"/>
              </a:highlight>
            </a:endParaRPr>
          </a:p>
          <a:p>
            <a:pPr indent="-298450" lvl="0" marL="457200" rtl="0" algn="l">
              <a:lnSpc>
                <a:spcPct val="115000"/>
              </a:lnSpc>
              <a:spcBef>
                <a:spcPts val="1200"/>
              </a:spcBef>
              <a:spcAft>
                <a:spcPts val="0"/>
              </a:spcAft>
              <a:buClr>
                <a:schemeClr val="accent2"/>
              </a:buClr>
              <a:buSzPts val="1100"/>
              <a:buChar char="●"/>
            </a:pPr>
            <a:r>
              <a:rPr lang="en-GB" sz="1100">
                <a:solidFill>
                  <a:schemeClr val="accent2"/>
                </a:solidFill>
                <a:highlight>
                  <a:srgbClr val="FFFFFF"/>
                </a:highlight>
              </a:rPr>
              <a:t>Most number of customers have used </a:t>
            </a:r>
            <a:r>
              <a:rPr lang="en-GB" sz="1100">
                <a:solidFill>
                  <a:schemeClr val="accent2"/>
                </a:solidFill>
              </a:rPr>
              <a:t>TA/TO(Travel Agency/Travel Operator) distribution channel for hotel booking.</a:t>
            </a:r>
            <a:endParaRPr sz="1100">
              <a:solidFill>
                <a:schemeClr val="accent2"/>
              </a:solidFill>
            </a:endParaRPr>
          </a:p>
          <a:p>
            <a:pPr indent="-298450" lvl="0" marL="457200" rtl="0" algn="l">
              <a:lnSpc>
                <a:spcPct val="115000"/>
              </a:lnSpc>
              <a:spcBef>
                <a:spcPts val="0"/>
              </a:spcBef>
              <a:spcAft>
                <a:spcPts val="0"/>
              </a:spcAft>
              <a:buClr>
                <a:schemeClr val="accent2"/>
              </a:buClr>
              <a:buSzPts val="1100"/>
              <a:buChar char="●"/>
            </a:pPr>
            <a:r>
              <a:rPr lang="en-GB" sz="1100">
                <a:solidFill>
                  <a:schemeClr val="accent2"/>
                </a:solidFill>
                <a:highlight>
                  <a:srgbClr val="FFFFFF"/>
                </a:highlight>
              </a:rPr>
              <a:t>GDS channel brings higher revenue for City hotel. Whereas for Resort hotel gets more revenue by direct and TA/TO channel.</a:t>
            </a:r>
            <a:endParaRPr sz="1100">
              <a:solidFill>
                <a:schemeClr val="accent2"/>
              </a:solidFill>
              <a:highlight>
                <a:srgbClr val="FFFFFF"/>
              </a:highlight>
            </a:endParaRPr>
          </a:p>
          <a:p>
            <a:pPr indent="-298450" lvl="0" marL="457200" rtl="0" algn="l">
              <a:lnSpc>
                <a:spcPct val="115000"/>
              </a:lnSpc>
              <a:spcBef>
                <a:spcPts val="0"/>
              </a:spcBef>
              <a:spcAft>
                <a:spcPts val="0"/>
              </a:spcAft>
              <a:buClr>
                <a:schemeClr val="accent2"/>
              </a:buClr>
              <a:buSzPts val="1100"/>
              <a:buChar char="●"/>
            </a:pPr>
            <a:r>
              <a:rPr lang="en-GB" sz="1100">
                <a:solidFill>
                  <a:schemeClr val="accent2"/>
                </a:solidFill>
                <a:highlight>
                  <a:srgbClr val="FFFFFF"/>
                </a:highlight>
              </a:rPr>
              <a:t>Mostly used market segment by the guests was Online TA to book City hotel and Resort hotel.</a:t>
            </a:r>
            <a:endParaRPr sz="1100">
              <a:solidFill>
                <a:schemeClr val="accent2"/>
              </a:solidFill>
              <a:highlight>
                <a:srgbClr val="FFFFFF"/>
              </a:highlight>
            </a:endParaRPr>
          </a:p>
          <a:p>
            <a:pPr indent="0" lvl="0" marL="0" rtl="0" algn="l">
              <a:lnSpc>
                <a:spcPct val="115000"/>
              </a:lnSpc>
              <a:spcBef>
                <a:spcPts val="1200"/>
              </a:spcBef>
              <a:spcAft>
                <a:spcPts val="0"/>
              </a:spcAft>
              <a:buNone/>
            </a:pPr>
            <a:r>
              <a:rPr b="1" lang="en-GB" sz="1100"/>
              <a:t>Cancellation related analysis</a:t>
            </a:r>
            <a:endParaRPr sz="1100"/>
          </a:p>
          <a:p>
            <a:pPr indent="-298450" lvl="0" marL="457200" rtl="0" algn="l">
              <a:lnSpc>
                <a:spcPct val="115000"/>
              </a:lnSpc>
              <a:spcBef>
                <a:spcPts val="1200"/>
              </a:spcBef>
              <a:spcAft>
                <a:spcPts val="0"/>
              </a:spcAft>
              <a:buClr>
                <a:srgbClr val="000000"/>
              </a:buClr>
              <a:buSzPts val="1100"/>
              <a:buChar char="●"/>
            </a:pPr>
            <a:r>
              <a:rPr lang="en-GB" sz="1100"/>
              <a:t>Main reason for cancellation has been because of no car parking space. Waiting period, lead time or assigning of different room has not been a reason for cancellation.</a:t>
            </a:r>
            <a:endParaRPr sz="1100">
              <a:solidFill>
                <a:schemeClr val="accent2"/>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315750" y="782250"/>
            <a:ext cx="8512500" cy="2526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b="1" sz="2000">
              <a:solidFill>
                <a:srgbClr val="000000"/>
              </a:solidFill>
            </a:endParaRPr>
          </a:p>
          <a:p>
            <a:pPr indent="-342900" lvl="0" marL="457200" rtl="0" algn="l">
              <a:lnSpc>
                <a:spcPct val="100000"/>
              </a:lnSpc>
              <a:spcBef>
                <a:spcPts val="0"/>
              </a:spcBef>
              <a:spcAft>
                <a:spcPts val="0"/>
              </a:spcAft>
              <a:buClr>
                <a:schemeClr val="accent2"/>
              </a:buClr>
              <a:buSzPts val="1800"/>
              <a:buChar char="●"/>
            </a:pPr>
            <a:r>
              <a:rPr lang="en-GB" sz="1800">
                <a:solidFill>
                  <a:schemeClr val="accent2"/>
                </a:solidFill>
              </a:rPr>
              <a:t>Agenda</a:t>
            </a:r>
            <a:endParaRPr sz="1800">
              <a:solidFill>
                <a:schemeClr val="accent2"/>
              </a:solidFill>
            </a:endParaRPr>
          </a:p>
          <a:p>
            <a:pPr indent="-342900" lvl="0" marL="457200" rtl="0" algn="l">
              <a:lnSpc>
                <a:spcPct val="100000"/>
              </a:lnSpc>
              <a:spcBef>
                <a:spcPts val="0"/>
              </a:spcBef>
              <a:spcAft>
                <a:spcPts val="0"/>
              </a:spcAft>
              <a:buClr>
                <a:schemeClr val="accent2"/>
              </a:buClr>
              <a:buSzPts val="1800"/>
              <a:buChar char="●"/>
            </a:pPr>
            <a:r>
              <a:rPr lang="en-GB" sz="1800">
                <a:solidFill>
                  <a:schemeClr val="accent2"/>
                </a:solidFill>
              </a:rPr>
              <a:t>Data summary</a:t>
            </a:r>
            <a:endParaRPr sz="1800">
              <a:solidFill>
                <a:schemeClr val="accent2"/>
              </a:solidFill>
            </a:endParaRPr>
          </a:p>
          <a:p>
            <a:pPr indent="-342900" lvl="0" marL="457200" rtl="0" algn="l">
              <a:lnSpc>
                <a:spcPct val="100000"/>
              </a:lnSpc>
              <a:spcBef>
                <a:spcPts val="0"/>
              </a:spcBef>
              <a:spcAft>
                <a:spcPts val="0"/>
              </a:spcAft>
              <a:buClr>
                <a:schemeClr val="accent2"/>
              </a:buClr>
              <a:buSzPts val="1800"/>
              <a:buChar char="●"/>
            </a:pPr>
            <a:r>
              <a:rPr lang="en-GB" sz="1800">
                <a:solidFill>
                  <a:schemeClr val="accent2"/>
                </a:solidFill>
              </a:rPr>
              <a:t>Data wrangling</a:t>
            </a:r>
            <a:endParaRPr sz="1800">
              <a:solidFill>
                <a:schemeClr val="accent2"/>
              </a:solidFill>
            </a:endParaRPr>
          </a:p>
          <a:p>
            <a:pPr indent="-342900" lvl="0" marL="457200" rtl="0" algn="l">
              <a:lnSpc>
                <a:spcPct val="100000"/>
              </a:lnSpc>
              <a:spcBef>
                <a:spcPts val="0"/>
              </a:spcBef>
              <a:spcAft>
                <a:spcPts val="0"/>
              </a:spcAft>
              <a:buClr>
                <a:schemeClr val="accent2"/>
              </a:buClr>
              <a:buSzPts val="1800"/>
              <a:buChar char="●"/>
            </a:pPr>
            <a:r>
              <a:rPr lang="en-GB" sz="1800">
                <a:solidFill>
                  <a:schemeClr val="accent2"/>
                </a:solidFill>
              </a:rPr>
              <a:t>Hotel wise analysis</a:t>
            </a:r>
            <a:endParaRPr sz="1800">
              <a:solidFill>
                <a:schemeClr val="accent2"/>
              </a:solidFill>
            </a:endParaRPr>
          </a:p>
          <a:p>
            <a:pPr indent="-342900" lvl="0" marL="457200" rtl="0" algn="l">
              <a:lnSpc>
                <a:spcPct val="100000"/>
              </a:lnSpc>
              <a:spcBef>
                <a:spcPts val="0"/>
              </a:spcBef>
              <a:spcAft>
                <a:spcPts val="0"/>
              </a:spcAft>
              <a:buClr>
                <a:schemeClr val="accent2"/>
              </a:buClr>
              <a:buSzPts val="1800"/>
              <a:buChar char="●"/>
            </a:pPr>
            <a:r>
              <a:rPr lang="en-GB" sz="1800">
                <a:solidFill>
                  <a:schemeClr val="accent2"/>
                </a:solidFill>
              </a:rPr>
              <a:t>Distribution Channel wise analysis</a:t>
            </a:r>
            <a:endParaRPr sz="1800">
              <a:solidFill>
                <a:schemeClr val="accent2"/>
              </a:solidFill>
            </a:endParaRPr>
          </a:p>
          <a:p>
            <a:pPr indent="-342900" lvl="0" marL="457200" rtl="0" algn="l">
              <a:lnSpc>
                <a:spcPct val="100000"/>
              </a:lnSpc>
              <a:spcBef>
                <a:spcPts val="0"/>
              </a:spcBef>
              <a:spcAft>
                <a:spcPts val="0"/>
              </a:spcAft>
              <a:buClr>
                <a:schemeClr val="accent2"/>
              </a:buClr>
              <a:buSzPts val="1800"/>
              <a:buChar char="●"/>
            </a:pPr>
            <a:r>
              <a:rPr lang="en-GB" sz="1800">
                <a:solidFill>
                  <a:schemeClr val="accent2"/>
                </a:solidFill>
              </a:rPr>
              <a:t>Cancellation related analysis</a:t>
            </a:r>
            <a:endParaRPr sz="1800">
              <a:solidFill>
                <a:schemeClr val="accent2"/>
              </a:solidFill>
            </a:endParaRPr>
          </a:p>
          <a:p>
            <a:pPr indent="-342900" lvl="0" marL="457200" rtl="0" algn="l">
              <a:lnSpc>
                <a:spcPct val="100000"/>
              </a:lnSpc>
              <a:spcBef>
                <a:spcPts val="0"/>
              </a:spcBef>
              <a:spcAft>
                <a:spcPts val="0"/>
              </a:spcAft>
              <a:buClr>
                <a:schemeClr val="accent2"/>
              </a:buClr>
              <a:buSzPts val="1800"/>
              <a:buChar char="●"/>
            </a:pPr>
            <a:r>
              <a:rPr lang="en-GB" sz="1800">
                <a:solidFill>
                  <a:schemeClr val="accent2"/>
                </a:solidFill>
              </a:rPr>
              <a:t>Time and Stay related analysis</a:t>
            </a:r>
            <a:endParaRPr sz="1800">
              <a:solidFill>
                <a:schemeClr val="accent2"/>
              </a:solidFill>
            </a:endParaRPr>
          </a:p>
          <a:p>
            <a:pPr indent="-342900" lvl="0" marL="457200" rtl="0" algn="l">
              <a:lnSpc>
                <a:spcPct val="100000"/>
              </a:lnSpc>
              <a:spcBef>
                <a:spcPts val="0"/>
              </a:spcBef>
              <a:spcAft>
                <a:spcPts val="0"/>
              </a:spcAft>
              <a:buClr>
                <a:schemeClr val="accent2"/>
              </a:buClr>
              <a:buSzPts val="1800"/>
              <a:buChar char="●"/>
            </a:pPr>
            <a:r>
              <a:rPr lang="en-GB" sz="1800">
                <a:solidFill>
                  <a:schemeClr val="accent2"/>
                </a:solidFill>
              </a:rPr>
              <a:t>Conclusion</a:t>
            </a:r>
            <a:endParaRPr sz="1800">
              <a:solidFill>
                <a:schemeClr val="accent2"/>
              </a:solidFill>
            </a:endParaRPr>
          </a:p>
        </p:txBody>
      </p:sp>
      <p:sp>
        <p:nvSpPr>
          <p:cNvPr id="61" name="Google Shape;61;p2"/>
          <p:cNvSpPr txBox="1"/>
          <p:nvPr/>
        </p:nvSpPr>
        <p:spPr>
          <a:xfrm>
            <a:off x="1232300" y="192875"/>
            <a:ext cx="6172200" cy="4926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Clr>
                <a:srgbClr val="000000"/>
              </a:buClr>
              <a:buSzPts val="5200"/>
              <a:buFont typeface="Arial"/>
              <a:buNone/>
            </a:pPr>
            <a:r>
              <a:rPr b="1" lang="en-GB" sz="2000"/>
              <a:t>Points to Discuss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42abc2b0f5_0_8"/>
          <p:cNvSpPr txBox="1"/>
          <p:nvPr>
            <p:ph type="title"/>
          </p:nvPr>
        </p:nvSpPr>
        <p:spPr>
          <a:xfrm>
            <a:off x="258125" y="59275"/>
            <a:ext cx="8520600" cy="214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2800"/>
              <a:buNone/>
            </a:pPr>
            <a:r>
              <a:t/>
            </a:r>
            <a:endParaRPr sz="1400">
              <a:solidFill>
                <a:srgbClr val="000000"/>
              </a:solidFill>
            </a:endParaRPr>
          </a:p>
          <a:p>
            <a:pPr indent="0" lvl="0" marL="0" rtl="0" algn="l">
              <a:lnSpc>
                <a:spcPct val="100000"/>
              </a:lnSpc>
              <a:spcBef>
                <a:spcPts val="1200"/>
              </a:spcBef>
              <a:spcAft>
                <a:spcPts val="0"/>
              </a:spcAft>
              <a:buSzPts val="2800"/>
              <a:buNone/>
            </a:pPr>
            <a:r>
              <a:t/>
            </a:r>
            <a:endParaRPr/>
          </a:p>
        </p:txBody>
      </p:sp>
      <p:sp>
        <p:nvSpPr>
          <p:cNvPr id="225" name="Google Shape;225;g142abc2b0f5_0_8"/>
          <p:cNvSpPr txBox="1"/>
          <p:nvPr>
            <p:ph idx="2" type="body"/>
          </p:nvPr>
        </p:nvSpPr>
        <p:spPr>
          <a:xfrm>
            <a:off x="150975" y="120775"/>
            <a:ext cx="8520600" cy="202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400"/>
              <a:buNone/>
            </a:pPr>
            <a:r>
              <a:rPr b="1" lang="en-GB" sz="1100">
                <a:solidFill>
                  <a:srgbClr val="000000"/>
                </a:solidFill>
              </a:rPr>
              <a:t>Time and Stay related analysis</a:t>
            </a:r>
            <a:endParaRPr b="1" sz="1100">
              <a:solidFill>
                <a:srgbClr val="000000"/>
              </a:solidFill>
            </a:endParaRPr>
          </a:p>
          <a:p>
            <a:pPr indent="-298450" lvl="0" marL="457200" rtl="0" algn="l">
              <a:lnSpc>
                <a:spcPct val="115000"/>
              </a:lnSpc>
              <a:spcBef>
                <a:spcPts val="1200"/>
              </a:spcBef>
              <a:spcAft>
                <a:spcPts val="0"/>
              </a:spcAft>
              <a:buClr>
                <a:schemeClr val="accent2"/>
              </a:buClr>
              <a:buSzPts val="1100"/>
              <a:buChar char="●"/>
            </a:pPr>
            <a:r>
              <a:rPr lang="en-GB" sz="1100">
                <a:solidFill>
                  <a:schemeClr val="accent2"/>
                </a:solidFill>
                <a:highlight>
                  <a:srgbClr val="FFFFFF"/>
                </a:highlight>
              </a:rPr>
              <a:t>We have used seaborn barplot to analyse the best customer type. We can conclude that, transient customer type generates maximum adr. The adr of transient-party has been increasing with the year. The group customer type does not show much of a progression.</a:t>
            </a:r>
            <a:endParaRPr sz="1100">
              <a:solidFill>
                <a:schemeClr val="accent2"/>
              </a:solidFill>
              <a:highlight>
                <a:srgbClr val="FFFFFF"/>
              </a:highlight>
            </a:endParaRPr>
          </a:p>
          <a:p>
            <a:pPr indent="-298450" lvl="0" marL="457200" rtl="0" algn="l">
              <a:lnSpc>
                <a:spcPct val="115000"/>
              </a:lnSpc>
              <a:spcBef>
                <a:spcPts val="0"/>
              </a:spcBef>
              <a:spcAft>
                <a:spcPts val="0"/>
              </a:spcAft>
              <a:buClr>
                <a:schemeClr val="accent2"/>
              </a:buClr>
              <a:buSzPts val="1100"/>
              <a:buChar char="●"/>
            </a:pPr>
            <a:r>
              <a:rPr lang="en-GB" sz="1100">
                <a:solidFill>
                  <a:schemeClr val="accent2"/>
                </a:solidFill>
                <a:highlight>
                  <a:srgbClr val="FFFFFF"/>
                </a:highlight>
              </a:rPr>
              <a:t>Board Basis preferred:</a:t>
            </a:r>
            <a:r>
              <a:rPr lang="en-GB" sz="1100">
                <a:solidFill>
                  <a:srgbClr val="000000"/>
                </a:solidFill>
              </a:rPr>
              <a:t> </a:t>
            </a:r>
            <a:r>
              <a:rPr lang="en-GB" sz="1100">
                <a:solidFill>
                  <a:schemeClr val="accent2"/>
                </a:solidFill>
                <a:highlight>
                  <a:srgbClr val="FFFFFF"/>
                </a:highlight>
              </a:rPr>
              <a:t>In this analysis, we have concluded that the most preferred meal type by the customer is Bed and Breakfast(BB).</a:t>
            </a:r>
            <a:endParaRPr sz="1100">
              <a:solidFill>
                <a:schemeClr val="accent2"/>
              </a:solidFill>
              <a:highlight>
                <a:srgbClr val="FFFFFF"/>
              </a:highlight>
            </a:endParaRPr>
          </a:p>
          <a:p>
            <a:pPr indent="-317500" lvl="0" marL="457200" rtl="0" algn="l">
              <a:lnSpc>
                <a:spcPct val="115000"/>
              </a:lnSpc>
              <a:spcBef>
                <a:spcPts val="0"/>
              </a:spcBef>
              <a:spcAft>
                <a:spcPts val="0"/>
              </a:spcAft>
              <a:buClr>
                <a:schemeClr val="accent2"/>
              </a:buClr>
              <a:buSzPts val="1400"/>
              <a:buChar char="●"/>
            </a:pPr>
            <a:r>
              <a:rPr lang="en-GB" sz="1100">
                <a:solidFill>
                  <a:schemeClr val="accent2"/>
                </a:solidFill>
                <a:highlight>
                  <a:srgbClr val="FFFFFF"/>
                </a:highlight>
              </a:rPr>
              <a:t>As per the plot graph, we can conclude that most of the customers visit in the month of August.</a:t>
            </a:r>
            <a:endParaRPr sz="1100">
              <a:solidFill>
                <a:schemeClr val="accent2"/>
              </a:solidFill>
              <a:highlight>
                <a:srgbClr val="FFFFFF"/>
              </a:highlight>
            </a:endParaRPr>
          </a:p>
          <a:p>
            <a:pPr indent="-298450" lvl="0" marL="457200" rtl="0" algn="l">
              <a:spcBef>
                <a:spcPts val="0"/>
              </a:spcBef>
              <a:spcAft>
                <a:spcPts val="0"/>
              </a:spcAft>
              <a:buClr>
                <a:schemeClr val="accent2"/>
              </a:buClr>
              <a:buSzPts val="1100"/>
              <a:buChar char="●"/>
            </a:pPr>
            <a:r>
              <a:rPr lang="en-GB" sz="1100">
                <a:solidFill>
                  <a:schemeClr val="accent2"/>
                </a:solidFill>
                <a:highlight>
                  <a:srgbClr val="FFFFFF"/>
                </a:highlight>
              </a:rPr>
              <a:t>According to the graph, it has been mostly couples or families that has been visiting during the month of July and August.</a:t>
            </a:r>
            <a:endParaRPr sz="1100">
              <a:solidFill>
                <a:schemeClr val="accent2"/>
              </a:solidFill>
              <a:highlight>
                <a:srgbClr val="FFFFFF"/>
              </a:highlight>
            </a:endParaRPr>
          </a:p>
          <a:p>
            <a:pPr indent="-298450" lvl="0" marL="457200" rtl="0" algn="l">
              <a:spcBef>
                <a:spcPts val="0"/>
              </a:spcBef>
              <a:spcAft>
                <a:spcPts val="0"/>
              </a:spcAft>
              <a:buClr>
                <a:srgbClr val="000000"/>
              </a:buClr>
              <a:buSzPts val="1100"/>
              <a:buChar char="●"/>
            </a:pPr>
            <a:r>
              <a:rPr lang="en-GB" sz="1100">
                <a:solidFill>
                  <a:srgbClr val="000000"/>
                </a:solidFill>
              </a:rPr>
              <a:t>Most of the guests were from Portugal with 25k customers. Second by Great Britain with 10k customers. Followed by France, Spain and Germany respectively.</a:t>
            </a:r>
            <a:endParaRPr>
              <a:solidFill>
                <a:schemeClr val="accent2"/>
              </a:solidFill>
            </a:endParaRPr>
          </a:p>
          <a:p>
            <a:pPr indent="0" lvl="0" marL="0" rtl="0" algn="l">
              <a:lnSpc>
                <a:spcPct val="115000"/>
              </a:lnSpc>
              <a:spcBef>
                <a:spcPts val="1200"/>
              </a:spcBef>
              <a:spcAft>
                <a:spcPts val="0"/>
              </a:spcAft>
              <a:buSzPts val="1400"/>
              <a:buNone/>
            </a:pPr>
            <a:r>
              <a:t/>
            </a:r>
            <a:endParaRPr>
              <a:solidFill>
                <a:srgbClr val="000000"/>
              </a:solidFill>
            </a:endParaRPr>
          </a:p>
          <a:p>
            <a:pPr indent="0" lvl="0" marL="0" rtl="0" algn="l">
              <a:lnSpc>
                <a:spcPct val="115000"/>
              </a:lnSpc>
              <a:spcBef>
                <a:spcPts val="1200"/>
              </a:spcBef>
              <a:spcAft>
                <a:spcPts val="0"/>
              </a:spcAft>
              <a:buSzPts val="1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137129aa83c_0_2"/>
          <p:cNvSpPr txBox="1"/>
          <p:nvPr>
            <p:ph idx="1" type="subTitle"/>
          </p:nvPr>
        </p:nvSpPr>
        <p:spPr>
          <a:xfrm>
            <a:off x="311700" y="739375"/>
            <a:ext cx="8520600" cy="4326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sz="1900">
              <a:solidFill>
                <a:srgbClr val="000000"/>
              </a:solidFill>
            </a:endParaRPr>
          </a:p>
          <a:p>
            <a:pPr indent="0" lvl="0" marL="0" rtl="0" algn="l">
              <a:lnSpc>
                <a:spcPct val="100000"/>
              </a:lnSpc>
              <a:spcBef>
                <a:spcPts val="0"/>
              </a:spcBef>
              <a:spcAft>
                <a:spcPts val="0"/>
              </a:spcAft>
              <a:buSzPts val="2800"/>
              <a:buNone/>
            </a:pPr>
            <a:r>
              <a:rPr b="1" lang="en-GB" sz="1300">
                <a:solidFill>
                  <a:srgbClr val="000000"/>
                </a:solidFill>
              </a:rPr>
              <a:t>To</a:t>
            </a:r>
            <a:r>
              <a:rPr b="1" lang="en-GB" sz="1300">
                <a:solidFill>
                  <a:srgbClr val="000000"/>
                </a:solidFill>
              </a:rPr>
              <a:t> extract,observe and analyse the given hotel bookings data set from 2015-2017.</a:t>
            </a:r>
            <a:endParaRPr b="1" sz="1300">
              <a:solidFill>
                <a:srgbClr val="000000"/>
              </a:solidFill>
            </a:endParaRPr>
          </a:p>
          <a:p>
            <a:pPr indent="0" lvl="0" marL="0" rtl="0" algn="l">
              <a:lnSpc>
                <a:spcPct val="100000"/>
              </a:lnSpc>
              <a:spcBef>
                <a:spcPts val="0"/>
              </a:spcBef>
              <a:spcAft>
                <a:spcPts val="0"/>
              </a:spcAft>
              <a:buSzPts val="2800"/>
              <a:buNone/>
            </a:pPr>
            <a:r>
              <a:t/>
            </a:r>
            <a:endParaRPr b="1" sz="1500">
              <a:solidFill>
                <a:srgbClr val="000000"/>
              </a:solidFill>
            </a:endParaRPr>
          </a:p>
          <a:p>
            <a:pPr indent="0" lvl="0" marL="0" rtl="0" algn="l">
              <a:lnSpc>
                <a:spcPct val="100000"/>
              </a:lnSpc>
              <a:spcBef>
                <a:spcPts val="0"/>
              </a:spcBef>
              <a:spcAft>
                <a:spcPts val="0"/>
              </a:spcAft>
              <a:buSzPts val="2800"/>
              <a:buNone/>
            </a:pPr>
            <a:r>
              <a:rPr b="1" lang="en-GB" sz="1500">
                <a:solidFill>
                  <a:srgbClr val="000000"/>
                </a:solidFill>
              </a:rPr>
              <a:t>The analysis of given data set in following ways :</a:t>
            </a:r>
            <a:endParaRPr b="1" sz="1500">
              <a:solidFill>
                <a:srgbClr val="000000"/>
              </a:solidFill>
            </a:endParaRPr>
          </a:p>
          <a:p>
            <a:pPr indent="0" lvl="0" marL="0" rtl="0" algn="l">
              <a:lnSpc>
                <a:spcPct val="100000"/>
              </a:lnSpc>
              <a:spcBef>
                <a:spcPts val="0"/>
              </a:spcBef>
              <a:spcAft>
                <a:spcPts val="0"/>
              </a:spcAft>
              <a:buSzPts val="2800"/>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GB" sz="1600">
                <a:solidFill>
                  <a:srgbClr val="000000"/>
                </a:solidFill>
              </a:rPr>
              <a:t>Univariate analysis</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GB" sz="1600">
                <a:solidFill>
                  <a:srgbClr val="000000"/>
                </a:solidFill>
              </a:rPr>
              <a:t>Hotel wise analysis</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GB" sz="1600">
                <a:solidFill>
                  <a:srgbClr val="000000"/>
                </a:solidFill>
              </a:rPr>
              <a:t>Distribution Channel wise analysis</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GB" sz="1600">
                <a:solidFill>
                  <a:srgbClr val="000000"/>
                </a:solidFill>
              </a:rPr>
              <a:t>Booking cancellation analysis</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GB" sz="1600">
                <a:solidFill>
                  <a:srgbClr val="000000"/>
                </a:solidFill>
              </a:rPr>
              <a:t>Timewise analysis</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GB" sz="1600">
                <a:solidFill>
                  <a:srgbClr val="000000"/>
                </a:solidFill>
              </a:rPr>
              <a:t>Conclusion</a:t>
            </a:r>
            <a:endParaRPr sz="1600">
              <a:solidFill>
                <a:srgbClr val="000000"/>
              </a:solidFill>
            </a:endParaRPr>
          </a:p>
          <a:p>
            <a:pPr indent="0" lvl="0" marL="457200" rtl="0" algn="ctr">
              <a:lnSpc>
                <a:spcPct val="100000"/>
              </a:lnSpc>
              <a:spcBef>
                <a:spcPts val="0"/>
              </a:spcBef>
              <a:spcAft>
                <a:spcPts val="0"/>
              </a:spcAft>
              <a:buNone/>
            </a:pPr>
            <a:r>
              <a:t/>
            </a:r>
            <a:endParaRPr>
              <a:solidFill>
                <a:schemeClr val="lt1"/>
              </a:solidFill>
            </a:endParaRPr>
          </a:p>
        </p:txBody>
      </p:sp>
      <p:sp>
        <p:nvSpPr>
          <p:cNvPr id="67" name="Google Shape;67;g137129aa83c_0_2"/>
          <p:cNvSpPr txBox="1"/>
          <p:nvPr/>
        </p:nvSpPr>
        <p:spPr>
          <a:xfrm>
            <a:off x="1318025" y="171450"/>
            <a:ext cx="617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5200"/>
              <a:buFont typeface="Arial"/>
              <a:buNone/>
            </a:pPr>
            <a:r>
              <a:rPr b="1" lang="en-GB" sz="2000"/>
              <a:t>Agenda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137129aa83c_0_16"/>
          <p:cNvSpPr txBox="1"/>
          <p:nvPr>
            <p:ph type="title"/>
          </p:nvPr>
        </p:nvSpPr>
        <p:spPr>
          <a:xfrm>
            <a:off x="108100" y="4664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1800">
                <a:solidFill>
                  <a:srgbClr val="000000"/>
                </a:solidFill>
              </a:rPr>
              <a:t>   </a:t>
            </a:r>
            <a:r>
              <a:rPr b="1" lang="en-GB" sz="1800">
                <a:solidFill>
                  <a:srgbClr val="000000"/>
                </a:solidFill>
              </a:rPr>
              <a:t>Data Summary</a:t>
            </a:r>
            <a:endParaRPr b="1" sz="1800">
              <a:solidFill>
                <a:srgbClr val="000000"/>
              </a:solidFill>
            </a:endParaRPr>
          </a:p>
        </p:txBody>
      </p:sp>
      <p:sp>
        <p:nvSpPr>
          <p:cNvPr id="73" name="Google Shape;73;g137129aa83c_0_16"/>
          <p:cNvSpPr txBox="1"/>
          <p:nvPr>
            <p:ph idx="1" type="body"/>
          </p:nvPr>
        </p:nvSpPr>
        <p:spPr>
          <a:xfrm>
            <a:off x="311700" y="878925"/>
            <a:ext cx="8520600" cy="384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1200">
                <a:solidFill>
                  <a:srgbClr val="000000"/>
                </a:solidFill>
              </a:rPr>
              <a:t>Given data set has different columns of variables crucial for hotel bookings:</a:t>
            </a:r>
            <a:endParaRPr b="1" sz="1200">
              <a:solidFill>
                <a:srgbClr val="000000"/>
              </a:solidFill>
            </a:endParaRPr>
          </a:p>
          <a:p>
            <a:pPr indent="0" lvl="0" marL="0" rtl="0" algn="l">
              <a:lnSpc>
                <a:spcPct val="115000"/>
              </a:lnSpc>
              <a:spcBef>
                <a:spcPts val="0"/>
              </a:spcBef>
              <a:spcAft>
                <a:spcPts val="0"/>
              </a:spcAft>
              <a:buSzPts val="1800"/>
              <a:buNone/>
            </a:pPr>
            <a:r>
              <a:rPr lang="en-GB" sz="1200">
                <a:solidFill>
                  <a:srgbClr val="FF0000"/>
                </a:solidFill>
              </a:rPr>
              <a:t>hotel:</a:t>
            </a:r>
            <a:r>
              <a:rPr lang="en-GB" sz="1200">
                <a:solidFill>
                  <a:schemeClr val="accent2"/>
                </a:solidFill>
              </a:rPr>
              <a:t> The category of hotels, which are two resort hotel and city hotel.</a:t>
            </a:r>
            <a:endParaRPr sz="1200">
              <a:solidFill>
                <a:schemeClr val="accent2"/>
              </a:solidFill>
            </a:endParaRPr>
          </a:p>
          <a:p>
            <a:pPr indent="0" lvl="0" marL="0" rtl="0" algn="l">
              <a:lnSpc>
                <a:spcPct val="115000"/>
              </a:lnSpc>
              <a:spcBef>
                <a:spcPts val="0"/>
              </a:spcBef>
              <a:spcAft>
                <a:spcPts val="0"/>
              </a:spcAft>
              <a:buSzPts val="1800"/>
              <a:buNone/>
            </a:pPr>
            <a:r>
              <a:rPr lang="en-GB" sz="1200">
                <a:solidFill>
                  <a:srgbClr val="FF0000"/>
                </a:solidFill>
              </a:rPr>
              <a:t>is_cancelled :</a:t>
            </a:r>
            <a:r>
              <a:rPr lang="en-GB" sz="1200">
                <a:solidFill>
                  <a:schemeClr val="accent2"/>
                </a:solidFill>
              </a:rPr>
              <a:t> The value of column show the cancellation type. If the booking was cancelled or not. Values[0,1], where 0 indicates not cancelled.</a:t>
            </a:r>
            <a:endParaRPr sz="1200">
              <a:solidFill>
                <a:schemeClr val="accent2"/>
              </a:solidFill>
            </a:endParaRPr>
          </a:p>
          <a:p>
            <a:pPr indent="0" lvl="0" marL="0" rtl="0" algn="l">
              <a:lnSpc>
                <a:spcPct val="115000"/>
              </a:lnSpc>
              <a:spcBef>
                <a:spcPts val="0"/>
              </a:spcBef>
              <a:spcAft>
                <a:spcPts val="0"/>
              </a:spcAft>
              <a:buSzPts val="1800"/>
              <a:buNone/>
            </a:pPr>
            <a:r>
              <a:rPr lang="en-GB" sz="1200">
                <a:solidFill>
                  <a:srgbClr val="FF0000"/>
                </a:solidFill>
              </a:rPr>
              <a:t>lead_time :</a:t>
            </a:r>
            <a:r>
              <a:rPr lang="en-GB" sz="1200">
                <a:solidFill>
                  <a:schemeClr val="accent2"/>
                </a:solidFill>
              </a:rPr>
              <a:t> The time between reservation and actual arrival .</a:t>
            </a:r>
            <a:endParaRPr sz="1200">
              <a:solidFill>
                <a:schemeClr val="accent2"/>
              </a:solidFill>
            </a:endParaRPr>
          </a:p>
          <a:p>
            <a:pPr indent="0" lvl="0" marL="0" rtl="0" algn="l">
              <a:lnSpc>
                <a:spcPct val="115000"/>
              </a:lnSpc>
              <a:spcBef>
                <a:spcPts val="0"/>
              </a:spcBef>
              <a:spcAft>
                <a:spcPts val="0"/>
              </a:spcAft>
              <a:buSzPts val="1800"/>
              <a:buNone/>
            </a:pPr>
            <a:r>
              <a:rPr lang="en-GB" sz="1200">
                <a:solidFill>
                  <a:srgbClr val="FF0000"/>
                </a:solidFill>
              </a:rPr>
              <a:t>stayed_in_weekend_nights:</a:t>
            </a:r>
            <a:r>
              <a:rPr lang="en-GB" sz="1200">
                <a:solidFill>
                  <a:schemeClr val="accent2"/>
                </a:solidFill>
              </a:rPr>
              <a:t> The number of weekend nights stay per reservation</a:t>
            </a:r>
            <a:endParaRPr sz="1200">
              <a:solidFill>
                <a:schemeClr val="accent2"/>
              </a:solidFill>
            </a:endParaRPr>
          </a:p>
          <a:p>
            <a:pPr indent="0" lvl="0" marL="0" rtl="0" algn="l">
              <a:lnSpc>
                <a:spcPct val="115000"/>
              </a:lnSpc>
              <a:spcBef>
                <a:spcPts val="0"/>
              </a:spcBef>
              <a:spcAft>
                <a:spcPts val="0"/>
              </a:spcAft>
              <a:buSzPts val="1800"/>
              <a:buNone/>
            </a:pPr>
            <a:r>
              <a:rPr lang="en-GB" sz="1200">
                <a:solidFill>
                  <a:srgbClr val="FF0000"/>
                </a:solidFill>
              </a:rPr>
              <a:t>stayed_in_weekday_nights:</a:t>
            </a:r>
            <a:r>
              <a:rPr lang="en-GB" sz="1200">
                <a:solidFill>
                  <a:schemeClr val="accent2"/>
                </a:solidFill>
              </a:rPr>
              <a:t> The number of weekday nights stay per reservation.</a:t>
            </a:r>
            <a:endParaRPr sz="1200">
              <a:solidFill>
                <a:schemeClr val="accent2"/>
              </a:solidFill>
            </a:endParaRPr>
          </a:p>
          <a:p>
            <a:pPr indent="0" lvl="0" marL="0" rtl="0" algn="l">
              <a:lnSpc>
                <a:spcPct val="115000"/>
              </a:lnSpc>
              <a:spcBef>
                <a:spcPts val="0"/>
              </a:spcBef>
              <a:spcAft>
                <a:spcPts val="0"/>
              </a:spcAft>
              <a:buSzPts val="1800"/>
              <a:buNone/>
            </a:pPr>
            <a:r>
              <a:rPr lang="en-GB" sz="1200">
                <a:solidFill>
                  <a:srgbClr val="FF0000"/>
                </a:solidFill>
              </a:rPr>
              <a:t>meal:</a:t>
            </a:r>
            <a:r>
              <a:rPr lang="en-GB" sz="1200">
                <a:solidFill>
                  <a:schemeClr val="accent2"/>
                </a:solidFill>
              </a:rPr>
              <a:t> Meal preferences per reservation.[BB,FB,HB,SC,Undefined]</a:t>
            </a:r>
            <a:endParaRPr sz="1200">
              <a:solidFill>
                <a:schemeClr val="accent2"/>
              </a:solidFill>
            </a:endParaRPr>
          </a:p>
          <a:p>
            <a:pPr indent="0" lvl="0" marL="0" rtl="0" algn="l">
              <a:lnSpc>
                <a:spcPct val="115000"/>
              </a:lnSpc>
              <a:spcBef>
                <a:spcPts val="0"/>
              </a:spcBef>
              <a:spcAft>
                <a:spcPts val="0"/>
              </a:spcAft>
              <a:buSzPts val="1800"/>
              <a:buNone/>
            </a:pPr>
            <a:r>
              <a:rPr lang="en-GB" sz="1200">
                <a:solidFill>
                  <a:srgbClr val="FF0000"/>
                </a:solidFill>
              </a:rPr>
              <a:t>Country:</a:t>
            </a:r>
            <a:r>
              <a:rPr lang="en-GB" sz="1200">
                <a:solidFill>
                  <a:schemeClr val="accent2"/>
                </a:solidFill>
              </a:rPr>
              <a:t> The origin country of guest.</a:t>
            </a:r>
            <a:endParaRPr sz="1200">
              <a:solidFill>
                <a:schemeClr val="accent2"/>
              </a:solidFill>
            </a:endParaRPr>
          </a:p>
          <a:p>
            <a:pPr indent="0" lvl="0" marL="0" rtl="0" algn="l">
              <a:spcBef>
                <a:spcPts val="0"/>
              </a:spcBef>
              <a:spcAft>
                <a:spcPts val="0"/>
              </a:spcAft>
              <a:buSzPts val="1800"/>
              <a:buNone/>
            </a:pPr>
            <a:r>
              <a:rPr lang="en-GB" sz="1200">
                <a:solidFill>
                  <a:srgbClr val="FF0000"/>
                </a:solidFill>
              </a:rPr>
              <a:t>market_segment:</a:t>
            </a:r>
            <a:r>
              <a:rPr lang="en-GB" sz="1200">
                <a:solidFill>
                  <a:srgbClr val="000000"/>
                </a:solidFill>
              </a:rPr>
              <a:t> This column show how reservation was made and what is the purpose of reservation. Eg, corporate means corporate trip, TA for travel agency.</a:t>
            </a:r>
            <a:endParaRPr sz="1200">
              <a:solidFill>
                <a:srgbClr val="000000"/>
              </a:solidFill>
            </a:endParaRPr>
          </a:p>
          <a:p>
            <a:pPr indent="0" lvl="0" marL="0" rtl="0" algn="l">
              <a:spcBef>
                <a:spcPts val="0"/>
              </a:spcBef>
              <a:spcAft>
                <a:spcPts val="0"/>
              </a:spcAft>
              <a:buSzPts val="1800"/>
              <a:buNone/>
            </a:pPr>
            <a:r>
              <a:rPr lang="en-GB" sz="1200">
                <a:solidFill>
                  <a:srgbClr val="FF0000"/>
                </a:solidFill>
              </a:rPr>
              <a:t>distribution_channel:</a:t>
            </a:r>
            <a:r>
              <a:rPr lang="en-GB" sz="1200">
                <a:solidFill>
                  <a:srgbClr val="000000"/>
                </a:solidFill>
              </a:rPr>
              <a:t> The medium through booking was made. [Direct,Corporate,TA/TO,undefined,GDS.]</a:t>
            </a:r>
            <a:endParaRPr sz="1200">
              <a:solidFill>
                <a:srgbClr val="000000"/>
              </a:solidFill>
            </a:endParaRPr>
          </a:p>
          <a:p>
            <a:pPr indent="0" lvl="0" marL="0" rtl="0" algn="l">
              <a:spcBef>
                <a:spcPts val="0"/>
              </a:spcBef>
              <a:spcAft>
                <a:spcPts val="0"/>
              </a:spcAft>
              <a:buSzPts val="1800"/>
              <a:buNone/>
            </a:pPr>
            <a:r>
              <a:rPr lang="en-GB" sz="1200">
                <a:solidFill>
                  <a:srgbClr val="FF0000"/>
                </a:solidFill>
              </a:rPr>
              <a:t>Is_repeated_guest:</a:t>
            </a:r>
            <a:r>
              <a:rPr lang="en-GB" sz="1200">
                <a:solidFill>
                  <a:srgbClr val="000000"/>
                </a:solidFill>
              </a:rPr>
              <a:t> Shows if the guest is who has arrived earlier or not.Values[0,1]--&gt;0 indicates no and 1 indicated yes person is repeated guest.</a:t>
            </a:r>
            <a:endParaRPr sz="1200">
              <a:solidFill>
                <a:srgbClr val="000000"/>
              </a:solidFill>
            </a:endParaRPr>
          </a:p>
          <a:p>
            <a:pPr indent="0" lvl="0" marL="0" rtl="0" algn="l">
              <a:spcBef>
                <a:spcPts val="0"/>
              </a:spcBef>
              <a:spcAft>
                <a:spcPts val="0"/>
              </a:spcAft>
              <a:buSzPts val="1800"/>
              <a:buNone/>
            </a:pPr>
            <a:r>
              <a:rPr lang="en-GB" sz="1200">
                <a:solidFill>
                  <a:srgbClr val="FF0000"/>
                </a:solidFill>
              </a:rPr>
              <a:t>days_in_waiting_list:</a:t>
            </a:r>
            <a:r>
              <a:rPr lang="en-GB" sz="1200">
                <a:solidFill>
                  <a:srgbClr val="000000"/>
                </a:solidFill>
              </a:rPr>
              <a:t> Number of days between actual booking and transact.</a:t>
            </a:r>
            <a:endParaRPr sz="1200">
              <a:solidFill>
                <a:srgbClr val="000000"/>
              </a:solidFill>
            </a:endParaRPr>
          </a:p>
          <a:p>
            <a:pPr indent="0" lvl="0" marL="0" rtl="0" algn="l">
              <a:spcBef>
                <a:spcPts val="0"/>
              </a:spcBef>
              <a:spcAft>
                <a:spcPts val="0"/>
              </a:spcAft>
              <a:buSzPts val="1800"/>
              <a:buNone/>
            </a:pPr>
            <a:r>
              <a:rPr lang="en-GB" sz="1200">
                <a:solidFill>
                  <a:srgbClr val="FF0000"/>
                </a:solidFill>
              </a:rPr>
              <a:t>customer_type:</a:t>
            </a:r>
            <a:r>
              <a:rPr lang="en-GB" sz="1200">
                <a:solidFill>
                  <a:srgbClr val="000000"/>
                </a:solidFill>
              </a:rPr>
              <a:t> Type of customers( Transient, group, etc.)</a:t>
            </a:r>
            <a:endParaRPr sz="1200">
              <a:solidFill>
                <a:srgbClr val="000000"/>
              </a:solidFill>
            </a:endParaRPr>
          </a:p>
          <a:p>
            <a:pPr indent="0" lvl="0" marL="0" rtl="0" algn="l">
              <a:spcBef>
                <a:spcPts val="0"/>
              </a:spcBef>
              <a:spcAft>
                <a:spcPts val="0"/>
              </a:spcAft>
              <a:buSzPts val="1800"/>
              <a:buNone/>
            </a:pPr>
            <a:r>
              <a:t/>
            </a:r>
            <a:endParaRPr>
              <a:solidFill>
                <a:srgbClr val="000000"/>
              </a:solidFill>
            </a:endParaRPr>
          </a:p>
          <a:p>
            <a:pPr indent="0" lvl="0" marL="0" rtl="0" algn="l">
              <a:lnSpc>
                <a:spcPct val="115000"/>
              </a:lnSpc>
              <a:spcBef>
                <a:spcPts val="0"/>
              </a:spcBef>
              <a:spcAft>
                <a:spcPts val="0"/>
              </a:spcAft>
              <a:buSzPts val="1800"/>
              <a:buNone/>
            </a:pPr>
            <a:r>
              <a:t/>
            </a:r>
            <a:endParaRPr>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37129aa83c_0_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1800">
                <a:solidFill>
                  <a:srgbClr val="000000"/>
                </a:solidFill>
              </a:rPr>
              <a:t>Data information</a:t>
            </a:r>
            <a:endParaRPr b="1" sz="1800">
              <a:solidFill>
                <a:srgbClr val="000000"/>
              </a:solidFill>
            </a:endParaRPr>
          </a:p>
        </p:txBody>
      </p:sp>
      <p:sp>
        <p:nvSpPr>
          <p:cNvPr id="79" name="Google Shape;79;g137129aa83c_0_30"/>
          <p:cNvSpPr txBox="1"/>
          <p:nvPr>
            <p:ph idx="1" type="body"/>
          </p:nvPr>
        </p:nvSpPr>
        <p:spPr>
          <a:xfrm>
            <a:off x="389625"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Column                          Non-Null Count   Dtype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                          --------------   -----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0   hotel                           119390 non-null  object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1   is_canceled                     119390 non-null  int64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2   lead_time                       119390 non-null  int64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3   arrival_date_year               119390 non-null  int64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4   arrival_date_month              119390 non-null  object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5   arrival_date_week_number        119390 non-null  int64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6   arrival_date_day_of_month       119390 non-null  int64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7   stays_in_weekend_nights         119390 non-null  int64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8   stays_in_week_nights            119390 non-null  int64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9   adults                          119390 non-null  int64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10  children                        119386 non-null  float64</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11  babies                          119390 non-null  int64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12  meal                            119390 non-null  object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13  country                         118902 non-null  object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14  market_segment                  119390 non-null  object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15  distribution_channel            119390 non-null  object </a:t>
            </a:r>
            <a:endParaRPr b="1" sz="1500"/>
          </a:p>
        </p:txBody>
      </p:sp>
      <p:sp>
        <p:nvSpPr>
          <p:cNvPr id="80" name="Google Shape;80;g137129aa83c_0_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16  is_repeated_guest               119390 non-null  int64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17  previous_cancellations          119390 non-null  int64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18  previous_bookings_not_canceled  119390 non-null  int64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19  reserved_room_type              119390 non-null  object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20  assigned_room_type              119390 non-null  object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21  booking_changes                 119390 non-null  int64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22  deposit_type                    119390 non-null  object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23  agent                           103050 non-null  float64</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24  company                         6797 non-null    float64</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25  days_in_waiting_list            119390 non-null  int64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26  customer_type                   119390 non-null  object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27  adr                             119390 non-null  float64</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28  required_car_parking_spaces     119390 non-null  int64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29  total_of_special_requests       119390 non-null  int64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30  reservation_status              119390 non-null  object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31  reservation_status_date         119390 non-null  object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37129aa83c_0_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1900">
                <a:solidFill>
                  <a:srgbClr val="000000"/>
                </a:solidFill>
              </a:rPr>
              <a:t>Data Cleaning</a:t>
            </a:r>
            <a:endParaRPr b="1" sz="1900">
              <a:solidFill>
                <a:srgbClr val="000000"/>
              </a:solidFill>
            </a:endParaRPr>
          </a:p>
        </p:txBody>
      </p:sp>
      <p:sp>
        <p:nvSpPr>
          <p:cNvPr id="86" name="Google Shape;86;g137129aa83c_0_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lang="en-GB" sz="1400">
                <a:solidFill>
                  <a:schemeClr val="accent2"/>
                </a:solidFill>
                <a:highlight>
                  <a:srgbClr val="FFFFFF"/>
                </a:highlight>
                <a:latin typeface="Roboto"/>
                <a:ea typeface="Roboto"/>
                <a:cs typeface="Roboto"/>
                <a:sym typeface="Roboto"/>
              </a:rPr>
              <a:t>Data Cleaning is a crucial step before EDA as it will remove the ambiguous data that can affect the outcome of EDA.</a:t>
            </a:r>
            <a:endParaRPr sz="14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SzPts val="1800"/>
              <a:buNone/>
            </a:pPr>
            <a:r>
              <a:rPr lang="en-GB" sz="1400">
                <a:solidFill>
                  <a:schemeClr val="accent2"/>
                </a:solidFill>
                <a:highlight>
                  <a:srgbClr val="FFFFFF"/>
                </a:highlight>
                <a:latin typeface="Roboto"/>
                <a:ea typeface="Roboto"/>
                <a:cs typeface="Roboto"/>
                <a:sym typeface="Roboto"/>
              </a:rPr>
              <a:t>While cleaning data we will perform the following steps: </a:t>
            </a:r>
            <a:endParaRPr sz="14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SzPts val="1800"/>
              <a:buNone/>
            </a:pPr>
            <a:r>
              <a:rPr lang="en-GB" sz="1400">
                <a:solidFill>
                  <a:schemeClr val="accent2"/>
                </a:solidFill>
                <a:highlight>
                  <a:srgbClr val="FFFFFF"/>
                </a:highlight>
                <a:latin typeface="Roboto"/>
                <a:ea typeface="Roboto"/>
                <a:cs typeface="Roboto"/>
                <a:sym typeface="Roboto"/>
              </a:rPr>
              <a:t>1) Remove duplicate rows </a:t>
            </a:r>
            <a:r>
              <a:rPr i="1" lang="en-GB" sz="1400">
                <a:solidFill>
                  <a:schemeClr val="accent2"/>
                </a:solidFill>
                <a:highlight>
                  <a:srgbClr val="FFFFFF"/>
                </a:highlight>
                <a:latin typeface="Roboto"/>
                <a:ea typeface="Roboto"/>
                <a:cs typeface="Roboto"/>
                <a:sym typeface="Roboto"/>
              </a:rPr>
              <a:t>(</a:t>
            </a:r>
            <a:r>
              <a:rPr i="1" lang="en-GB" sz="1400">
                <a:solidFill>
                  <a:srgbClr val="000000"/>
                </a:solidFill>
                <a:highlight>
                  <a:srgbClr val="FFFFFE"/>
                </a:highlight>
                <a:latin typeface="Courier New"/>
                <a:ea typeface="Courier New"/>
                <a:cs typeface="Courier New"/>
                <a:sym typeface="Courier New"/>
              </a:rPr>
              <a:t>df1[df1.duplicated()].shape)+df1.drop_duplicates(inplace = </a:t>
            </a:r>
            <a:r>
              <a:rPr i="1" lang="en-GB" sz="1400">
                <a:solidFill>
                  <a:srgbClr val="0000FF"/>
                </a:solidFill>
                <a:highlight>
                  <a:srgbClr val="FFFFFE"/>
                </a:highlight>
                <a:latin typeface="Courier New"/>
                <a:ea typeface="Courier New"/>
                <a:cs typeface="Courier New"/>
                <a:sym typeface="Courier New"/>
              </a:rPr>
              <a:t>True</a:t>
            </a:r>
            <a:r>
              <a:rPr i="1" lang="en-GB" sz="1400">
                <a:solidFill>
                  <a:srgbClr val="000000"/>
                </a:solidFill>
                <a:highlight>
                  <a:srgbClr val="FFFFFE"/>
                </a:highlight>
                <a:latin typeface="Courier New"/>
                <a:ea typeface="Courier New"/>
                <a:cs typeface="Courier New"/>
                <a:sym typeface="Courier New"/>
              </a:rPr>
              <a:t>)</a:t>
            </a:r>
            <a:endParaRPr i="1" sz="1400">
              <a:solidFill>
                <a:srgbClr val="000000"/>
              </a:solidFill>
              <a:highlight>
                <a:srgbClr val="FFFFFE"/>
              </a:highlight>
              <a:latin typeface="Courier New"/>
              <a:ea typeface="Courier New"/>
              <a:cs typeface="Courier New"/>
              <a:sym typeface="Courier New"/>
            </a:endParaRPr>
          </a:p>
          <a:p>
            <a:pPr indent="0" lvl="0" marL="0" rtl="0" algn="l">
              <a:lnSpc>
                <a:spcPct val="115000"/>
              </a:lnSpc>
              <a:spcBef>
                <a:spcPts val="600"/>
              </a:spcBef>
              <a:spcAft>
                <a:spcPts val="0"/>
              </a:spcAft>
              <a:buSzPts val="1800"/>
              <a:buNone/>
            </a:pPr>
            <a:r>
              <a:rPr lang="en-GB" sz="1400">
                <a:solidFill>
                  <a:schemeClr val="accent2"/>
                </a:solidFill>
                <a:highlight>
                  <a:srgbClr val="FFFFFF"/>
                </a:highlight>
                <a:latin typeface="Roboto"/>
                <a:ea typeface="Roboto"/>
                <a:cs typeface="Roboto"/>
                <a:sym typeface="Roboto"/>
              </a:rPr>
              <a:t>2) Handling missing values. </a:t>
            </a:r>
            <a:endParaRPr sz="14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SzPts val="1800"/>
              <a:buNone/>
            </a:pPr>
            <a:r>
              <a:rPr lang="en-GB" sz="1400">
                <a:solidFill>
                  <a:schemeClr val="accent2"/>
                </a:solidFill>
                <a:highlight>
                  <a:srgbClr val="FFFFFF"/>
                </a:highlight>
                <a:latin typeface="Roboto"/>
                <a:ea typeface="Roboto"/>
                <a:cs typeface="Roboto"/>
                <a:sym typeface="Roboto"/>
              </a:rPr>
              <a:t>3) Convert columns to appropriate data types. (</a:t>
            </a:r>
            <a:r>
              <a:rPr lang="en-GB" sz="1400">
                <a:solidFill>
                  <a:srgbClr val="000000"/>
                </a:solidFill>
                <a:highlight>
                  <a:srgbClr val="FFFFFE"/>
                </a:highlight>
                <a:latin typeface="Courier New"/>
                <a:ea typeface="Courier New"/>
                <a:cs typeface="Courier New"/>
                <a:sym typeface="Courier New"/>
              </a:rPr>
              <a:t>df1[[</a:t>
            </a:r>
            <a:r>
              <a:rPr lang="en-GB" sz="1400">
                <a:solidFill>
                  <a:srgbClr val="A31515"/>
                </a:solidFill>
                <a:highlight>
                  <a:srgbClr val="FFFFFE"/>
                </a:highlight>
                <a:latin typeface="Courier New"/>
                <a:ea typeface="Courier New"/>
                <a:cs typeface="Courier New"/>
                <a:sym typeface="Courier New"/>
              </a:rPr>
              <a:t>'children'</a:t>
            </a:r>
            <a:r>
              <a:rPr lang="en-GB" sz="1400">
                <a:solidFill>
                  <a:srgbClr val="000000"/>
                </a:solidFill>
                <a:highlight>
                  <a:srgbClr val="FFFFFE"/>
                </a:highlight>
                <a:latin typeface="Courier New"/>
                <a:ea typeface="Courier New"/>
                <a:cs typeface="Courier New"/>
                <a:sym typeface="Courier New"/>
              </a:rPr>
              <a:t>, </a:t>
            </a:r>
            <a:r>
              <a:rPr lang="en-GB" sz="1400">
                <a:solidFill>
                  <a:srgbClr val="A31515"/>
                </a:solidFill>
                <a:highlight>
                  <a:srgbClr val="FFFFFE"/>
                </a:highlight>
                <a:latin typeface="Courier New"/>
                <a:ea typeface="Courier New"/>
                <a:cs typeface="Courier New"/>
                <a:sym typeface="Courier New"/>
              </a:rPr>
              <a:t>'company'</a:t>
            </a:r>
            <a:r>
              <a:rPr lang="en-GB" sz="1400">
                <a:solidFill>
                  <a:srgbClr val="000000"/>
                </a:solidFill>
                <a:highlight>
                  <a:srgbClr val="FFFFFE"/>
                </a:highlight>
                <a:latin typeface="Courier New"/>
                <a:ea typeface="Courier New"/>
                <a:cs typeface="Courier New"/>
                <a:sym typeface="Courier New"/>
              </a:rPr>
              <a:t>, </a:t>
            </a:r>
            <a:r>
              <a:rPr lang="en-GB" sz="1400">
                <a:solidFill>
                  <a:srgbClr val="A31515"/>
                </a:solidFill>
                <a:highlight>
                  <a:srgbClr val="FFFFFE"/>
                </a:highlight>
                <a:latin typeface="Courier New"/>
                <a:ea typeface="Courier New"/>
                <a:cs typeface="Courier New"/>
                <a:sym typeface="Courier New"/>
              </a:rPr>
              <a:t>'agent'</a:t>
            </a:r>
            <a:r>
              <a:rPr lang="en-GB" sz="1400">
                <a:solidFill>
                  <a:srgbClr val="000000"/>
                </a:solidFill>
                <a:highlight>
                  <a:srgbClr val="FFFFFE"/>
                </a:highlight>
                <a:latin typeface="Courier New"/>
                <a:ea typeface="Courier New"/>
                <a:cs typeface="Courier New"/>
                <a:sym typeface="Courier New"/>
              </a:rPr>
              <a:t>]] = df1[[</a:t>
            </a:r>
            <a:r>
              <a:rPr lang="en-GB" sz="1400">
                <a:solidFill>
                  <a:srgbClr val="A31515"/>
                </a:solidFill>
                <a:highlight>
                  <a:srgbClr val="FFFFFE"/>
                </a:highlight>
                <a:latin typeface="Courier New"/>
                <a:ea typeface="Courier New"/>
                <a:cs typeface="Courier New"/>
                <a:sym typeface="Courier New"/>
              </a:rPr>
              <a:t>'children'</a:t>
            </a:r>
            <a:r>
              <a:rPr lang="en-GB" sz="1400">
                <a:solidFill>
                  <a:srgbClr val="000000"/>
                </a:solidFill>
                <a:highlight>
                  <a:srgbClr val="FFFFFE"/>
                </a:highlight>
                <a:latin typeface="Courier New"/>
                <a:ea typeface="Courier New"/>
                <a:cs typeface="Courier New"/>
                <a:sym typeface="Courier New"/>
              </a:rPr>
              <a:t>, </a:t>
            </a:r>
            <a:r>
              <a:rPr lang="en-GB" sz="1400">
                <a:solidFill>
                  <a:srgbClr val="A31515"/>
                </a:solidFill>
                <a:highlight>
                  <a:srgbClr val="FFFFFE"/>
                </a:highlight>
                <a:latin typeface="Courier New"/>
                <a:ea typeface="Courier New"/>
                <a:cs typeface="Courier New"/>
                <a:sym typeface="Courier New"/>
              </a:rPr>
              <a:t>'company'</a:t>
            </a:r>
            <a:r>
              <a:rPr lang="en-GB" sz="1400">
                <a:solidFill>
                  <a:srgbClr val="000000"/>
                </a:solidFill>
                <a:highlight>
                  <a:srgbClr val="FFFFFE"/>
                </a:highlight>
                <a:latin typeface="Courier New"/>
                <a:ea typeface="Courier New"/>
                <a:cs typeface="Courier New"/>
                <a:sym typeface="Courier New"/>
              </a:rPr>
              <a:t>, </a:t>
            </a:r>
            <a:r>
              <a:rPr lang="en-GB" sz="1400">
                <a:solidFill>
                  <a:srgbClr val="A31515"/>
                </a:solidFill>
                <a:highlight>
                  <a:srgbClr val="FFFFFE"/>
                </a:highlight>
                <a:latin typeface="Courier New"/>
                <a:ea typeface="Courier New"/>
                <a:cs typeface="Courier New"/>
                <a:sym typeface="Courier New"/>
              </a:rPr>
              <a:t>'agent'</a:t>
            </a:r>
            <a:r>
              <a:rPr lang="en-GB" sz="1400">
                <a:solidFill>
                  <a:srgbClr val="000000"/>
                </a:solidFill>
                <a:highlight>
                  <a:srgbClr val="FFFFFE"/>
                </a:highlight>
                <a:latin typeface="Courier New"/>
                <a:ea typeface="Courier New"/>
                <a:cs typeface="Courier New"/>
                <a:sym typeface="Courier New"/>
              </a:rPr>
              <a:t>]].astype(</a:t>
            </a:r>
            <a:r>
              <a:rPr lang="en-GB" sz="1400">
                <a:solidFill>
                  <a:srgbClr val="A31515"/>
                </a:solidFill>
                <a:highlight>
                  <a:srgbClr val="FFFFFE"/>
                </a:highlight>
                <a:latin typeface="Courier New"/>
                <a:ea typeface="Courier New"/>
                <a:cs typeface="Courier New"/>
                <a:sym typeface="Courier New"/>
              </a:rPr>
              <a:t>'int64'</a:t>
            </a:r>
            <a:r>
              <a:rPr lang="en-GB" sz="1400">
                <a:solidFill>
                  <a:srgbClr val="000000"/>
                </a:solidFill>
                <a:highlight>
                  <a:srgbClr val="FFFFFE"/>
                </a:highlight>
                <a:latin typeface="Courier New"/>
                <a:ea typeface="Courier New"/>
                <a:cs typeface="Courier New"/>
                <a:sym typeface="Courier New"/>
              </a:rPr>
              <a:t>))</a:t>
            </a:r>
            <a:endParaRPr sz="14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500"/>
              </a:spcBef>
              <a:spcAft>
                <a:spcPts val="0"/>
              </a:spcAft>
              <a:buSzPts val="1800"/>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15000"/>
              </a:lnSpc>
              <a:spcBef>
                <a:spcPts val="600"/>
              </a:spcBef>
              <a:spcAft>
                <a:spcPts val="0"/>
              </a:spcAft>
              <a:buSzPts val="1800"/>
              <a:buNone/>
            </a:pPr>
            <a:r>
              <a:t/>
            </a:r>
            <a:endParaRPr sz="19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429140a73a_0_304"/>
          <p:cNvSpPr txBox="1"/>
          <p:nvPr>
            <p:ph idx="1" type="body"/>
          </p:nvPr>
        </p:nvSpPr>
        <p:spPr>
          <a:xfrm>
            <a:off x="225975" y="295225"/>
            <a:ext cx="8239500" cy="469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1100">
                <a:solidFill>
                  <a:srgbClr val="000000"/>
                </a:solidFill>
              </a:rPr>
              <a:t>Hotel wise analysis</a:t>
            </a:r>
            <a:endParaRPr b="1" sz="1100">
              <a:solidFill>
                <a:srgbClr val="000000"/>
              </a:solidFill>
            </a:endParaRPr>
          </a:p>
          <a:p>
            <a:pPr indent="-298450" lvl="0" marL="457200" rtl="0" algn="l">
              <a:lnSpc>
                <a:spcPct val="115000"/>
              </a:lnSpc>
              <a:spcBef>
                <a:spcPts val="600"/>
              </a:spcBef>
              <a:spcAft>
                <a:spcPts val="0"/>
              </a:spcAft>
              <a:buClr>
                <a:schemeClr val="accent2"/>
              </a:buClr>
              <a:buSzPts val="1100"/>
              <a:buChar char="●"/>
            </a:pPr>
            <a:r>
              <a:rPr lang="en-GB" sz="1100">
                <a:solidFill>
                  <a:schemeClr val="accent2"/>
                </a:solidFill>
                <a:highlight>
                  <a:srgbClr val="FFFFFF"/>
                </a:highlight>
              </a:rPr>
              <a:t>Hotel with</a:t>
            </a:r>
            <a:r>
              <a:rPr lang="en-GB" sz="1100">
                <a:solidFill>
                  <a:schemeClr val="accent2"/>
                </a:solidFill>
                <a:highlight>
                  <a:srgbClr val="FFFFFF"/>
                </a:highlight>
              </a:rPr>
              <a:t> higher bookings cancellation rate.</a:t>
            </a:r>
            <a:endParaRPr sz="1100">
              <a:solidFill>
                <a:schemeClr val="accent2"/>
              </a:solidFill>
              <a:highlight>
                <a:srgbClr val="FFFFFF"/>
              </a:highlight>
            </a:endParaRPr>
          </a:p>
          <a:p>
            <a:pPr indent="-298450" lvl="0" marL="457200" rtl="0" algn="l">
              <a:lnSpc>
                <a:spcPct val="115000"/>
              </a:lnSpc>
              <a:spcBef>
                <a:spcPts val="0"/>
              </a:spcBef>
              <a:spcAft>
                <a:spcPts val="0"/>
              </a:spcAft>
              <a:buClr>
                <a:schemeClr val="accent2"/>
              </a:buClr>
              <a:buSzPts val="1100"/>
              <a:buChar char="●"/>
            </a:pPr>
            <a:r>
              <a:rPr lang="en-GB" sz="1100">
                <a:solidFill>
                  <a:schemeClr val="accent2"/>
                </a:solidFill>
                <a:highlight>
                  <a:srgbClr val="FFFFFF"/>
                </a:highlight>
              </a:rPr>
              <a:t>Hotel with longest waiting time</a:t>
            </a:r>
            <a:endParaRPr sz="1100">
              <a:solidFill>
                <a:schemeClr val="accent2"/>
              </a:solidFill>
              <a:highlight>
                <a:srgbClr val="FFFFFF"/>
              </a:highlight>
            </a:endParaRPr>
          </a:p>
          <a:p>
            <a:pPr indent="-298450" lvl="0" marL="457200" rtl="0" algn="l">
              <a:lnSpc>
                <a:spcPct val="115000"/>
              </a:lnSpc>
              <a:spcBef>
                <a:spcPts val="0"/>
              </a:spcBef>
              <a:spcAft>
                <a:spcPts val="0"/>
              </a:spcAft>
              <a:buClr>
                <a:schemeClr val="accent2"/>
              </a:buClr>
              <a:buSzPts val="1100"/>
              <a:buChar char="●"/>
            </a:pPr>
            <a:r>
              <a:rPr lang="en-GB" sz="1100">
                <a:solidFill>
                  <a:schemeClr val="accent2"/>
                </a:solidFill>
                <a:highlight>
                  <a:srgbClr val="FFFFFF"/>
                </a:highlight>
              </a:rPr>
              <a:t>Hotel with most revenue.</a:t>
            </a:r>
            <a:endParaRPr sz="1100">
              <a:solidFill>
                <a:schemeClr val="accent2"/>
              </a:solidFill>
              <a:highlight>
                <a:srgbClr val="FFFFFF"/>
              </a:highlight>
            </a:endParaRPr>
          </a:p>
          <a:p>
            <a:pPr indent="-298450" lvl="0" marL="457200" rtl="0" algn="l">
              <a:lnSpc>
                <a:spcPct val="115000"/>
              </a:lnSpc>
              <a:spcBef>
                <a:spcPts val="0"/>
              </a:spcBef>
              <a:spcAft>
                <a:spcPts val="0"/>
              </a:spcAft>
              <a:buClr>
                <a:schemeClr val="accent2"/>
              </a:buClr>
              <a:buSzPts val="1100"/>
              <a:buChar char="●"/>
            </a:pPr>
            <a:r>
              <a:rPr lang="en-GB" sz="1100">
                <a:solidFill>
                  <a:srgbClr val="000000"/>
                </a:solidFill>
                <a:highlight>
                  <a:srgbClr val="FFFFFF"/>
                </a:highlight>
              </a:rPr>
              <a:t>Chances of customer returning to hotel for another stay</a:t>
            </a:r>
            <a:endParaRPr sz="1100">
              <a:solidFill>
                <a:schemeClr val="accent2"/>
              </a:solidFill>
              <a:highlight>
                <a:srgbClr val="FFFFFF"/>
              </a:highlight>
            </a:endParaRPr>
          </a:p>
          <a:p>
            <a:pPr indent="-298450" lvl="0" marL="457200" rtl="0" algn="l">
              <a:lnSpc>
                <a:spcPct val="115000"/>
              </a:lnSpc>
              <a:spcBef>
                <a:spcPts val="0"/>
              </a:spcBef>
              <a:spcAft>
                <a:spcPts val="0"/>
              </a:spcAft>
              <a:buClr>
                <a:schemeClr val="accent2"/>
              </a:buClr>
              <a:buSzPts val="1100"/>
              <a:buChar char="●"/>
            </a:pPr>
            <a:r>
              <a:rPr lang="en-GB" sz="1100">
                <a:solidFill>
                  <a:schemeClr val="accent2"/>
                </a:solidFill>
                <a:highlight>
                  <a:srgbClr val="FFFFFF"/>
                </a:highlight>
              </a:rPr>
              <a:t>Factors Governing Booking</a:t>
            </a:r>
            <a:endParaRPr sz="1100">
              <a:solidFill>
                <a:schemeClr val="accent2"/>
              </a:solidFill>
              <a:highlight>
                <a:srgbClr val="FFFFFF"/>
              </a:highlight>
            </a:endParaRPr>
          </a:p>
          <a:p>
            <a:pPr indent="-298450" lvl="0" marL="457200" rtl="0" algn="l">
              <a:spcBef>
                <a:spcPts val="0"/>
              </a:spcBef>
              <a:spcAft>
                <a:spcPts val="0"/>
              </a:spcAft>
              <a:buClr>
                <a:srgbClr val="000000"/>
              </a:buClr>
              <a:buSzPts val="1100"/>
              <a:buChar char="●"/>
            </a:pPr>
            <a:r>
              <a:rPr lang="en-GB" sz="1100">
                <a:solidFill>
                  <a:srgbClr val="000000"/>
                </a:solidFill>
                <a:highlight>
                  <a:srgbClr val="FFFFFF"/>
                </a:highlight>
              </a:rPr>
              <a:t>Special requests by the guests</a:t>
            </a:r>
            <a:endParaRPr sz="1100">
              <a:solidFill>
                <a:srgbClr val="000000"/>
              </a:solidFill>
              <a:highlight>
                <a:srgbClr val="FFFFFF"/>
              </a:highlight>
            </a:endParaRPr>
          </a:p>
          <a:p>
            <a:pPr indent="0" lvl="0" marL="0" rtl="0" algn="l">
              <a:spcBef>
                <a:spcPts val="0"/>
              </a:spcBef>
              <a:spcAft>
                <a:spcPts val="0"/>
              </a:spcAft>
              <a:buNone/>
            </a:pPr>
            <a:r>
              <a:rPr b="1" lang="en-GB" sz="1100">
                <a:solidFill>
                  <a:srgbClr val="000000"/>
                </a:solidFill>
              </a:rPr>
              <a:t>Distribution Channel wise analysis</a:t>
            </a:r>
            <a:endParaRPr b="1"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Most used Distribution Channel </a:t>
            </a:r>
            <a:endParaRPr sz="1100">
              <a:solidFill>
                <a:srgbClr val="000000"/>
              </a:solidFill>
            </a:endParaRPr>
          </a:p>
          <a:p>
            <a:pPr indent="-298450" lvl="0" marL="457200" rtl="0" algn="l">
              <a:spcBef>
                <a:spcPts val="0"/>
              </a:spcBef>
              <a:spcAft>
                <a:spcPts val="0"/>
              </a:spcAft>
              <a:buClr>
                <a:schemeClr val="accent2"/>
              </a:buClr>
              <a:buSzPts val="1100"/>
              <a:buChar char="●"/>
            </a:pPr>
            <a:r>
              <a:rPr lang="en-GB" sz="1100">
                <a:solidFill>
                  <a:schemeClr val="accent2"/>
                </a:solidFill>
                <a:highlight>
                  <a:srgbClr val="FFFFFF"/>
                </a:highlight>
              </a:rPr>
              <a:t>Which distribution channel brings better revenue generating deals for hotels?</a:t>
            </a:r>
            <a:endParaRPr sz="1100">
              <a:solidFill>
                <a:schemeClr val="accent2"/>
              </a:solidFill>
              <a:highlight>
                <a:srgbClr val="FFFFFF"/>
              </a:highlight>
            </a:endParaRPr>
          </a:p>
          <a:p>
            <a:pPr indent="-298450" lvl="0" marL="457200" rtl="0" algn="l">
              <a:spcBef>
                <a:spcPts val="0"/>
              </a:spcBef>
              <a:spcAft>
                <a:spcPts val="0"/>
              </a:spcAft>
              <a:buClr>
                <a:schemeClr val="accent2"/>
              </a:buClr>
              <a:buSzPts val="1100"/>
              <a:buChar char="●"/>
            </a:pPr>
            <a:r>
              <a:rPr lang="en-GB" sz="1100">
                <a:solidFill>
                  <a:schemeClr val="accent2"/>
                </a:solidFill>
                <a:highlight>
                  <a:srgbClr val="FFFFFF"/>
                </a:highlight>
              </a:rPr>
              <a:t>Market segments used by the guests</a:t>
            </a:r>
            <a:endParaRPr sz="1100">
              <a:solidFill>
                <a:schemeClr val="accent2"/>
              </a:solidFill>
              <a:highlight>
                <a:srgbClr val="FFFFFF"/>
              </a:highlight>
            </a:endParaRPr>
          </a:p>
          <a:p>
            <a:pPr indent="-298450" lvl="0" marL="457200" rtl="0" algn="l">
              <a:spcBef>
                <a:spcPts val="0"/>
              </a:spcBef>
              <a:spcAft>
                <a:spcPts val="0"/>
              </a:spcAft>
              <a:buClr>
                <a:srgbClr val="000000"/>
              </a:buClr>
              <a:buSzPts val="1100"/>
              <a:buChar char="●"/>
            </a:pPr>
            <a:r>
              <a:rPr lang="en-GB" sz="1100">
                <a:solidFill>
                  <a:srgbClr val="000000"/>
                </a:solidFill>
              </a:rPr>
              <a:t>Distribution Channel with highest cancellation</a:t>
            </a:r>
            <a:endParaRPr sz="1100">
              <a:solidFill>
                <a:srgbClr val="000000"/>
              </a:solidFill>
            </a:endParaRPr>
          </a:p>
          <a:p>
            <a:pPr indent="0" lvl="0" marL="0" rtl="0" algn="l">
              <a:spcBef>
                <a:spcPts val="0"/>
              </a:spcBef>
              <a:spcAft>
                <a:spcPts val="0"/>
              </a:spcAft>
              <a:buNone/>
            </a:pPr>
            <a:r>
              <a:rPr b="1" lang="en-GB" sz="1100">
                <a:solidFill>
                  <a:srgbClr val="000000"/>
                </a:solidFill>
              </a:rPr>
              <a:t>Cancellation related Analysis </a:t>
            </a:r>
            <a:endParaRPr b="1" sz="1100">
              <a:solidFill>
                <a:srgbClr val="000000"/>
              </a:solidFill>
            </a:endParaRPr>
          </a:p>
          <a:p>
            <a:pPr indent="-298450" lvl="0" marL="457200" rtl="0" algn="l">
              <a:spcBef>
                <a:spcPts val="0"/>
              </a:spcBef>
              <a:spcAft>
                <a:spcPts val="0"/>
              </a:spcAft>
              <a:buClr>
                <a:schemeClr val="accent2"/>
              </a:buClr>
              <a:buSzPts val="1100"/>
              <a:buChar char="●"/>
            </a:pPr>
            <a:r>
              <a:rPr lang="en-GB" sz="1100">
                <a:solidFill>
                  <a:schemeClr val="accent2"/>
                </a:solidFill>
                <a:highlight>
                  <a:srgbClr val="FFFFFF"/>
                </a:highlight>
              </a:rPr>
              <a:t>Waiting time(days) </a:t>
            </a:r>
            <a:endParaRPr sz="1100">
              <a:solidFill>
                <a:schemeClr val="accent2"/>
              </a:solidFill>
              <a:highlight>
                <a:srgbClr val="FFFFFF"/>
              </a:highlight>
            </a:endParaRPr>
          </a:p>
          <a:p>
            <a:pPr indent="-298450" lvl="0" marL="457200" rtl="0" algn="l">
              <a:spcBef>
                <a:spcPts val="0"/>
              </a:spcBef>
              <a:spcAft>
                <a:spcPts val="0"/>
              </a:spcAft>
              <a:buClr>
                <a:srgbClr val="000000"/>
              </a:buClr>
              <a:buSzPts val="1100"/>
              <a:buChar char="●"/>
            </a:pPr>
            <a:r>
              <a:rPr lang="en-GB" sz="1100">
                <a:solidFill>
                  <a:srgbClr val="000000"/>
                </a:solidFill>
              </a:rPr>
              <a:t>Lead Time </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Cancellation for not assigning same room</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highlight>
                  <a:srgbClr val="FFFFFF"/>
                </a:highlight>
              </a:rPr>
              <a:t>Car parking space</a:t>
            </a:r>
            <a:endParaRPr b="1" sz="1100">
              <a:solidFill>
                <a:srgbClr val="000000"/>
              </a:solidFill>
            </a:endParaRPr>
          </a:p>
          <a:p>
            <a:pPr indent="0" lvl="0" marL="0" rtl="0" algn="l">
              <a:spcBef>
                <a:spcPts val="0"/>
              </a:spcBef>
              <a:spcAft>
                <a:spcPts val="0"/>
              </a:spcAft>
              <a:buNone/>
            </a:pPr>
            <a:r>
              <a:rPr b="1" lang="en-GB" sz="1100">
                <a:solidFill>
                  <a:srgbClr val="000000"/>
                </a:solidFill>
              </a:rPr>
              <a:t>Time and Stay related Analysis</a:t>
            </a:r>
            <a:endParaRPr b="1"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highlight>
                  <a:srgbClr val="FFFFFF"/>
                </a:highlight>
              </a:rPr>
              <a:t>Customer type with maximum Average Daily Rate </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Char char="●"/>
            </a:pPr>
            <a:r>
              <a:rPr lang="en-GB" sz="1100">
                <a:solidFill>
                  <a:srgbClr val="000000"/>
                </a:solidFill>
                <a:highlight>
                  <a:srgbClr val="FFFFFF"/>
                </a:highlight>
              </a:rPr>
              <a:t>Type of customers booking the most</a:t>
            </a:r>
            <a:endParaRPr sz="1100">
              <a:solidFill>
                <a:srgbClr val="000000"/>
              </a:solidFill>
              <a:highlight>
                <a:srgbClr val="FFFFFF"/>
              </a:highlight>
            </a:endParaRPr>
          </a:p>
          <a:p>
            <a:pPr indent="-298450" lvl="0" marL="457200" rtl="0" algn="l">
              <a:spcBef>
                <a:spcPts val="0"/>
              </a:spcBef>
              <a:spcAft>
                <a:spcPts val="0"/>
              </a:spcAft>
              <a:buClr>
                <a:srgbClr val="000000"/>
              </a:buClr>
              <a:buSzPts val="1100"/>
              <a:buChar char="●"/>
            </a:pPr>
            <a:r>
              <a:rPr lang="en-GB" sz="1100">
                <a:solidFill>
                  <a:srgbClr val="000000"/>
                </a:solidFill>
                <a:highlight>
                  <a:srgbClr val="FFFFFF"/>
                </a:highlight>
              </a:rPr>
              <a:t>Heat correlation map </a:t>
            </a:r>
            <a:r>
              <a:rPr lang="en-GB" sz="1100">
                <a:solidFill>
                  <a:srgbClr val="000000"/>
                </a:solidFill>
              </a:rPr>
              <a:t>Best time to book a hotel room </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Board Basis preferred</a:t>
            </a:r>
            <a:endParaRPr sz="1100">
              <a:solidFill>
                <a:srgbClr val="000000"/>
              </a:solidFill>
            </a:endParaRPr>
          </a:p>
          <a:p>
            <a:pPr indent="-298450" lvl="0" marL="457200" rtl="0" algn="l">
              <a:spcBef>
                <a:spcPts val="0"/>
              </a:spcBef>
              <a:spcAft>
                <a:spcPts val="0"/>
              </a:spcAft>
              <a:buClr>
                <a:srgbClr val="000000"/>
              </a:buClr>
              <a:buSzPts val="1100"/>
              <a:buChar char="●"/>
            </a:pPr>
            <a:r>
              <a:rPr lang="en-GB" sz="1100">
                <a:solidFill>
                  <a:srgbClr val="000000"/>
                </a:solidFill>
              </a:rPr>
              <a:t>Countries from which most customers are coming</a:t>
            </a:r>
            <a:endParaRPr sz="1100">
              <a:solidFill>
                <a:srgbClr val="000000"/>
              </a:solidFill>
            </a:endParaRPr>
          </a:p>
          <a:p>
            <a:pPr indent="0" lvl="0" marL="0" rtl="0" algn="l">
              <a:spcBef>
                <a:spcPts val="600"/>
              </a:spcBef>
              <a:spcAft>
                <a:spcPts val="0"/>
              </a:spcAft>
              <a:buNone/>
            </a:pPr>
            <a:r>
              <a:t/>
            </a:r>
            <a:endParaRPr b="1" sz="1200">
              <a:solidFill>
                <a:srgbClr val="000000"/>
              </a:solidFill>
              <a:highlight>
                <a:srgbClr val="FFFFFF"/>
              </a:highlight>
            </a:endParaRPr>
          </a:p>
          <a:p>
            <a:pPr indent="0" lvl="0" marL="0" rtl="0" algn="l">
              <a:spcBef>
                <a:spcPts val="0"/>
              </a:spcBef>
              <a:spcAft>
                <a:spcPts val="0"/>
              </a:spcAft>
              <a:buNone/>
            </a:pPr>
            <a:r>
              <a:t/>
            </a:r>
            <a:endParaRPr sz="900">
              <a:solidFill>
                <a:schemeClr val="accent2"/>
              </a:solidFill>
              <a:highlight>
                <a:srgbClr val="FFFFFF"/>
              </a:highlight>
            </a:endParaRPr>
          </a:p>
          <a:p>
            <a:pPr indent="0" lvl="0" marL="0" rtl="0" algn="l">
              <a:spcBef>
                <a:spcPts val="600"/>
              </a:spcBef>
              <a:spcAft>
                <a:spcPts val="0"/>
              </a:spcAft>
              <a:buNone/>
            </a:pPr>
            <a:r>
              <a:t/>
            </a:r>
            <a:endParaRPr sz="2800">
              <a:solidFill>
                <a:schemeClr val="dk1"/>
              </a:solidFill>
            </a:endParaRPr>
          </a:p>
          <a:p>
            <a:pPr indent="0" lvl="0" marL="0" rtl="0" algn="l">
              <a:spcBef>
                <a:spcPts val="600"/>
              </a:spcBef>
              <a:spcAft>
                <a:spcPts val="0"/>
              </a:spcAft>
              <a:buNone/>
            </a:pPr>
            <a:r>
              <a:t/>
            </a:r>
            <a:endParaRPr sz="1100">
              <a:solidFill>
                <a:srgbClr val="000000"/>
              </a:solidFill>
              <a:highlight>
                <a:srgbClr val="FFFFFF"/>
              </a:highlight>
            </a:endParaRPr>
          </a:p>
          <a:p>
            <a:pPr indent="0" lvl="0" marL="457200" rtl="0" algn="l">
              <a:lnSpc>
                <a:spcPct val="115000"/>
              </a:lnSpc>
              <a:spcBef>
                <a:spcPts val="0"/>
              </a:spcBef>
              <a:spcAft>
                <a:spcPts val="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429140a73a_0_152"/>
          <p:cNvSpPr txBox="1"/>
          <p:nvPr>
            <p:ph type="title"/>
          </p:nvPr>
        </p:nvSpPr>
        <p:spPr>
          <a:xfrm>
            <a:off x="736038" y="47700"/>
            <a:ext cx="3750600" cy="32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800"/>
              <a:buNone/>
            </a:pPr>
            <a:r>
              <a:rPr b="1" lang="en-GB" sz="1200">
                <a:solidFill>
                  <a:srgbClr val="000000"/>
                </a:solidFill>
                <a:highlight>
                  <a:srgbClr val="FFFFFF"/>
                </a:highlight>
              </a:rPr>
              <a:t>Hotel with </a:t>
            </a:r>
            <a:r>
              <a:rPr b="1" lang="en-GB" sz="1200">
                <a:solidFill>
                  <a:srgbClr val="000000"/>
                </a:solidFill>
                <a:highlight>
                  <a:srgbClr val="FFFFFF"/>
                </a:highlight>
              </a:rPr>
              <a:t>higher bookings cancellation rate</a:t>
            </a:r>
            <a:endParaRPr b="1" sz="1200">
              <a:solidFill>
                <a:srgbClr val="000000"/>
              </a:solidFill>
              <a:highlight>
                <a:srgbClr val="FFFFFF"/>
              </a:highlight>
            </a:endParaRPr>
          </a:p>
          <a:p>
            <a:pPr indent="0" lvl="0" marL="0" rtl="0" algn="l">
              <a:lnSpc>
                <a:spcPct val="100000"/>
              </a:lnSpc>
              <a:spcBef>
                <a:spcPts val="600"/>
              </a:spcBef>
              <a:spcAft>
                <a:spcPts val="0"/>
              </a:spcAft>
              <a:buSzPts val="2800"/>
              <a:buNone/>
            </a:pPr>
            <a:r>
              <a:t/>
            </a:r>
            <a:endParaRPr/>
          </a:p>
        </p:txBody>
      </p:sp>
      <p:pic>
        <p:nvPicPr>
          <p:cNvPr id="97" name="Google Shape;97;g1429140a73a_0_152"/>
          <p:cNvPicPr preferRelativeResize="0"/>
          <p:nvPr/>
        </p:nvPicPr>
        <p:blipFill>
          <a:blip r:embed="rId3">
            <a:alphaModFix/>
          </a:blip>
          <a:stretch>
            <a:fillRect/>
          </a:stretch>
        </p:blipFill>
        <p:spPr>
          <a:xfrm>
            <a:off x="277950" y="480600"/>
            <a:ext cx="3835650" cy="1937225"/>
          </a:xfrm>
          <a:prstGeom prst="rect">
            <a:avLst/>
          </a:prstGeom>
          <a:noFill/>
          <a:ln>
            <a:noFill/>
          </a:ln>
        </p:spPr>
      </p:pic>
      <p:pic>
        <p:nvPicPr>
          <p:cNvPr id="98" name="Google Shape;98;g1429140a73a_0_152"/>
          <p:cNvPicPr preferRelativeResize="0"/>
          <p:nvPr/>
        </p:nvPicPr>
        <p:blipFill>
          <a:blip r:embed="rId4">
            <a:alphaModFix/>
          </a:blip>
          <a:stretch>
            <a:fillRect/>
          </a:stretch>
        </p:blipFill>
        <p:spPr>
          <a:xfrm>
            <a:off x="160600" y="2678900"/>
            <a:ext cx="3975625" cy="2173600"/>
          </a:xfrm>
          <a:prstGeom prst="rect">
            <a:avLst/>
          </a:prstGeom>
          <a:noFill/>
          <a:ln>
            <a:noFill/>
          </a:ln>
        </p:spPr>
      </p:pic>
      <p:sp>
        <p:nvSpPr>
          <p:cNvPr id="99" name="Google Shape;99;g1429140a73a_0_152"/>
          <p:cNvSpPr txBox="1"/>
          <p:nvPr/>
        </p:nvSpPr>
        <p:spPr>
          <a:xfrm>
            <a:off x="5674900" y="0"/>
            <a:ext cx="2774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rgbClr val="000000"/>
              </a:buClr>
              <a:buSzPts val="2800"/>
              <a:buFont typeface="Arial"/>
              <a:buNone/>
            </a:pPr>
            <a:r>
              <a:rPr b="1" lang="en-GB" sz="1200">
                <a:highlight>
                  <a:srgbClr val="FFFFFF"/>
                </a:highlight>
              </a:rPr>
              <a:t> Hotel with longest waiting time</a:t>
            </a:r>
            <a:endParaRPr b="1" sz="900"/>
          </a:p>
        </p:txBody>
      </p:sp>
      <p:pic>
        <p:nvPicPr>
          <p:cNvPr id="100" name="Google Shape;100;g1429140a73a_0_152"/>
          <p:cNvPicPr preferRelativeResize="0"/>
          <p:nvPr/>
        </p:nvPicPr>
        <p:blipFill>
          <a:blip r:embed="rId5">
            <a:alphaModFix/>
          </a:blip>
          <a:stretch>
            <a:fillRect/>
          </a:stretch>
        </p:blipFill>
        <p:spPr>
          <a:xfrm>
            <a:off x="4980925" y="381100"/>
            <a:ext cx="3709450" cy="2083500"/>
          </a:xfrm>
          <a:prstGeom prst="rect">
            <a:avLst/>
          </a:prstGeom>
          <a:noFill/>
          <a:ln>
            <a:noFill/>
          </a:ln>
        </p:spPr>
      </p:pic>
      <p:sp>
        <p:nvSpPr>
          <p:cNvPr id="101" name="Google Shape;101;g1429140a73a_0_152"/>
          <p:cNvSpPr txBox="1"/>
          <p:nvPr/>
        </p:nvSpPr>
        <p:spPr>
          <a:xfrm>
            <a:off x="928338" y="4721275"/>
            <a:ext cx="26040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600"/>
              </a:spcBef>
              <a:spcAft>
                <a:spcPts val="0"/>
              </a:spcAft>
              <a:buClr>
                <a:srgbClr val="000000"/>
              </a:buClr>
              <a:buSzPts val="2800"/>
              <a:buFont typeface="Arial"/>
              <a:buNone/>
            </a:pPr>
            <a:r>
              <a:rPr b="1" lang="en-GB" sz="1200">
                <a:highlight>
                  <a:srgbClr val="FFFFFF"/>
                </a:highlight>
              </a:rPr>
              <a:t>H</a:t>
            </a:r>
            <a:r>
              <a:rPr b="1" lang="en-GB" sz="1200">
                <a:highlight>
                  <a:srgbClr val="FFFFFF"/>
                </a:highlight>
              </a:rPr>
              <a:t>otel with most revenue</a:t>
            </a:r>
            <a:endParaRPr b="1" sz="900"/>
          </a:p>
        </p:txBody>
      </p:sp>
      <p:pic>
        <p:nvPicPr>
          <p:cNvPr id="102" name="Google Shape;102;g1429140a73a_0_152"/>
          <p:cNvPicPr preferRelativeResize="0"/>
          <p:nvPr/>
        </p:nvPicPr>
        <p:blipFill>
          <a:blip r:embed="rId6">
            <a:alphaModFix/>
          </a:blip>
          <a:stretch>
            <a:fillRect/>
          </a:stretch>
        </p:blipFill>
        <p:spPr>
          <a:xfrm>
            <a:off x="5083000" y="2647950"/>
            <a:ext cx="3607376" cy="2280750"/>
          </a:xfrm>
          <a:prstGeom prst="rect">
            <a:avLst/>
          </a:prstGeom>
          <a:noFill/>
          <a:ln>
            <a:noFill/>
          </a:ln>
        </p:spPr>
      </p:pic>
      <p:sp>
        <p:nvSpPr>
          <p:cNvPr id="103" name="Google Shape;103;g1429140a73a_0_152"/>
          <p:cNvSpPr txBox="1"/>
          <p:nvPr/>
        </p:nvSpPr>
        <p:spPr>
          <a:xfrm>
            <a:off x="4883950" y="4698225"/>
            <a:ext cx="46614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rgbClr val="000000"/>
              </a:buClr>
              <a:buSzPts val="2800"/>
              <a:buFont typeface="Arial"/>
              <a:buNone/>
            </a:pPr>
            <a:r>
              <a:rPr b="1" lang="en-GB" sz="1200">
                <a:highlight>
                  <a:srgbClr val="FFFFFF"/>
                </a:highlight>
              </a:rPr>
              <a:t>Chances of customer returning to hotel</a:t>
            </a:r>
            <a:r>
              <a:rPr b="1" lang="en-GB" sz="1200">
                <a:highlight>
                  <a:srgbClr val="FFFFFF"/>
                </a:highlight>
              </a:rPr>
              <a:t> for another stay</a:t>
            </a:r>
            <a:endParaRPr b="1"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429140a73a_0_19"/>
          <p:cNvSpPr txBox="1"/>
          <p:nvPr>
            <p:ph type="title"/>
          </p:nvPr>
        </p:nvSpPr>
        <p:spPr>
          <a:xfrm>
            <a:off x="-1156350" y="375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b="1" sz="1900">
              <a:solidFill>
                <a:schemeClr val="accent2"/>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2800"/>
              <a:buNone/>
            </a:pPr>
            <a:r>
              <a:t/>
            </a:r>
            <a:endParaRPr/>
          </a:p>
        </p:txBody>
      </p:sp>
      <p:sp>
        <p:nvSpPr>
          <p:cNvPr id="109" name="Google Shape;109;g1429140a73a_0_19"/>
          <p:cNvSpPr txBox="1"/>
          <p:nvPr/>
        </p:nvSpPr>
        <p:spPr>
          <a:xfrm>
            <a:off x="2340775" y="-77225"/>
            <a:ext cx="42111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i="0" lang="en-GB" sz="1500" cap="none" strike="noStrike">
                <a:latin typeface="Arial"/>
                <a:ea typeface="Arial"/>
                <a:cs typeface="Arial"/>
                <a:sym typeface="Arial"/>
              </a:rPr>
              <a:t>Factors governing booking</a:t>
            </a:r>
            <a:endParaRPr b="1" i="0" sz="1500" cap="none" strike="noStrike">
              <a:latin typeface="Arial"/>
              <a:ea typeface="Arial"/>
              <a:cs typeface="Arial"/>
              <a:sym typeface="Arial"/>
            </a:endParaRPr>
          </a:p>
        </p:txBody>
      </p:sp>
      <p:sp>
        <p:nvSpPr>
          <p:cNvPr id="110" name="Google Shape;110;g1429140a73a_0_19"/>
          <p:cNvSpPr txBox="1"/>
          <p:nvPr/>
        </p:nvSpPr>
        <p:spPr>
          <a:xfrm>
            <a:off x="460775" y="390500"/>
            <a:ext cx="32214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600"/>
              </a:spcBef>
              <a:spcAft>
                <a:spcPts val="600"/>
              </a:spcAft>
              <a:buClr>
                <a:srgbClr val="000000"/>
              </a:buClr>
              <a:buSzPts val="1700"/>
              <a:buFont typeface="Arial"/>
              <a:buNone/>
            </a:pPr>
            <a:r>
              <a:rPr i="0" lang="en-GB" sz="1200" u="none" cap="none" strike="noStrike">
                <a:solidFill>
                  <a:srgbClr val="000000"/>
                </a:solidFill>
                <a:highlight>
                  <a:srgbClr val="FFFFFF"/>
                </a:highlight>
              </a:rPr>
              <a:t>Deposit type</a:t>
            </a:r>
            <a:endParaRPr i="0" sz="1200" u="none" cap="none" strike="noStrike">
              <a:solidFill>
                <a:srgbClr val="000000"/>
              </a:solidFill>
              <a:highlight>
                <a:srgbClr val="FFFFFF"/>
              </a:highlight>
            </a:endParaRPr>
          </a:p>
        </p:txBody>
      </p:sp>
      <p:pic>
        <p:nvPicPr>
          <p:cNvPr id="111" name="Google Shape;111;g1429140a73a_0_19"/>
          <p:cNvPicPr preferRelativeResize="0"/>
          <p:nvPr/>
        </p:nvPicPr>
        <p:blipFill rotWithShape="1">
          <a:blip r:embed="rId3">
            <a:alphaModFix/>
          </a:blip>
          <a:srcRect b="0" l="0" r="0" t="0"/>
          <a:stretch/>
        </p:blipFill>
        <p:spPr>
          <a:xfrm>
            <a:off x="169450" y="680112"/>
            <a:ext cx="3804050" cy="2160000"/>
          </a:xfrm>
          <a:prstGeom prst="rect">
            <a:avLst/>
          </a:prstGeom>
          <a:noFill/>
          <a:ln>
            <a:noFill/>
          </a:ln>
        </p:spPr>
      </p:pic>
      <p:pic>
        <p:nvPicPr>
          <p:cNvPr id="112" name="Google Shape;112;g1429140a73a_0_19"/>
          <p:cNvPicPr preferRelativeResize="0"/>
          <p:nvPr/>
        </p:nvPicPr>
        <p:blipFill rotWithShape="1">
          <a:blip r:embed="rId4">
            <a:alphaModFix/>
          </a:blip>
          <a:srcRect b="0" l="0" r="0" t="0"/>
          <a:stretch/>
        </p:blipFill>
        <p:spPr>
          <a:xfrm>
            <a:off x="4389475" y="680125"/>
            <a:ext cx="3939275" cy="1989650"/>
          </a:xfrm>
          <a:prstGeom prst="rect">
            <a:avLst/>
          </a:prstGeom>
          <a:noFill/>
          <a:ln>
            <a:noFill/>
          </a:ln>
        </p:spPr>
      </p:pic>
      <p:sp>
        <p:nvSpPr>
          <p:cNvPr id="113" name="Google Shape;113;g1429140a73a_0_19"/>
          <p:cNvSpPr txBox="1"/>
          <p:nvPr/>
        </p:nvSpPr>
        <p:spPr>
          <a:xfrm>
            <a:off x="4675950" y="359600"/>
            <a:ext cx="3652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t>Room type assigned</a:t>
            </a:r>
            <a:endParaRPr sz="1200"/>
          </a:p>
        </p:txBody>
      </p:sp>
      <p:pic>
        <p:nvPicPr>
          <p:cNvPr id="114" name="Google Shape;114;g1429140a73a_0_19"/>
          <p:cNvPicPr preferRelativeResize="0"/>
          <p:nvPr/>
        </p:nvPicPr>
        <p:blipFill rotWithShape="1">
          <a:blip r:embed="rId5">
            <a:alphaModFix/>
          </a:blip>
          <a:srcRect b="0" l="0" r="0" t="0"/>
          <a:stretch/>
        </p:blipFill>
        <p:spPr>
          <a:xfrm>
            <a:off x="4424950" y="2801100"/>
            <a:ext cx="3903800" cy="2256676"/>
          </a:xfrm>
          <a:prstGeom prst="rect">
            <a:avLst/>
          </a:prstGeom>
          <a:noFill/>
          <a:ln>
            <a:noFill/>
          </a:ln>
        </p:spPr>
      </p:pic>
      <p:sp>
        <p:nvSpPr>
          <p:cNvPr id="115" name="Google Shape;115;g1429140a73a_0_19"/>
          <p:cNvSpPr txBox="1"/>
          <p:nvPr/>
        </p:nvSpPr>
        <p:spPr>
          <a:xfrm>
            <a:off x="4627200" y="4774200"/>
            <a:ext cx="37503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600"/>
              </a:spcBef>
              <a:spcAft>
                <a:spcPts val="0"/>
              </a:spcAft>
              <a:buClr>
                <a:srgbClr val="000000"/>
              </a:buClr>
              <a:buSzPts val="2800"/>
              <a:buFont typeface="Arial"/>
              <a:buNone/>
            </a:pPr>
            <a:r>
              <a:rPr b="1" lang="en-GB" sz="1200">
                <a:solidFill>
                  <a:schemeClr val="accent2"/>
                </a:solidFill>
                <a:highlight>
                  <a:srgbClr val="FFFFFF"/>
                </a:highlight>
              </a:rPr>
              <a:t> </a:t>
            </a:r>
            <a:r>
              <a:rPr b="1" lang="en-GB" sz="1200">
                <a:highlight>
                  <a:srgbClr val="FFFFFF"/>
                </a:highlight>
              </a:rPr>
              <a:t> </a:t>
            </a:r>
            <a:r>
              <a:rPr lang="en-GB" sz="1200">
                <a:highlight>
                  <a:srgbClr val="FFFFFF"/>
                </a:highlight>
              </a:rPr>
              <a:t>Customer Type</a:t>
            </a:r>
            <a:endParaRPr sz="1200"/>
          </a:p>
        </p:txBody>
      </p:sp>
      <p:pic>
        <p:nvPicPr>
          <p:cNvPr id="116" name="Google Shape;116;g1429140a73a_0_19"/>
          <p:cNvPicPr preferRelativeResize="0"/>
          <p:nvPr/>
        </p:nvPicPr>
        <p:blipFill>
          <a:blip r:embed="rId6">
            <a:alphaModFix/>
          </a:blip>
          <a:stretch>
            <a:fillRect/>
          </a:stretch>
        </p:blipFill>
        <p:spPr>
          <a:xfrm>
            <a:off x="169450" y="2801100"/>
            <a:ext cx="3804051" cy="1887950"/>
          </a:xfrm>
          <a:prstGeom prst="rect">
            <a:avLst/>
          </a:prstGeom>
          <a:noFill/>
          <a:ln>
            <a:noFill/>
          </a:ln>
        </p:spPr>
      </p:pic>
      <p:sp>
        <p:nvSpPr>
          <p:cNvPr id="117" name="Google Shape;117;g1429140a73a_0_19"/>
          <p:cNvSpPr txBox="1"/>
          <p:nvPr/>
        </p:nvSpPr>
        <p:spPr>
          <a:xfrm>
            <a:off x="1415650" y="4689050"/>
            <a:ext cx="1413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t>Room Type</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