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Nunito"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Montserra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uAzupnRrKoaJVrmDkqo0wGLzp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29140a73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1429140a73a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29140a73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1429140a73a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3ed253e7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3ed253e7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37129aa83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37129aa83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429140a73a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1429140a73a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3ed253e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3ed253e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29140a73a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1429140a73a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43ed253e76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43ed253e76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3ed253e7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3ed253e7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42a0fe01d2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142a0fe01d2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2a0fe01d2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142a0fe01d2_1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429140a73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1429140a73a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42a0fe01d2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142a0fe01d2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43ed253e76_0_1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43ed253e76_0_1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43ed253e76_0_1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43ed253e76_0_1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7129aa83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37129aa83c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7129aa83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137129aa83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7129aa83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137129aa83c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7129aa83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37129aa83c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3ed253e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3ed253e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429140a73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429140a73a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429140a73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429140a73a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g143ed253e76_0_1308"/>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g143ed253e76_0_1308"/>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g143ed253e76_0_1308"/>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143ed253e76_0_1308"/>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g143ed253e76_0_1308"/>
          <p:cNvGrpSpPr/>
          <p:nvPr/>
        </p:nvGrpSpPr>
        <p:grpSpPr>
          <a:xfrm>
            <a:off x="255200" y="592"/>
            <a:ext cx="2250363" cy="1044300"/>
            <a:chOff x="255200" y="592"/>
            <a:chExt cx="2250363" cy="1044300"/>
          </a:xfrm>
        </p:grpSpPr>
        <p:sp>
          <p:nvSpPr>
            <p:cNvPr id="15" name="Google Shape;15;g143ed253e76_0_1308"/>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g143ed253e76_0_1308"/>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143ed253e76_0_1308"/>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g143ed253e76_0_1308"/>
          <p:cNvGrpSpPr/>
          <p:nvPr/>
        </p:nvGrpSpPr>
        <p:grpSpPr>
          <a:xfrm>
            <a:off x="905395" y="592"/>
            <a:ext cx="2250363" cy="1044300"/>
            <a:chOff x="905395" y="592"/>
            <a:chExt cx="2250363" cy="1044300"/>
          </a:xfrm>
        </p:grpSpPr>
        <p:sp>
          <p:nvSpPr>
            <p:cNvPr id="19" name="Google Shape;19;g143ed253e76_0_1308"/>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143ed253e76_0_1308"/>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g143ed253e76_0_1308"/>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g143ed253e76_0_1308"/>
          <p:cNvGrpSpPr/>
          <p:nvPr/>
        </p:nvGrpSpPr>
        <p:grpSpPr>
          <a:xfrm>
            <a:off x="7057468" y="5088"/>
            <a:ext cx="1851282" cy="752108"/>
            <a:chOff x="6917201" y="0"/>
            <a:chExt cx="2227777" cy="863400"/>
          </a:xfrm>
        </p:grpSpPr>
        <p:sp>
          <p:nvSpPr>
            <p:cNvPr id="23" name="Google Shape;23;g143ed253e76_0_1308"/>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g143ed253e76_0_1308"/>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143ed253e76_0_130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g143ed253e76_0_1308"/>
          <p:cNvGrpSpPr/>
          <p:nvPr/>
        </p:nvGrpSpPr>
        <p:grpSpPr>
          <a:xfrm>
            <a:off x="6553032" y="4217852"/>
            <a:ext cx="2389068" cy="925737"/>
            <a:chOff x="6917201" y="0"/>
            <a:chExt cx="2227777" cy="863400"/>
          </a:xfrm>
        </p:grpSpPr>
        <p:sp>
          <p:nvSpPr>
            <p:cNvPr id="27" name="Google Shape;27;g143ed253e76_0_1308"/>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143ed253e76_0_130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g143ed253e76_0_1308"/>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g143ed253e76_0_1308"/>
          <p:cNvGrpSpPr/>
          <p:nvPr/>
        </p:nvGrpSpPr>
        <p:grpSpPr>
          <a:xfrm>
            <a:off x="199149" y="4055652"/>
            <a:ext cx="2795414" cy="1083308"/>
            <a:chOff x="6917201" y="0"/>
            <a:chExt cx="2227777" cy="863400"/>
          </a:xfrm>
        </p:grpSpPr>
        <p:sp>
          <p:nvSpPr>
            <p:cNvPr id="31" name="Google Shape;31;g143ed253e76_0_130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g143ed253e76_0_130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g143ed253e76_0_130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g143ed253e76_0_130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g143ed253e76_0_1308"/>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g143ed253e76_0_13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g143ed253e76_0_1408"/>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g143ed253e76_0_1408"/>
          <p:cNvGrpSpPr/>
          <p:nvPr/>
        </p:nvGrpSpPr>
        <p:grpSpPr>
          <a:xfrm>
            <a:off x="5959222" y="4119576"/>
            <a:ext cx="2520952" cy="1024165"/>
            <a:chOff x="6917201" y="0"/>
            <a:chExt cx="2227777" cy="863400"/>
          </a:xfrm>
        </p:grpSpPr>
        <p:sp>
          <p:nvSpPr>
            <p:cNvPr id="112" name="Google Shape;112;g143ed253e76_0_1408"/>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g143ed253e76_0_1408"/>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143ed253e76_0_1408"/>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g143ed253e76_0_1408"/>
          <p:cNvGrpSpPr/>
          <p:nvPr/>
        </p:nvGrpSpPr>
        <p:grpSpPr>
          <a:xfrm>
            <a:off x="199149" y="2"/>
            <a:ext cx="2795414" cy="1083308"/>
            <a:chOff x="6917201" y="0"/>
            <a:chExt cx="2227777" cy="863400"/>
          </a:xfrm>
        </p:grpSpPr>
        <p:sp>
          <p:nvSpPr>
            <p:cNvPr id="116" name="Google Shape;116;g143ed253e76_0_1408"/>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143ed253e76_0_1408"/>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143ed253e76_0_140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g143ed253e76_0_1408"/>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g143ed253e76_0_1408"/>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g143ed253e76_0_14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g143ed253e76_0_14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g143ed253e76_0_1336"/>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g143ed253e76_0_1336"/>
          <p:cNvGrpSpPr/>
          <p:nvPr/>
        </p:nvGrpSpPr>
        <p:grpSpPr>
          <a:xfrm>
            <a:off x="5594191" y="3961115"/>
            <a:ext cx="2910145" cy="1182340"/>
            <a:chOff x="6917201" y="0"/>
            <a:chExt cx="2227777" cy="863400"/>
          </a:xfrm>
        </p:grpSpPr>
        <p:sp>
          <p:nvSpPr>
            <p:cNvPr id="40" name="Google Shape;40;g143ed253e76_0_1336"/>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143ed253e76_0_1336"/>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143ed253e76_0_1336"/>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g143ed253e76_0_1336"/>
          <p:cNvGrpSpPr/>
          <p:nvPr/>
        </p:nvGrpSpPr>
        <p:grpSpPr>
          <a:xfrm>
            <a:off x="199149" y="2"/>
            <a:ext cx="2795414" cy="1083308"/>
            <a:chOff x="6917201" y="0"/>
            <a:chExt cx="2227777" cy="863400"/>
          </a:xfrm>
        </p:grpSpPr>
        <p:sp>
          <p:nvSpPr>
            <p:cNvPr id="44" name="Google Shape;44;g143ed253e76_0_133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g143ed253e76_0_133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g143ed253e76_0_133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g143ed253e76_0_1336"/>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g143ed253e76_0_13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g143ed253e76_0_134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g143ed253e76_0_134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g143ed253e76_0_134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143ed253e76_0_134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g143ed253e76_0_134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g143ed253e76_0_13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g143ed253e76_0_135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g143ed253e76_0_135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g143ed253e76_0_135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g143ed253e76_0_135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g143ed253e76_0_135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g143ed253e76_0_135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g143ed253e76_0_13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g143ed253e76_0_136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g143ed253e76_0_136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143ed253e76_0_136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143ed253e76_0_136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g143ed253e76_0_13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g143ed253e76_0_136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143ed253e76_0_1369"/>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143ed253e76_0_136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143ed253e76_0_1369"/>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g143ed253e76_0_1369"/>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g143ed253e76_0_13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g143ed253e76_0_1376"/>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143ed253e76_0_1376"/>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g143ed253e76_0_1376"/>
          <p:cNvGrpSpPr/>
          <p:nvPr/>
        </p:nvGrpSpPr>
        <p:grpSpPr>
          <a:xfrm>
            <a:off x="255991" y="-118"/>
            <a:ext cx="2251347" cy="1043408"/>
            <a:chOff x="3961956" y="4383950"/>
            <a:chExt cx="1160548" cy="548700"/>
          </a:xfrm>
        </p:grpSpPr>
        <p:sp>
          <p:nvSpPr>
            <p:cNvPr id="81" name="Google Shape;81;g143ed253e76_0_1376"/>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143ed253e76_0_1376"/>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143ed253e76_0_1376"/>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g143ed253e76_0_137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g143ed253e76_0_1376"/>
          <p:cNvGrpSpPr/>
          <p:nvPr/>
        </p:nvGrpSpPr>
        <p:grpSpPr>
          <a:xfrm>
            <a:off x="34934" y="4522125"/>
            <a:ext cx="1593306" cy="617072"/>
            <a:chOff x="6917201" y="0"/>
            <a:chExt cx="2227777" cy="863400"/>
          </a:xfrm>
        </p:grpSpPr>
        <p:sp>
          <p:nvSpPr>
            <p:cNvPr id="86" name="Google Shape;86;g143ed253e76_0_137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143ed253e76_0_1376"/>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143ed253e76_0_1376"/>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g143ed253e76_0_1376"/>
          <p:cNvGrpSpPr/>
          <p:nvPr/>
        </p:nvGrpSpPr>
        <p:grpSpPr>
          <a:xfrm>
            <a:off x="5886353" y="1243"/>
            <a:ext cx="3257455" cy="1261514"/>
            <a:chOff x="6917201" y="0"/>
            <a:chExt cx="2227777" cy="863400"/>
          </a:xfrm>
        </p:grpSpPr>
        <p:sp>
          <p:nvSpPr>
            <p:cNvPr id="90" name="Google Shape;90;g143ed253e76_0_137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143ed253e76_0_137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143ed253e76_0_137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g143ed253e76_0_1376"/>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g143ed253e76_0_13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g143ed253e76_0_139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143ed253e76_0_139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143ed253e76_0_139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143ed253e76_0_1394"/>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g143ed253e76_0_1394"/>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g143ed253e76_0_1394"/>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g143ed253e76_0_13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g143ed253e76_0_1402"/>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143ed253e76_0_1402"/>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143ed253e76_0_140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143ed253e76_0_1402"/>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g143ed253e76_0_14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g143ed253e76_0_130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g143ed253e76_0_1304"/>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g143ed253e76_0_130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305125" y="588450"/>
            <a:ext cx="8523000" cy="3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4000" b="1">
              <a:solidFill>
                <a:schemeClr val="accent2"/>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4000" b="1">
              <a:solidFill>
                <a:schemeClr val="accent2"/>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4000" b="1">
                <a:solidFill>
                  <a:schemeClr val="accent2"/>
                </a:solidFill>
                <a:latin typeface="Montserrat"/>
                <a:ea typeface="Montserrat"/>
                <a:cs typeface="Montserrat"/>
                <a:sym typeface="Montserrat"/>
              </a:rPr>
              <a:t>Hotel Booking Analysis</a:t>
            </a:r>
            <a:endParaRPr sz="4000" b="1">
              <a:solidFill>
                <a:schemeClr val="accent2"/>
              </a:solidFill>
              <a:latin typeface="Montserrat"/>
              <a:ea typeface="Montserrat"/>
              <a:cs typeface="Montserrat"/>
              <a:sym typeface="Montserrat"/>
            </a:endParaRPr>
          </a:p>
          <a:p>
            <a:pPr marL="0" lvl="0" indent="0" algn="ctr" rtl="0">
              <a:spcBef>
                <a:spcPts val="0"/>
              </a:spcBef>
              <a:spcAft>
                <a:spcPts val="0"/>
              </a:spcAft>
              <a:buSzPts val="5200"/>
              <a:buNone/>
            </a:pPr>
            <a:r>
              <a:rPr lang="en-GB" sz="3200" b="1">
                <a:latin typeface="Montserrat"/>
                <a:ea typeface="Montserrat"/>
                <a:cs typeface="Montserrat"/>
                <a:sym typeface="Montserrat"/>
              </a:rPr>
              <a:t>EDA Capstone Project</a:t>
            </a:r>
            <a:endParaRPr sz="3200" b="1">
              <a:latin typeface="Montserrat"/>
              <a:ea typeface="Montserrat"/>
              <a:cs typeface="Montserrat"/>
              <a:sym typeface="Montserrat"/>
            </a:endParaRPr>
          </a:p>
          <a:p>
            <a:pPr marL="0" lvl="0" indent="0" algn="ctr" rtl="0">
              <a:spcBef>
                <a:spcPts val="0"/>
              </a:spcBef>
              <a:spcAft>
                <a:spcPts val="0"/>
              </a:spcAft>
              <a:buSzPts val="5200"/>
              <a:buNone/>
            </a:pPr>
            <a:r>
              <a:rPr lang="en-GB" sz="3200" b="1">
                <a:latin typeface="Montserrat"/>
                <a:ea typeface="Montserrat"/>
                <a:cs typeface="Montserrat"/>
                <a:sym typeface="Montserrat"/>
              </a:rPr>
              <a:t>AlmaBetter</a:t>
            </a:r>
            <a:endParaRPr sz="3200" b="1">
              <a:latin typeface="Montserrat"/>
              <a:ea typeface="Montserrat"/>
              <a:cs typeface="Montserrat"/>
              <a:sym typeface="Montserrat"/>
            </a:endParaRPr>
          </a:p>
          <a:p>
            <a:pPr marL="0" lvl="0" indent="0" algn="ctr" rtl="0">
              <a:spcBef>
                <a:spcPts val="0"/>
              </a:spcBef>
              <a:spcAft>
                <a:spcPts val="0"/>
              </a:spcAft>
              <a:buSzPts val="5200"/>
              <a:buNone/>
            </a:pPr>
            <a:endParaRPr sz="3200" b="1">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a:solidFill>
                  <a:srgbClr val="FF0000"/>
                </a:solidFill>
                <a:latin typeface="Montserrat"/>
                <a:ea typeface="Montserrat"/>
                <a:cs typeface="Montserrat"/>
                <a:sym typeface="Montserrat"/>
              </a:rPr>
              <a:t>KAMATAM HARSHITH</a:t>
            </a:r>
            <a:endParaRPr sz="1800" b="1">
              <a:solidFill>
                <a:srgbClr val="FF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a:solidFill>
                  <a:srgbClr val="FF0000"/>
                </a:solidFill>
                <a:latin typeface="Montserrat"/>
                <a:ea typeface="Montserrat"/>
                <a:cs typeface="Montserrat"/>
                <a:sym typeface="Montserrat"/>
              </a:rPr>
              <a:t>LAKSHMI KEERTHANA</a:t>
            </a:r>
            <a:endParaRPr sz="1800" b="1">
              <a:solidFill>
                <a:schemeClr val="accen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a:solidFill>
                  <a:srgbClr val="FF0000"/>
                </a:solidFill>
                <a:latin typeface="Montserrat"/>
                <a:ea typeface="Montserrat"/>
                <a:cs typeface="Montserrat"/>
                <a:sym typeface="Montserrat"/>
              </a:rPr>
              <a:t>TITO VARGHESE</a:t>
            </a:r>
            <a:endParaRPr sz="1800" b="1">
              <a:solidFill>
                <a:srgbClr val="FF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a:solidFill>
                  <a:srgbClr val="FF0000"/>
                </a:solidFill>
                <a:latin typeface="Montserrat"/>
                <a:ea typeface="Montserrat"/>
                <a:cs typeface="Montserrat"/>
                <a:sym typeface="Montserrat"/>
              </a:rPr>
              <a:t>ANMOL RAJ</a:t>
            </a:r>
            <a:endParaRPr sz="1800" b="1">
              <a:solidFill>
                <a:srgbClr val="FF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8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429140a73a_0_69"/>
          <p:cNvSpPr txBox="1">
            <a:spLocks noGrp="1"/>
          </p:cNvSpPr>
          <p:nvPr>
            <p:ph type="title"/>
          </p:nvPr>
        </p:nvSpPr>
        <p:spPr>
          <a:xfrm>
            <a:off x="413175" y="69950"/>
            <a:ext cx="3352800" cy="369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0"/>
              </a:spcAft>
              <a:buSzPts val="2800"/>
              <a:buNone/>
            </a:pPr>
            <a:r>
              <a:rPr lang="en-GB" sz="1300" b="1">
                <a:solidFill>
                  <a:srgbClr val="000000"/>
                </a:solidFill>
                <a:highlight>
                  <a:srgbClr val="FFFFFF"/>
                </a:highlight>
                <a:latin typeface="Arial"/>
                <a:ea typeface="Arial"/>
                <a:cs typeface="Arial"/>
                <a:sym typeface="Arial"/>
              </a:rPr>
              <a:t> Hotel Typ</a:t>
            </a:r>
            <a:r>
              <a:rPr lang="en-GB" sz="1200">
                <a:solidFill>
                  <a:srgbClr val="000000"/>
                </a:solidFill>
                <a:highlight>
                  <a:srgbClr val="FFFFFF"/>
                </a:highlight>
              </a:rPr>
              <a:t>e</a:t>
            </a:r>
            <a:endParaRPr sz="1200">
              <a:solidFill>
                <a:srgbClr val="000000"/>
              </a:solidFill>
              <a:highlight>
                <a:srgbClr val="FFFFFF"/>
              </a:highlight>
            </a:endParaRPr>
          </a:p>
          <a:p>
            <a:pPr marL="0" lvl="0" indent="0" algn="ctr" rtl="0">
              <a:lnSpc>
                <a:spcPct val="100000"/>
              </a:lnSpc>
              <a:spcBef>
                <a:spcPts val="600"/>
              </a:spcBef>
              <a:spcAft>
                <a:spcPts val="0"/>
              </a:spcAft>
              <a:buSzPts val="2800"/>
              <a:buNone/>
            </a:pPr>
            <a:endParaRPr/>
          </a:p>
        </p:txBody>
      </p:sp>
      <p:pic>
        <p:nvPicPr>
          <p:cNvPr id="200" name="Google Shape;200;g1429140a73a_0_69"/>
          <p:cNvPicPr preferRelativeResize="0"/>
          <p:nvPr/>
        </p:nvPicPr>
        <p:blipFill rotWithShape="1">
          <a:blip r:embed="rId3">
            <a:alphaModFix/>
          </a:blip>
          <a:srcRect/>
          <a:stretch/>
        </p:blipFill>
        <p:spPr>
          <a:xfrm>
            <a:off x="257175" y="404575"/>
            <a:ext cx="3664800" cy="2199600"/>
          </a:xfrm>
          <a:prstGeom prst="rect">
            <a:avLst/>
          </a:prstGeom>
          <a:noFill/>
          <a:ln>
            <a:noFill/>
          </a:ln>
        </p:spPr>
      </p:pic>
      <p:pic>
        <p:nvPicPr>
          <p:cNvPr id="201" name="Google Shape;201;g1429140a73a_0_69"/>
          <p:cNvPicPr preferRelativeResize="0"/>
          <p:nvPr/>
        </p:nvPicPr>
        <p:blipFill rotWithShape="1">
          <a:blip r:embed="rId4">
            <a:alphaModFix/>
          </a:blip>
          <a:srcRect/>
          <a:stretch/>
        </p:blipFill>
        <p:spPr>
          <a:xfrm>
            <a:off x="5314950" y="364050"/>
            <a:ext cx="3600000" cy="2167200"/>
          </a:xfrm>
          <a:prstGeom prst="rect">
            <a:avLst/>
          </a:prstGeom>
          <a:noFill/>
          <a:ln>
            <a:noFill/>
          </a:ln>
        </p:spPr>
      </p:pic>
      <p:sp>
        <p:nvSpPr>
          <p:cNvPr id="202" name="Google Shape;202;g1429140a73a_0_69"/>
          <p:cNvSpPr txBox="1"/>
          <p:nvPr/>
        </p:nvSpPr>
        <p:spPr>
          <a:xfrm>
            <a:off x="5490000" y="69950"/>
            <a:ext cx="32499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600"/>
              </a:spcBef>
              <a:spcAft>
                <a:spcPts val="0"/>
              </a:spcAft>
              <a:buClr>
                <a:srgbClr val="000000"/>
              </a:buClr>
              <a:buSzPts val="2800"/>
              <a:buFont typeface="Arial"/>
              <a:buNone/>
            </a:pPr>
            <a:r>
              <a:rPr lang="en-GB" sz="1300" b="1" i="0" u="none" strike="noStrike" cap="none">
                <a:solidFill>
                  <a:srgbClr val="000000"/>
                </a:solidFill>
                <a:highlight>
                  <a:srgbClr val="FFFFFF"/>
                </a:highlight>
              </a:rPr>
              <a:t>Total number of days stays</a:t>
            </a:r>
            <a:endParaRPr sz="1000" b="1" i="0" u="none" strike="noStrike" cap="none">
              <a:solidFill>
                <a:srgbClr val="000000"/>
              </a:solidFill>
            </a:endParaRPr>
          </a:p>
        </p:txBody>
      </p:sp>
      <p:pic>
        <p:nvPicPr>
          <p:cNvPr id="203" name="Google Shape;203;g1429140a73a_0_69"/>
          <p:cNvPicPr preferRelativeResize="0"/>
          <p:nvPr/>
        </p:nvPicPr>
        <p:blipFill rotWithShape="1">
          <a:blip r:embed="rId5">
            <a:alphaModFix/>
          </a:blip>
          <a:srcRect/>
          <a:stretch/>
        </p:blipFill>
        <p:spPr>
          <a:xfrm>
            <a:off x="413175" y="2571750"/>
            <a:ext cx="3600000" cy="2167200"/>
          </a:xfrm>
          <a:prstGeom prst="rect">
            <a:avLst/>
          </a:prstGeom>
          <a:noFill/>
          <a:ln>
            <a:noFill/>
          </a:ln>
        </p:spPr>
      </p:pic>
      <p:sp>
        <p:nvSpPr>
          <p:cNvPr id="204" name="Google Shape;204;g1429140a73a_0_69"/>
          <p:cNvSpPr txBox="1"/>
          <p:nvPr/>
        </p:nvSpPr>
        <p:spPr>
          <a:xfrm>
            <a:off x="509375" y="4682850"/>
            <a:ext cx="36000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600"/>
              </a:spcBef>
              <a:spcAft>
                <a:spcPts val="0"/>
              </a:spcAft>
              <a:buClr>
                <a:srgbClr val="000000"/>
              </a:buClr>
              <a:buSzPts val="2800"/>
              <a:buFont typeface="Arial"/>
              <a:buNone/>
            </a:pPr>
            <a:r>
              <a:rPr lang="en-GB" sz="1300" b="1" i="0" u="none" strike="noStrike" cap="none">
                <a:solidFill>
                  <a:srgbClr val="000000"/>
                </a:solidFill>
                <a:highlight>
                  <a:srgbClr val="FFFFFF"/>
                </a:highlight>
              </a:rPr>
              <a:t>Total Number of Guest</a:t>
            </a:r>
            <a:endParaRPr sz="1000" b="1" i="0" u="none" strike="noStrike" cap="none">
              <a:solidFill>
                <a:srgbClr val="000000"/>
              </a:solidFill>
            </a:endParaRPr>
          </a:p>
        </p:txBody>
      </p:sp>
      <p:sp>
        <p:nvSpPr>
          <p:cNvPr id="205" name="Google Shape;205;g1429140a73a_0_69"/>
          <p:cNvSpPr txBox="1"/>
          <p:nvPr/>
        </p:nvSpPr>
        <p:spPr>
          <a:xfrm>
            <a:off x="4504900" y="2658725"/>
            <a:ext cx="4137300" cy="27768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Clr>
                <a:schemeClr val="dk2"/>
              </a:buClr>
              <a:buSzPts val="1700"/>
              <a:buFont typeface="Arial"/>
              <a:buChar char="●"/>
            </a:pPr>
            <a:r>
              <a:rPr lang="en-GB" sz="1700">
                <a:solidFill>
                  <a:schemeClr val="dk2"/>
                </a:solidFill>
              </a:rPr>
              <a:t>Most preferred hotel was City Hotel.</a:t>
            </a:r>
            <a:endParaRPr sz="1700">
              <a:solidFill>
                <a:schemeClr val="dk2"/>
              </a:solidFill>
            </a:endParaRPr>
          </a:p>
          <a:p>
            <a:pPr marL="457200" lvl="0" indent="0" algn="l" rtl="0">
              <a:lnSpc>
                <a:spcPct val="115000"/>
              </a:lnSpc>
              <a:spcBef>
                <a:spcPts val="0"/>
              </a:spcBef>
              <a:spcAft>
                <a:spcPts val="0"/>
              </a:spcAft>
              <a:buNone/>
            </a:pPr>
            <a:r>
              <a:rPr lang="en-GB" sz="1700">
                <a:solidFill>
                  <a:schemeClr val="dk2"/>
                </a:solidFill>
              </a:rPr>
              <a:t> </a:t>
            </a:r>
            <a:endParaRPr sz="1700">
              <a:solidFill>
                <a:schemeClr val="dk2"/>
              </a:solidFill>
            </a:endParaRPr>
          </a:p>
          <a:p>
            <a:pPr marL="457200" lvl="0" indent="-336550" algn="l" rtl="0">
              <a:lnSpc>
                <a:spcPct val="115000"/>
              </a:lnSpc>
              <a:spcBef>
                <a:spcPts val="0"/>
              </a:spcBef>
              <a:spcAft>
                <a:spcPts val="0"/>
              </a:spcAft>
              <a:buClr>
                <a:schemeClr val="dk2"/>
              </a:buClr>
              <a:buSzPts val="1700"/>
              <a:buFont typeface="Arial"/>
              <a:buChar char="●"/>
            </a:pPr>
            <a:r>
              <a:rPr lang="en-GB" sz="1700">
                <a:solidFill>
                  <a:schemeClr val="dk2"/>
                </a:solidFill>
              </a:rPr>
              <a:t>The number of days stay was mostly 1</a:t>
            </a:r>
            <a:endParaRPr sz="1700">
              <a:solidFill>
                <a:schemeClr val="dk2"/>
              </a:solidFill>
            </a:endParaRPr>
          </a:p>
          <a:p>
            <a:pPr marL="457200" lvl="0" indent="0" algn="l" rtl="0">
              <a:lnSpc>
                <a:spcPct val="115000"/>
              </a:lnSpc>
              <a:spcBef>
                <a:spcPts val="0"/>
              </a:spcBef>
              <a:spcAft>
                <a:spcPts val="0"/>
              </a:spcAft>
              <a:buNone/>
            </a:pPr>
            <a:endParaRPr sz="1700">
              <a:solidFill>
                <a:schemeClr val="dk2"/>
              </a:solidFill>
            </a:endParaRPr>
          </a:p>
          <a:p>
            <a:pPr marL="457200" lvl="0" indent="-336550" algn="l" rtl="0">
              <a:lnSpc>
                <a:spcPct val="115000"/>
              </a:lnSpc>
              <a:spcBef>
                <a:spcPts val="0"/>
              </a:spcBef>
              <a:spcAft>
                <a:spcPts val="0"/>
              </a:spcAft>
              <a:buClr>
                <a:schemeClr val="dk2"/>
              </a:buClr>
              <a:buSzPts val="1700"/>
              <a:buFont typeface="Arial"/>
              <a:buChar char="●"/>
            </a:pPr>
            <a:r>
              <a:rPr lang="en-GB" sz="1700">
                <a:solidFill>
                  <a:schemeClr val="dk2"/>
                </a:solidFill>
              </a:rPr>
              <a:t>Most number of bookings was done by couples</a:t>
            </a:r>
            <a:r>
              <a:rPr lang="en-GB" sz="1200">
                <a:solidFill>
                  <a:schemeClr val="dk2"/>
                </a:solidFill>
              </a:rPr>
              <a:t>.</a:t>
            </a:r>
            <a:endParaRPr sz="1200">
              <a:latin typeface="Calibri"/>
              <a:ea typeface="Calibri"/>
              <a:cs typeface="Calibri"/>
              <a:sym typeface="Calibri"/>
            </a:endParaRPr>
          </a:p>
          <a:p>
            <a:pPr marL="457200" lvl="0" indent="0" algn="l" rtl="0">
              <a:lnSpc>
                <a:spcPct val="115000"/>
              </a:lnSpc>
              <a:spcBef>
                <a:spcPts val="0"/>
              </a:spcBef>
              <a:spcAft>
                <a:spcPts val="0"/>
              </a:spcAft>
              <a:buNone/>
            </a:pPr>
            <a:endParaRPr sz="1700">
              <a:solidFill>
                <a:schemeClr val="dk2"/>
              </a:solidFill>
            </a:endParaRPr>
          </a:p>
          <a:p>
            <a:pPr marL="457200" lvl="0" indent="0" algn="l" rtl="0">
              <a:lnSpc>
                <a:spcPct val="115000"/>
              </a:lnSpc>
              <a:spcBef>
                <a:spcPts val="0"/>
              </a:spcBef>
              <a:spcAft>
                <a:spcPts val="0"/>
              </a:spcAft>
              <a:buNone/>
            </a:pP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429140a73a_0_90"/>
          <p:cNvSpPr txBox="1">
            <a:spLocks noGrp="1"/>
          </p:cNvSpPr>
          <p:nvPr>
            <p:ph type="title"/>
          </p:nvPr>
        </p:nvSpPr>
        <p:spPr>
          <a:xfrm>
            <a:off x="1760900" y="0"/>
            <a:ext cx="5454000" cy="535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0"/>
              </a:spcAft>
              <a:buSzPts val="2800"/>
              <a:buNone/>
            </a:pPr>
            <a:r>
              <a:rPr lang="en-GB" sz="1300" b="1">
                <a:solidFill>
                  <a:srgbClr val="000000"/>
                </a:solidFill>
                <a:highlight>
                  <a:srgbClr val="FFFFFF"/>
                </a:highlight>
                <a:latin typeface="Arial"/>
                <a:ea typeface="Arial"/>
                <a:cs typeface="Arial"/>
                <a:sym typeface="Arial"/>
              </a:rPr>
              <a:t>Special requests by the guests</a:t>
            </a:r>
            <a:endParaRPr sz="1300" b="1">
              <a:solidFill>
                <a:srgbClr val="000000"/>
              </a:solidFill>
              <a:highlight>
                <a:srgbClr val="FFFFFF"/>
              </a:highlight>
              <a:latin typeface="Arial"/>
              <a:ea typeface="Arial"/>
              <a:cs typeface="Arial"/>
              <a:sym typeface="Arial"/>
            </a:endParaRPr>
          </a:p>
          <a:p>
            <a:pPr marL="0" lvl="0" indent="0" algn="l" rtl="0">
              <a:lnSpc>
                <a:spcPct val="100000"/>
              </a:lnSpc>
              <a:spcBef>
                <a:spcPts val="600"/>
              </a:spcBef>
              <a:spcAft>
                <a:spcPts val="0"/>
              </a:spcAft>
              <a:buSzPts val="2800"/>
              <a:buNone/>
            </a:pPr>
            <a:endParaRPr sz="3000"/>
          </a:p>
        </p:txBody>
      </p:sp>
      <p:sp>
        <p:nvSpPr>
          <p:cNvPr id="211" name="Google Shape;211;g1429140a73a_0_90"/>
          <p:cNvSpPr txBox="1"/>
          <p:nvPr/>
        </p:nvSpPr>
        <p:spPr>
          <a:xfrm>
            <a:off x="480775" y="372725"/>
            <a:ext cx="2958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200" b="0" i="0" u="none" strike="noStrike" cap="none">
                <a:solidFill>
                  <a:schemeClr val="accent2"/>
                </a:solidFill>
                <a:latin typeface="Arial"/>
                <a:ea typeface="Arial"/>
                <a:cs typeface="Arial"/>
                <a:sym typeface="Arial"/>
              </a:rPr>
              <a:t>Special Requests According to Adults</a:t>
            </a:r>
            <a:endParaRPr sz="800" b="0" i="0" u="none" strike="noStrike" cap="none">
              <a:solidFill>
                <a:srgbClr val="000000"/>
              </a:solidFill>
              <a:latin typeface="Arial"/>
              <a:ea typeface="Arial"/>
              <a:cs typeface="Arial"/>
              <a:sym typeface="Arial"/>
            </a:endParaRPr>
          </a:p>
        </p:txBody>
      </p:sp>
      <p:pic>
        <p:nvPicPr>
          <p:cNvPr id="212" name="Google Shape;212;g1429140a73a_0_90"/>
          <p:cNvPicPr preferRelativeResize="0"/>
          <p:nvPr/>
        </p:nvPicPr>
        <p:blipFill rotWithShape="1">
          <a:blip r:embed="rId3">
            <a:alphaModFix/>
          </a:blip>
          <a:srcRect/>
          <a:stretch/>
        </p:blipFill>
        <p:spPr>
          <a:xfrm>
            <a:off x="346850" y="719476"/>
            <a:ext cx="3536151" cy="1857575"/>
          </a:xfrm>
          <a:prstGeom prst="rect">
            <a:avLst/>
          </a:prstGeom>
          <a:noFill/>
          <a:ln>
            <a:noFill/>
          </a:ln>
        </p:spPr>
      </p:pic>
      <p:pic>
        <p:nvPicPr>
          <p:cNvPr id="213" name="Google Shape;213;g1429140a73a_0_90"/>
          <p:cNvPicPr preferRelativeResize="0"/>
          <p:nvPr/>
        </p:nvPicPr>
        <p:blipFill rotWithShape="1">
          <a:blip r:embed="rId4">
            <a:alphaModFix/>
          </a:blip>
          <a:srcRect/>
          <a:stretch/>
        </p:blipFill>
        <p:spPr>
          <a:xfrm>
            <a:off x="5203925" y="771238"/>
            <a:ext cx="3536151" cy="1860956"/>
          </a:xfrm>
          <a:prstGeom prst="rect">
            <a:avLst/>
          </a:prstGeom>
          <a:noFill/>
          <a:ln>
            <a:noFill/>
          </a:ln>
        </p:spPr>
      </p:pic>
      <p:pic>
        <p:nvPicPr>
          <p:cNvPr id="214" name="Google Shape;214;g1429140a73a_0_90"/>
          <p:cNvPicPr preferRelativeResize="0"/>
          <p:nvPr/>
        </p:nvPicPr>
        <p:blipFill rotWithShape="1">
          <a:blip r:embed="rId5">
            <a:alphaModFix/>
          </a:blip>
          <a:srcRect/>
          <a:stretch/>
        </p:blipFill>
        <p:spPr>
          <a:xfrm>
            <a:off x="480787" y="2760750"/>
            <a:ext cx="3268276" cy="2125825"/>
          </a:xfrm>
          <a:prstGeom prst="rect">
            <a:avLst/>
          </a:prstGeom>
          <a:noFill/>
          <a:ln>
            <a:noFill/>
          </a:ln>
        </p:spPr>
      </p:pic>
      <p:sp>
        <p:nvSpPr>
          <p:cNvPr id="215" name="Google Shape;215;g1429140a73a_0_90"/>
          <p:cNvSpPr txBox="1"/>
          <p:nvPr/>
        </p:nvSpPr>
        <p:spPr>
          <a:xfrm>
            <a:off x="4713600" y="372725"/>
            <a:ext cx="4516800" cy="612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600"/>
              </a:spcBef>
              <a:spcAft>
                <a:spcPts val="0"/>
              </a:spcAft>
              <a:buClr>
                <a:srgbClr val="000000"/>
              </a:buClr>
              <a:buSzPts val="2800"/>
              <a:buFont typeface="Arial"/>
              <a:buNone/>
            </a:pPr>
            <a:r>
              <a:rPr lang="en-GB" sz="1200" b="0" i="0" u="none" strike="noStrike" cap="none">
                <a:solidFill>
                  <a:schemeClr val="accent2"/>
                </a:solidFill>
                <a:highlight>
                  <a:srgbClr val="FFFFFF"/>
                </a:highlight>
                <a:latin typeface="Arial"/>
                <a:ea typeface="Arial"/>
                <a:cs typeface="Arial"/>
                <a:sym typeface="Arial"/>
              </a:rPr>
              <a:t>Special Requests According to Market Segmentation</a:t>
            </a:r>
            <a:endParaRPr sz="1200" b="0" i="0" u="none" strike="noStrike" cap="none">
              <a:solidFill>
                <a:schemeClr val="accent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1429140a73a_0_90"/>
          <p:cNvSpPr txBox="1"/>
          <p:nvPr/>
        </p:nvSpPr>
        <p:spPr>
          <a:xfrm>
            <a:off x="587750" y="2459925"/>
            <a:ext cx="32682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1200" b="0" i="0" u="none" strike="noStrike" cap="none">
                <a:solidFill>
                  <a:schemeClr val="accent2"/>
                </a:solidFill>
                <a:latin typeface="Arial"/>
                <a:ea typeface="Arial"/>
                <a:cs typeface="Arial"/>
                <a:sym typeface="Arial"/>
              </a:rPr>
              <a:t>Special Requests According to Kids</a:t>
            </a:r>
            <a:endParaRPr sz="1200" b="0" i="0" u="none" strike="noStrike" cap="none">
              <a:solidFill>
                <a:srgbClr val="000000"/>
              </a:solidFill>
              <a:latin typeface="Arial"/>
              <a:ea typeface="Arial"/>
              <a:cs typeface="Arial"/>
              <a:sym typeface="Arial"/>
            </a:endParaRPr>
          </a:p>
        </p:txBody>
      </p:sp>
      <p:sp>
        <p:nvSpPr>
          <p:cNvPr id="217" name="Google Shape;217;g1429140a73a_0_90"/>
          <p:cNvSpPr txBox="1"/>
          <p:nvPr/>
        </p:nvSpPr>
        <p:spPr>
          <a:xfrm rot="10800000" flipH="1">
            <a:off x="4236550" y="3162975"/>
            <a:ext cx="43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18" name="Google Shape;218;g1429140a73a_0_90"/>
          <p:cNvSpPr txBox="1"/>
          <p:nvPr/>
        </p:nvSpPr>
        <p:spPr>
          <a:xfrm>
            <a:off x="4298675" y="2829225"/>
            <a:ext cx="4758300" cy="2274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2"/>
              </a:buClr>
              <a:buSzPts val="1500"/>
              <a:buFont typeface="Arial"/>
              <a:buChar char="●"/>
            </a:pPr>
            <a:r>
              <a:rPr lang="en-GB" sz="1500">
                <a:solidFill>
                  <a:schemeClr val="dk2"/>
                </a:solidFill>
              </a:rPr>
              <a:t>The most number of special request demand was from Complementary market segment. </a:t>
            </a:r>
            <a:endParaRPr sz="1500">
              <a:solidFill>
                <a:schemeClr val="dk2"/>
              </a:solidFill>
            </a:endParaRPr>
          </a:p>
          <a:p>
            <a:pPr marL="457200" lvl="0" indent="-323850" algn="l" rtl="0">
              <a:lnSpc>
                <a:spcPct val="115000"/>
              </a:lnSpc>
              <a:spcBef>
                <a:spcPts val="0"/>
              </a:spcBef>
              <a:spcAft>
                <a:spcPts val="0"/>
              </a:spcAft>
              <a:buClr>
                <a:schemeClr val="dk2"/>
              </a:buClr>
              <a:buSzPts val="1500"/>
              <a:buFont typeface="Arial"/>
              <a:buChar char="●"/>
            </a:pPr>
            <a:r>
              <a:rPr lang="en-GB" sz="1500">
                <a:solidFill>
                  <a:schemeClr val="dk2"/>
                </a:solidFill>
              </a:rPr>
              <a:t>The cases where the number of adults is more than 3 ,there was a high demand of special requests.</a:t>
            </a:r>
            <a:endParaRPr sz="1500">
              <a:solidFill>
                <a:schemeClr val="dk2"/>
              </a:solidFill>
            </a:endParaRPr>
          </a:p>
          <a:p>
            <a:pPr marL="457200" lvl="0" indent="-323850" algn="l" rtl="0">
              <a:lnSpc>
                <a:spcPct val="115000"/>
              </a:lnSpc>
              <a:spcBef>
                <a:spcPts val="0"/>
              </a:spcBef>
              <a:spcAft>
                <a:spcPts val="0"/>
              </a:spcAft>
              <a:buClr>
                <a:schemeClr val="dk2"/>
              </a:buClr>
              <a:buSzPts val="1500"/>
              <a:buFont typeface="Arial"/>
              <a:buChar char="●"/>
            </a:pPr>
            <a:r>
              <a:rPr lang="en-GB" sz="1500">
                <a:solidFill>
                  <a:schemeClr val="dk2"/>
                </a:solidFill>
              </a:rPr>
              <a:t>When the no. of kids were 1 and 3, we can expect  more special requests.</a:t>
            </a:r>
            <a:endParaRPr sz="1500">
              <a:solidFill>
                <a:schemeClr val="dk2"/>
              </a:solidFill>
            </a:endParaRPr>
          </a:p>
          <a:p>
            <a:pPr marL="0" lvl="0" indent="0" algn="l" rtl="0">
              <a:spcBef>
                <a:spcPts val="0"/>
              </a:spcBef>
              <a:spcAft>
                <a:spcPts val="0"/>
              </a:spcAft>
              <a:buNone/>
            </a:pPr>
            <a:endParaRPr sz="15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43ed253e76_0_1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rgbClr val="000000"/>
              </a:buClr>
              <a:buSzPct val="52830"/>
              <a:buFont typeface="Arial"/>
              <a:buNone/>
            </a:pPr>
            <a:r>
              <a:rPr lang="en-GB" sz="2650" b="1">
                <a:solidFill>
                  <a:srgbClr val="000000"/>
                </a:solidFill>
                <a:latin typeface="Arial"/>
                <a:ea typeface="Arial"/>
                <a:cs typeface="Arial"/>
                <a:sym typeface="Arial"/>
              </a:rPr>
              <a:t>Distribution Channel wise analysis</a:t>
            </a:r>
            <a:endParaRPr sz="2650" b="1">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endParaRPr sz="1100">
              <a:solidFill>
                <a:srgbClr val="000000"/>
              </a:solidFill>
            </a:endParaRPr>
          </a:p>
          <a:p>
            <a:pPr marL="0" lvl="0" indent="0" algn="l" rtl="0">
              <a:spcBef>
                <a:spcPts val="0"/>
              </a:spcBef>
              <a:spcAft>
                <a:spcPts val="0"/>
              </a:spcAft>
              <a:buNone/>
            </a:pPr>
            <a:endParaRPr/>
          </a:p>
        </p:txBody>
      </p:sp>
      <p:sp>
        <p:nvSpPr>
          <p:cNvPr id="224" name="Google Shape;224;g143ed253e76_0_12"/>
          <p:cNvSpPr txBox="1">
            <a:spLocks noGrp="1"/>
          </p:cNvSpPr>
          <p:nvPr>
            <p:ph type="body" idx="1"/>
          </p:nvPr>
        </p:nvSpPr>
        <p:spPr>
          <a:xfrm>
            <a:off x="819150" y="1917925"/>
            <a:ext cx="7505700" cy="2520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GB" sz="1800">
                <a:latin typeface="Arial"/>
                <a:ea typeface="Arial"/>
                <a:cs typeface="Arial"/>
                <a:sym typeface="Arial"/>
              </a:rPr>
              <a:t>Most used Distribution Channel </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highlight>
                  <a:schemeClr val="dk1"/>
                </a:highlight>
                <a:latin typeface="Arial"/>
                <a:ea typeface="Arial"/>
                <a:cs typeface="Arial"/>
                <a:sym typeface="Arial"/>
              </a:rPr>
              <a:t>Which distribution channel brings better revenue generating deals for hotels?</a:t>
            </a:r>
            <a:endParaRPr sz="1800">
              <a:highlight>
                <a:schemeClr val="dk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highlight>
                  <a:schemeClr val="dk1"/>
                </a:highlight>
                <a:latin typeface="Arial"/>
                <a:ea typeface="Arial"/>
                <a:cs typeface="Arial"/>
                <a:sym typeface="Arial"/>
              </a:rPr>
              <a:t>Market segments used by the guests</a:t>
            </a:r>
            <a:endParaRPr sz="1800">
              <a:highlight>
                <a:schemeClr val="dk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Distribution Channel with highest cancellation</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37129aa83c_0_47"/>
          <p:cNvSpPr txBox="1">
            <a:spLocks noGrp="1"/>
          </p:cNvSpPr>
          <p:nvPr>
            <p:ph type="body" idx="1"/>
          </p:nvPr>
        </p:nvSpPr>
        <p:spPr>
          <a:xfrm>
            <a:off x="459675" y="2823400"/>
            <a:ext cx="4116900" cy="18108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GB" sz="1400">
                <a:highlight>
                  <a:schemeClr val="dk1"/>
                </a:highlight>
                <a:latin typeface="Arial"/>
                <a:ea typeface="Arial"/>
                <a:cs typeface="Arial"/>
                <a:sym typeface="Arial"/>
              </a:rPr>
              <a:t>Most number of customers have used </a:t>
            </a:r>
            <a:r>
              <a:rPr lang="en-GB" sz="1400">
                <a:latin typeface="Arial"/>
                <a:ea typeface="Arial"/>
                <a:cs typeface="Arial"/>
                <a:sym typeface="Arial"/>
              </a:rPr>
              <a:t>TA/TO(Travel Agency/Travel Operator) distribution channel for hotel bookings.</a:t>
            </a:r>
            <a:endParaRPr sz="1400">
              <a:latin typeface="Arial"/>
              <a:ea typeface="Arial"/>
              <a:cs typeface="Arial"/>
              <a:sym typeface="Arial"/>
            </a:endParaRPr>
          </a:p>
          <a:p>
            <a:pPr marL="0" lvl="0" indent="0" algn="l" rtl="0">
              <a:spcBef>
                <a:spcPts val="1200"/>
              </a:spcBef>
              <a:spcAft>
                <a:spcPts val="0"/>
              </a:spcAft>
              <a:buNone/>
            </a:pPr>
            <a:endParaRPr sz="1400">
              <a:latin typeface="Arial"/>
              <a:ea typeface="Arial"/>
              <a:cs typeface="Arial"/>
              <a:sym typeface="Arial"/>
            </a:endParaRPr>
          </a:p>
          <a:p>
            <a:pPr marL="0" lvl="0" indent="0" algn="l" rtl="0">
              <a:spcBef>
                <a:spcPts val="0"/>
              </a:spcBef>
              <a:spcAft>
                <a:spcPts val="0"/>
              </a:spcAft>
              <a:buNone/>
            </a:pPr>
            <a:r>
              <a:rPr lang="en-GB" sz="1400">
                <a:highlight>
                  <a:schemeClr val="dk1"/>
                </a:highlight>
                <a:latin typeface="Arial"/>
                <a:ea typeface="Arial"/>
                <a:cs typeface="Arial"/>
                <a:sym typeface="Arial"/>
              </a:rPr>
              <a:t>Mostly used market segment by the guests was Online TA to book City hotel and Resort hotel.</a:t>
            </a:r>
            <a:endParaRPr sz="1400">
              <a:latin typeface="Arial"/>
              <a:ea typeface="Arial"/>
              <a:cs typeface="Arial"/>
              <a:sym typeface="Arial"/>
            </a:endParaRPr>
          </a:p>
          <a:p>
            <a:pPr marL="0" lvl="0" indent="0" algn="l" rtl="0">
              <a:lnSpc>
                <a:spcPct val="115000"/>
              </a:lnSpc>
              <a:spcBef>
                <a:spcPts val="0"/>
              </a:spcBef>
              <a:spcAft>
                <a:spcPts val="0"/>
              </a:spcAft>
              <a:buSzPts val="1400"/>
              <a:buNone/>
            </a:pPr>
            <a:endParaRPr sz="1500"/>
          </a:p>
        </p:txBody>
      </p:sp>
      <p:pic>
        <p:nvPicPr>
          <p:cNvPr id="230" name="Google Shape;230;g137129aa83c_0_47"/>
          <p:cNvPicPr preferRelativeResize="0"/>
          <p:nvPr/>
        </p:nvPicPr>
        <p:blipFill rotWithShape="1">
          <a:blip r:embed="rId3">
            <a:alphaModFix/>
          </a:blip>
          <a:srcRect/>
          <a:stretch/>
        </p:blipFill>
        <p:spPr>
          <a:xfrm>
            <a:off x="75000" y="645800"/>
            <a:ext cx="4414850" cy="2177600"/>
          </a:xfrm>
          <a:prstGeom prst="rect">
            <a:avLst/>
          </a:prstGeom>
          <a:noFill/>
          <a:ln>
            <a:noFill/>
          </a:ln>
        </p:spPr>
      </p:pic>
      <p:sp>
        <p:nvSpPr>
          <p:cNvPr id="231" name="Google Shape;231;g137129aa83c_0_47"/>
          <p:cNvSpPr txBox="1"/>
          <p:nvPr/>
        </p:nvSpPr>
        <p:spPr>
          <a:xfrm>
            <a:off x="4818475" y="323025"/>
            <a:ext cx="3921900" cy="3849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1200"/>
              </a:spcBef>
              <a:spcAft>
                <a:spcPts val="0"/>
              </a:spcAft>
              <a:buClr>
                <a:srgbClr val="000000"/>
              </a:buClr>
              <a:buSzPts val="1600"/>
              <a:buFont typeface="Arial"/>
              <a:buNone/>
            </a:pPr>
            <a:r>
              <a:rPr lang="en-GB" sz="1300" b="1" i="0" u="none" strike="noStrike" cap="none">
                <a:solidFill>
                  <a:schemeClr val="dk2"/>
                </a:solidFill>
                <a:highlight>
                  <a:srgbClr val="FFFFFF"/>
                </a:highlight>
              </a:rPr>
              <a:t>Most used market segment</a:t>
            </a:r>
            <a:endParaRPr sz="1100" b="1" i="0" u="none" strike="noStrike" cap="none">
              <a:solidFill>
                <a:schemeClr val="dk2"/>
              </a:solidFill>
            </a:endParaRPr>
          </a:p>
        </p:txBody>
      </p:sp>
      <p:pic>
        <p:nvPicPr>
          <p:cNvPr id="232" name="Google Shape;232;g137129aa83c_0_47"/>
          <p:cNvPicPr preferRelativeResize="0"/>
          <p:nvPr/>
        </p:nvPicPr>
        <p:blipFill rotWithShape="1">
          <a:blip r:embed="rId4">
            <a:alphaModFix/>
          </a:blip>
          <a:srcRect/>
          <a:stretch/>
        </p:blipFill>
        <p:spPr>
          <a:xfrm>
            <a:off x="4572000" y="782700"/>
            <a:ext cx="4116976" cy="2696000"/>
          </a:xfrm>
          <a:prstGeom prst="rect">
            <a:avLst/>
          </a:prstGeom>
          <a:noFill/>
          <a:ln>
            <a:noFill/>
          </a:ln>
        </p:spPr>
      </p:pic>
      <p:sp>
        <p:nvSpPr>
          <p:cNvPr id="233" name="Google Shape;233;g137129aa83c_0_47"/>
          <p:cNvSpPr txBox="1"/>
          <p:nvPr/>
        </p:nvSpPr>
        <p:spPr>
          <a:xfrm>
            <a:off x="916225" y="260900"/>
            <a:ext cx="27324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GB" sz="1300" b="1" i="0" u="none" strike="noStrike" cap="none">
                <a:solidFill>
                  <a:srgbClr val="000000"/>
                </a:solidFill>
                <a:latin typeface="Arial"/>
                <a:ea typeface="Arial"/>
                <a:cs typeface="Arial"/>
                <a:sym typeface="Arial"/>
              </a:rPr>
              <a:t>Most used distribution channel</a:t>
            </a:r>
            <a:endParaRPr sz="1300" b="1"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429140a73a_0_175"/>
          <p:cNvSpPr txBox="1">
            <a:spLocks noGrp="1"/>
          </p:cNvSpPr>
          <p:nvPr>
            <p:ph type="title"/>
          </p:nvPr>
        </p:nvSpPr>
        <p:spPr>
          <a:xfrm>
            <a:off x="698975" y="450975"/>
            <a:ext cx="3952200" cy="400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0"/>
              </a:spcAft>
              <a:buSzPts val="2800"/>
              <a:buNone/>
            </a:pPr>
            <a:r>
              <a:rPr lang="en-GB" sz="1300" b="1">
                <a:solidFill>
                  <a:srgbClr val="000000"/>
                </a:solidFill>
                <a:highlight>
                  <a:srgbClr val="FFFFFF"/>
                </a:highlight>
                <a:latin typeface="Arial"/>
                <a:ea typeface="Arial"/>
                <a:cs typeface="Arial"/>
                <a:sym typeface="Arial"/>
              </a:rPr>
              <a:t>Distribution channel bringing highest revenue generating deals</a:t>
            </a:r>
            <a:endParaRPr sz="1300" b="1">
              <a:solidFill>
                <a:srgbClr val="000000"/>
              </a:solidFill>
              <a:highlight>
                <a:srgbClr val="FFFFFF"/>
              </a:highlight>
              <a:latin typeface="Arial"/>
              <a:ea typeface="Arial"/>
              <a:cs typeface="Arial"/>
              <a:sym typeface="Arial"/>
            </a:endParaRPr>
          </a:p>
          <a:p>
            <a:pPr marL="0" lvl="0" indent="0" algn="l" rtl="0">
              <a:lnSpc>
                <a:spcPct val="100000"/>
              </a:lnSpc>
              <a:spcBef>
                <a:spcPts val="600"/>
              </a:spcBef>
              <a:spcAft>
                <a:spcPts val="0"/>
              </a:spcAft>
              <a:buSzPts val="2800"/>
              <a:buNone/>
            </a:pPr>
            <a:endParaRPr sz="1300">
              <a:latin typeface="Arial"/>
              <a:ea typeface="Arial"/>
              <a:cs typeface="Arial"/>
              <a:sym typeface="Arial"/>
            </a:endParaRPr>
          </a:p>
        </p:txBody>
      </p:sp>
      <p:sp>
        <p:nvSpPr>
          <p:cNvPr id="239" name="Google Shape;239;g1429140a73a_0_175"/>
          <p:cNvSpPr txBox="1">
            <a:spLocks noGrp="1"/>
          </p:cNvSpPr>
          <p:nvPr>
            <p:ph type="body" idx="1"/>
          </p:nvPr>
        </p:nvSpPr>
        <p:spPr>
          <a:xfrm>
            <a:off x="311700" y="1317838"/>
            <a:ext cx="4238700" cy="25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p>
        </p:txBody>
      </p:sp>
      <p:sp>
        <p:nvSpPr>
          <p:cNvPr id="240" name="Google Shape;240;g1429140a73a_0_175"/>
          <p:cNvSpPr txBox="1">
            <a:spLocks noGrp="1"/>
          </p:cNvSpPr>
          <p:nvPr>
            <p:ph type="body" idx="2"/>
          </p:nvPr>
        </p:nvSpPr>
        <p:spPr>
          <a:xfrm>
            <a:off x="4638675" y="3230400"/>
            <a:ext cx="3686100" cy="1208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Arial"/>
              <a:buChar char="●"/>
            </a:pPr>
            <a:r>
              <a:rPr lang="en-GB" sz="1400">
                <a:highlight>
                  <a:schemeClr val="dk1"/>
                </a:highlight>
                <a:latin typeface="Arial"/>
                <a:ea typeface="Arial"/>
                <a:cs typeface="Arial"/>
                <a:sym typeface="Arial"/>
              </a:rPr>
              <a:t>GDS channel brings higher revenue for City hotel. Whereas for Resort hotel gets more revenue by direct and TA/TO channel.</a:t>
            </a:r>
            <a:endParaRPr sz="1400">
              <a:highlight>
                <a:schemeClr val="dk1"/>
              </a:highlight>
              <a:latin typeface="Arial"/>
              <a:ea typeface="Arial"/>
              <a:cs typeface="Arial"/>
              <a:sym typeface="Arial"/>
            </a:endParaRPr>
          </a:p>
          <a:p>
            <a:pPr marL="0" lvl="0" indent="0" algn="l" rtl="0">
              <a:lnSpc>
                <a:spcPct val="115000"/>
              </a:lnSpc>
              <a:spcBef>
                <a:spcPts val="0"/>
              </a:spcBef>
              <a:spcAft>
                <a:spcPts val="0"/>
              </a:spcAft>
              <a:buSzPts val="1400"/>
              <a:buNone/>
            </a:pPr>
            <a:endParaRPr/>
          </a:p>
        </p:txBody>
      </p:sp>
      <p:pic>
        <p:nvPicPr>
          <p:cNvPr id="241" name="Google Shape;241;g1429140a73a_0_175"/>
          <p:cNvPicPr preferRelativeResize="0"/>
          <p:nvPr/>
        </p:nvPicPr>
        <p:blipFill rotWithShape="1">
          <a:blip r:embed="rId3">
            <a:alphaModFix/>
          </a:blip>
          <a:srcRect/>
          <a:stretch/>
        </p:blipFill>
        <p:spPr>
          <a:xfrm>
            <a:off x="245350" y="1078300"/>
            <a:ext cx="4326650" cy="3130752"/>
          </a:xfrm>
          <a:prstGeom prst="rect">
            <a:avLst/>
          </a:prstGeom>
          <a:noFill/>
          <a:ln>
            <a:noFill/>
          </a:ln>
        </p:spPr>
      </p:pic>
      <p:sp>
        <p:nvSpPr>
          <p:cNvPr id="242" name="Google Shape;242;g1429140a73a_0_175"/>
          <p:cNvSpPr txBox="1"/>
          <p:nvPr/>
        </p:nvSpPr>
        <p:spPr>
          <a:xfrm>
            <a:off x="1232300" y="4168375"/>
            <a:ext cx="6172200" cy="1131600"/>
          </a:xfrm>
          <a:prstGeom prst="rect">
            <a:avLst/>
          </a:prstGeom>
          <a:noFill/>
          <a:ln>
            <a:noFill/>
          </a:ln>
        </p:spPr>
        <p:txBody>
          <a:bodyPr spcFirstLastPara="1" wrap="square" lIns="91425" tIns="91425" rIns="91425" bIns="91425" anchor="t" anchorCtr="0">
            <a:spAutoFit/>
          </a:bodyPr>
          <a:lstStyle/>
          <a:p>
            <a:pPr marL="76200" marR="38100" lvl="0" indent="0" algn="l" rtl="0">
              <a:lnSpc>
                <a:spcPct val="160000"/>
              </a:lnSpc>
              <a:spcBef>
                <a:spcPts val="600"/>
              </a:spcBef>
              <a:spcAft>
                <a:spcPts val="0"/>
              </a:spcAft>
              <a:buClr>
                <a:srgbClr val="000000"/>
              </a:buClr>
              <a:buSzPts val="1200"/>
              <a:buFont typeface="Arial"/>
              <a:buNone/>
            </a:pPr>
            <a:endParaRPr sz="1200" b="0" i="0" u="none" strike="noStrike" cap="none">
              <a:solidFill>
                <a:schemeClr val="accent2"/>
              </a:solidFill>
              <a:latin typeface="Roboto"/>
              <a:ea typeface="Roboto"/>
              <a:cs typeface="Roboto"/>
              <a:sym typeface="Roboto"/>
            </a:endParaRPr>
          </a:p>
          <a:p>
            <a:pPr marL="177800" marR="177800" lvl="0" indent="0" algn="l" rtl="0">
              <a:lnSpc>
                <a:spcPct val="115000"/>
              </a:lnSpc>
              <a:spcBef>
                <a:spcPts val="500"/>
              </a:spcBef>
              <a:spcAft>
                <a:spcPts val="0"/>
              </a:spcAft>
              <a:buClr>
                <a:srgbClr val="000000"/>
              </a:buClr>
              <a:buSzPts val="1050"/>
              <a:buFont typeface="Arial"/>
              <a:buNone/>
            </a:pPr>
            <a:endParaRPr sz="1050" b="0" i="0" u="none" strike="noStrike" cap="none">
              <a:solidFill>
                <a:schemeClr val="accent2"/>
              </a:solidFill>
              <a:highlight>
                <a:srgbClr val="FFFFFF"/>
              </a:highlight>
              <a:latin typeface="Roboto"/>
              <a:ea typeface="Roboto"/>
              <a:cs typeface="Roboto"/>
              <a:sym typeface="Roboto"/>
            </a:endParaRPr>
          </a:p>
          <a:p>
            <a:pPr marL="177800" marR="177800" lvl="0" indent="0" algn="l" rtl="0">
              <a:lnSpc>
                <a:spcPct val="115000"/>
              </a:lnSpc>
              <a:spcBef>
                <a:spcPts val="0"/>
              </a:spcBef>
              <a:spcAft>
                <a:spcPts val="0"/>
              </a:spcAft>
              <a:buClr>
                <a:srgbClr val="000000"/>
              </a:buClr>
              <a:buSzPts val="1050"/>
              <a:buFont typeface="Arial"/>
              <a:buNone/>
            </a:pPr>
            <a:endParaRPr sz="1050" b="0" i="0" u="none" strike="noStrike" cap="none">
              <a:solidFill>
                <a:schemeClr val="accent2"/>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3" name="Google Shape;243;g1429140a73a_0_175"/>
          <p:cNvPicPr preferRelativeResize="0"/>
          <p:nvPr/>
        </p:nvPicPr>
        <p:blipFill rotWithShape="1">
          <a:blip r:embed="rId4">
            <a:alphaModFix/>
          </a:blip>
          <a:srcRect/>
          <a:stretch/>
        </p:blipFill>
        <p:spPr>
          <a:xfrm>
            <a:off x="4948400" y="782400"/>
            <a:ext cx="3524700" cy="2447999"/>
          </a:xfrm>
          <a:prstGeom prst="rect">
            <a:avLst/>
          </a:prstGeom>
          <a:noFill/>
          <a:ln>
            <a:noFill/>
          </a:ln>
        </p:spPr>
      </p:pic>
      <p:sp>
        <p:nvSpPr>
          <p:cNvPr id="244" name="Google Shape;244;g1429140a73a_0_175"/>
          <p:cNvSpPr txBox="1"/>
          <p:nvPr/>
        </p:nvSpPr>
        <p:spPr>
          <a:xfrm>
            <a:off x="4961700" y="450975"/>
            <a:ext cx="38580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300" b="1" i="0" u="none" strike="noStrike" cap="none">
                <a:solidFill>
                  <a:srgbClr val="000000"/>
                </a:solidFill>
                <a:latin typeface="Arial"/>
                <a:ea typeface="Arial"/>
                <a:cs typeface="Arial"/>
                <a:sym typeface="Arial"/>
              </a:rPr>
              <a:t>Distribution Channel with highest cancellation</a:t>
            </a:r>
            <a:endParaRPr sz="1300" b="1"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43ed253e76_0_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rgbClr val="000000"/>
              </a:buClr>
              <a:buSzPct val="52830"/>
              <a:buFont typeface="Arial"/>
              <a:buNone/>
            </a:pPr>
            <a:r>
              <a:rPr lang="en-GB" sz="2650" b="1">
                <a:solidFill>
                  <a:srgbClr val="000000"/>
                </a:solidFill>
                <a:latin typeface="Arial"/>
                <a:ea typeface="Arial"/>
                <a:cs typeface="Arial"/>
                <a:sym typeface="Arial"/>
              </a:rPr>
              <a:t>Cancellation related Analysis </a:t>
            </a:r>
            <a:endParaRPr sz="2650" b="1">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endParaRPr sz="1100" b="1">
              <a:solidFill>
                <a:srgbClr val="000000"/>
              </a:solidFill>
            </a:endParaRPr>
          </a:p>
          <a:p>
            <a:pPr marL="0" lvl="0" indent="0" algn="l" rtl="0">
              <a:spcBef>
                <a:spcPts val="0"/>
              </a:spcBef>
              <a:spcAft>
                <a:spcPts val="0"/>
              </a:spcAft>
              <a:buNone/>
            </a:pPr>
            <a:endParaRPr/>
          </a:p>
        </p:txBody>
      </p:sp>
      <p:sp>
        <p:nvSpPr>
          <p:cNvPr id="250" name="Google Shape;250;g143ed253e76_0_24"/>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GB" sz="1800">
                <a:highlight>
                  <a:schemeClr val="dk1"/>
                </a:highlight>
                <a:latin typeface="Arial"/>
                <a:ea typeface="Arial"/>
                <a:cs typeface="Arial"/>
                <a:sym typeface="Arial"/>
              </a:rPr>
              <a:t>Waiting time(days) </a:t>
            </a:r>
            <a:endParaRPr sz="1800">
              <a:highlight>
                <a:schemeClr val="dk1"/>
              </a:highlight>
              <a:latin typeface="Arial"/>
              <a:ea typeface="Arial"/>
              <a:cs typeface="Arial"/>
              <a:sym typeface="Arial"/>
            </a:endParaRPr>
          </a:p>
          <a:p>
            <a:pPr marL="457200" lvl="0" indent="0" algn="l" rtl="0">
              <a:spcBef>
                <a:spcPts val="0"/>
              </a:spcBef>
              <a:spcAft>
                <a:spcPts val="0"/>
              </a:spcAft>
              <a:buNone/>
            </a:pPr>
            <a:endParaRPr sz="1800">
              <a:highlight>
                <a:schemeClr val="dk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Lead Time </a:t>
            </a:r>
            <a:endParaRPr sz="1800">
              <a:latin typeface="Arial"/>
              <a:ea typeface="Arial"/>
              <a:cs typeface="Arial"/>
              <a:sym typeface="Arial"/>
            </a:endParaRPr>
          </a:p>
          <a:p>
            <a:pPr marL="457200" lvl="0" indent="0" algn="l" rtl="0">
              <a:spcBef>
                <a:spcPts val="0"/>
              </a:spcBef>
              <a:spcAft>
                <a:spcPts val="0"/>
              </a:spcAft>
              <a:buNone/>
            </a:pP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Cancellation for not assigning same room</a:t>
            </a:r>
            <a:endParaRPr sz="1800">
              <a:latin typeface="Arial"/>
              <a:ea typeface="Arial"/>
              <a:cs typeface="Arial"/>
              <a:sym typeface="Arial"/>
            </a:endParaRPr>
          </a:p>
          <a:p>
            <a:pPr marL="457200" lvl="0" indent="0" algn="l" rtl="0">
              <a:spcBef>
                <a:spcPts val="0"/>
              </a:spcBef>
              <a:spcAft>
                <a:spcPts val="0"/>
              </a:spcAft>
              <a:buNone/>
            </a:pP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highlight>
                  <a:schemeClr val="dk1"/>
                </a:highlight>
                <a:latin typeface="Arial"/>
                <a:ea typeface="Arial"/>
                <a:cs typeface="Arial"/>
                <a:sym typeface="Arial"/>
              </a:rPr>
              <a:t>Car parking space</a:t>
            </a:r>
            <a:endParaRPr sz="2000">
              <a:latin typeface="Arial"/>
              <a:ea typeface="Arial"/>
              <a:cs typeface="Arial"/>
              <a:sym typeface="Arial"/>
            </a:endParaRPr>
          </a:p>
        </p:txBody>
      </p:sp>
      <p:sp>
        <p:nvSpPr>
          <p:cNvPr id="251" name="Google Shape;251;g143ed253e76_0_24"/>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429140a73a_0_198"/>
          <p:cNvSpPr txBox="1">
            <a:spLocks noGrp="1"/>
          </p:cNvSpPr>
          <p:nvPr>
            <p:ph type="title"/>
          </p:nvPr>
        </p:nvSpPr>
        <p:spPr>
          <a:xfrm>
            <a:off x="885629" y="381000"/>
            <a:ext cx="29901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0"/>
              </a:spcAft>
              <a:buSzPts val="2800"/>
              <a:buNone/>
            </a:pPr>
            <a:r>
              <a:rPr lang="en-GB" sz="1300" b="1">
                <a:solidFill>
                  <a:schemeClr val="dk2"/>
                </a:solidFill>
                <a:highlight>
                  <a:srgbClr val="FFFFFF"/>
                </a:highlight>
                <a:latin typeface="Arial"/>
                <a:ea typeface="Arial"/>
                <a:cs typeface="Arial"/>
                <a:sym typeface="Arial"/>
              </a:rPr>
              <a:t>Waiting time(days)</a:t>
            </a:r>
            <a:endParaRPr sz="1300" b="1">
              <a:solidFill>
                <a:schemeClr val="dk2"/>
              </a:solidFill>
              <a:highlight>
                <a:srgbClr val="FFFFFF"/>
              </a:highlight>
              <a:latin typeface="Arial"/>
              <a:ea typeface="Arial"/>
              <a:cs typeface="Arial"/>
              <a:sym typeface="Arial"/>
            </a:endParaRPr>
          </a:p>
          <a:p>
            <a:pPr marL="0" lvl="0" indent="0" algn="l" rtl="0">
              <a:lnSpc>
                <a:spcPct val="100000"/>
              </a:lnSpc>
              <a:spcBef>
                <a:spcPts val="600"/>
              </a:spcBef>
              <a:spcAft>
                <a:spcPts val="0"/>
              </a:spcAft>
              <a:buSzPts val="2800"/>
              <a:buNone/>
            </a:pPr>
            <a:endParaRPr/>
          </a:p>
        </p:txBody>
      </p:sp>
      <p:sp>
        <p:nvSpPr>
          <p:cNvPr id="257" name="Google Shape;257;g1429140a73a_0_198"/>
          <p:cNvSpPr txBox="1">
            <a:spLocks noGrp="1"/>
          </p:cNvSpPr>
          <p:nvPr>
            <p:ph type="body" idx="1"/>
          </p:nvPr>
        </p:nvSpPr>
        <p:spPr>
          <a:xfrm>
            <a:off x="233014" y="1152475"/>
            <a:ext cx="29901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p>
        </p:txBody>
      </p:sp>
      <p:pic>
        <p:nvPicPr>
          <p:cNvPr id="258" name="Google Shape;258;g1429140a73a_0_198"/>
          <p:cNvPicPr preferRelativeResize="0"/>
          <p:nvPr/>
        </p:nvPicPr>
        <p:blipFill rotWithShape="1">
          <a:blip r:embed="rId3">
            <a:alphaModFix/>
          </a:blip>
          <a:srcRect/>
          <a:stretch/>
        </p:blipFill>
        <p:spPr>
          <a:xfrm>
            <a:off x="500950" y="765851"/>
            <a:ext cx="3620101" cy="1938799"/>
          </a:xfrm>
          <a:prstGeom prst="rect">
            <a:avLst/>
          </a:prstGeom>
          <a:noFill/>
          <a:ln>
            <a:noFill/>
          </a:ln>
        </p:spPr>
      </p:pic>
      <p:pic>
        <p:nvPicPr>
          <p:cNvPr id="259" name="Google Shape;259;g1429140a73a_0_198"/>
          <p:cNvPicPr preferRelativeResize="0"/>
          <p:nvPr/>
        </p:nvPicPr>
        <p:blipFill rotWithShape="1">
          <a:blip r:embed="rId4">
            <a:alphaModFix/>
          </a:blip>
          <a:srcRect/>
          <a:stretch/>
        </p:blipFill>
        <p:spPr>
          <a:xfrm>
            <a:off x="4852200" y="745575"/>
            <a:ext cx="3620101" cy="2410100"/>
          </a:xfrm>
          <a:prstGeom prst="rect">
            <a:avLst/>
          </a:prstGeom>
          <a:noFill/>
          <a:ln>
            <a:noFill/>
          </a:ln>
        </p:spPr>
      </p:pic>
      <p:sp>
        <p:nvSpPr>
          <p:cNvPr id="260" name="Google Shape;260;g1429140a73a_0_198"/>
          <p:cNvSpPr txBox="1"/>
          <p:nvPr/>
        </p:nvSpPr>
        <p:spPr>
          <a:xfrm>
            <a:off x="5244458" y="381000"/>
            <a:ext cx="27396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1300" b="1" i="0" u="none" strike="noStrike" cap="none">
                <a:solidFill>
                  <a:srgbClr val="000000"/>
                </a:solidFill>
              </a:rPr>
              <a:t>Lead Time</a:t>
            </a:r>
            <a:endParaRPr sz="1000" b="1" i="0" u="none" strike="noStrike" cap="none">
              <a:solidFill>
                <a:srgbClr val="000000"/>
              </a:solidFill>
            </a:endParaRPr>
          </a:p>
        </p:txBody>
      </p:sp>
      <p:sp>
        <p:nvSpPr>
          <p:cNvPr id="261" name="Google Shape;261;g1429140a73a_0_198"/>
          <p:cNvSpPr txBox="1"/>
          <p:nvPr/>
        </p:nvSpPr>
        <p:spPr>
          <a:xfrm>
            <a:off x="745425" y="2770550"/>
            <a:ext cx="3926100" cy="16773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600"/>
              </a:spcBef>
              <a:spcAft>
                <a:spcPts val="0"/>
              </a:spcAft>
              <a:buSzPts val="1800"/>
              <a:buFont typeface="Arial"/>
              <a:buChar char="●"/>
            </a:pPr>
            <a:r>
              <a:rPr lang="en-GB" sz="1800">
                <a:solidFill>
                  <a:srgbClr val="212121"/>
                </a:solidFill>
                <a:highlight>
                  <a:srgbClr val="FFFFFF"/>
                </a:highlight>
              </a:rPr>
              <a:t>The  parameters like lead time and days in waiting list have no significant impact on the cancellation rate.</a:t>
            </a:r>
            <a:endParaRPr sz="1800">
              <a:solidFill>
                <a:srgbClr val="212121"/>
              </a:solidFill>
              <a:highlight>
                <a:srgbClr val="FFFFFF"/>
              </a:highlight>
            </a:endParaRPr>
          </a:p>
          <a:p>
            <a:pPr marL="0" marR="0" lvl="0" indent="0" algn="l" rtl="0">
              <a:lnSpc>
                <a:spcPct val="100000"/>
              </a:lnSpc>
              <a:spcBef>
                <a:spcPts val="500"/>
              </a:spcBef>
              <a:spcAft>
                <a:spcPts val="0"/>
              </a:spcAft>
              <a:buClr>
                <a:srgbClr val="000000"/>
              </a:buClr>
              <a:buSzPts val="1700"/>
              <a:buFont typeface="Arial"/>
              <a:buNone/>
            </a:pPr>
            <a:endParaRPr sz="1000" b="1"/>
          </a:p>
        </p:txBody>
      </p:sp>
      <p:sp>
        <p:nvSpPr>
          <p:cNvPr id="262" name="Google Shape;262;g1429140a73a_0_198"/>
          <p:cNvSpPr txBox="1"/>
          <p:nvPr/>
        </p:nvSpPr>
        <p:spPr>
          <a:xfrm>
            <a:off x="5207637" y="2713688"/>
            <a:ext cx="28356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600"/>
              </a:spcBef>
              <a:spcAft>
                <a:spcPts val="0"/>
              </a:spcAft>
              <a:buClr>
                <a:srgbClr val="000000"/>
              </a:buClr>
              <a:buSzPts val="2800"/>
              <a:buFont typeface="Arial"/>
              <a:buNone/>
            </a:pPr>
            <a:endParaRPr sz="1000" b="1" i="0" u="none" strike="noStrike" cap="none">
              <a:solidFill>
                <a:srgbClr val="000000"/>
              </a:solidFill>
            </a:endParaRPr>
          </a:p>
        </p:txBody>
      </p:sp>
      <p:sp>
        <p:nvSpPr>
          <p:cNvPr id="263" name="Google Shape;263;g1429140a73a_0_198"/>
          <p:cNvSpPr txBox="1"/>
          <p:nvPr/>
        </p:nvSpPr>
        <p:spPr>
          <a:xfrm>
            <a:off x="3162300" y="250625"/>
            <a:ext cx="2739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b="1" i="0" u="sng" strike="noStrike" cap="none">
                <a:solidFill>
                  <a:srgbClr val="000000"/>
                </a:solidFill>
                <a:latin typeface="Arial"/>
                <a:ea typeface="Arial"/>
                <a:cs typeface="Arial"/>
                <a:sym typeface="Arial"/>
              </a:rPr>
              <a:t>Cancellation related analysis</a:t>
            </a:r>
            <a:endParaRPr b="1" i="0" u="sng"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143ed253e76_0_146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69" name="Google Shape;269;g143ed253e76_0_1465"/>
          <p:cNvSpPr txBox="1">
            <a:spLocks noGrp="1"/>
          </p:cNvSpPr>
          <p:nvPr>
            <p:ph type="body" idx="1"/>
          </p:nvPr>
        </p:nvSpPr>
        <p:spPr>
          <a:xfrm>
            <a:off x="819150" y="2459950"/>
            <a:ext cx="3686100" cy="1978800"/>
          </a:xfrm>
          <a:prstGeom prst="rect">
            <a:avLst/>
          </a:prstGeom>
        </p:spPr>
        <p:txBody>
          <a:bodyPr spcFirstLastPara="1" wrap="square" lIns="91425" tIns="91425" rIns="91425" bIns="91425" anchor="t" anchorCtr="0">
            <a:normAutofit/>
          </a:bodyPr>
          <a:lstStyle/>
          <a:p>
            <a:pPr marL="457200" lvl="0" indent="-374650" algn="l" rtl="0">
              <a:spcBef>
                <a:spcPts val="1200"/>
              </a:spcBef>
              <a:spcAft>
                <a:spcPts val="0"/>
              </a:spcAft>
              <a:buClr>
                <a:srgbClr val="000000"/>
              </a:buClr>
              <a:buSzPts val="2300"/>
              <a:buFont typeface="Arial"/>
              <a:buChar char="●"/>
            </a:pPr>
            <a:r>
              <a:rPr lang="en-GB" sz="1700">
                <a:solidFill>
                  <a:srgbClr val="212121"/>
                </a:solidFill>
                <a:highlight>
                  <a:srgbClr val="FFFFFF"/>
                </a:highlight>
                <a:latin typeface="Arial"/>
                <a:ea typeface="Arial"/>
                <a:cs typeface="Arial"/>
                <a:sym typeface="Arial"/>
              </a:rPr>
              <a:t>The booking change from assigned room to reserved room parameter not had any influence on cancellation of bookings.</a:t>
            </a:r>
            <a:endParaRPr sz="2300">
              <a:solidFill>
                <a:srgbClr val="000000"/>
              </a:solidFill>
              <a:latin typeface="Arial"/>
              <a:ea typeface="Arial"/>
              <a:cs typeface="Arial"/>
              <a:sym typeface="Arial"/>
            </a:endParaRPr>
          </a:p>
          <a:p>
            <a:pPr marL="0" lvl="0" indent="0" algn="l" rtl="0">
              <a:spcBef>
                <a:spcPts val="0"/>
              </a:spcBef>
              <a:spcAft>
                <a:spcPts val="1200"/>
              </a:spcAft>
              <a:buNone/>
            </a:pPr>
            <a:endParaRPr/>
          </a:p>
        </p:txBody>
      </p:sp>
      <p:sp>
        <p:nvSpPr>
          <p:cNvPr id="270" name="Google Shape;270;g143ed253e76_0_1465"/>
          <p:cNvSpPr txBox="1">
            <a:spLocks noGrp="1"/>
          </p:cNvSpPr>
          <p:nvPr>
            <p:ph type="body" idx="2"/>
          </p:nvPr>
        </p:nvSpPr>
        <p:spPr>
          <a:xfrm>
            <a:off x="4638675" y="2459925"/>
            <a:ext cx="3686100" cy="19788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Clr>
                <a:srgbClr val="000000"/>
              </a:buClr>
              <a:buSzPts val="1800"/>
              <a:buFont typeface="Arial"/>
              <a:buChar char="●"/>
            </a:pPr>
            <a:r>
              <a:rPr lang="en-GB" sz="1800">
                <a:solidFill>
                  <a:srgbClr val="000000"/>
                </a:solidFill>
                <a:latin typeface="Arial"/>
                <a:ea typeface="Arial"/>
                <a:cs typeface="Arial"/>
                <a:sym typeface="Arial"/>
              </a:rPr>
              <a:t>Main reason for cancellation has been because of no car parking space. </a:t>
            </a:r>
            <a:endParaRPr/>
          </a:p>
        </p:txBody>
      </p:sp>
      <p:pic>
        <p:nvPicPr>
          <p:cNvPr id="271" name="Google Shape;271;g143ed253e76_0_1465"/>
          <p:cNvPicPr preferRelativeResize="0"/>
          <p:nvPr/>
        </p:nvPicPr>
        <p:blipFill rotWithShape="1">
          <a:blip r:embed="rId3">
            <a:alphaModFix/>
          </a:blip>
          <a:srcRect/>
          <a:stretch/>
        </p:blipFill>
        <p:spPr>
          <a:xfrm>
            <a:off x="463675" y="523852"/>
            <a:ext cx="3620100" cy="1936098"/>
          </a:xfrm>
          <a:prstGeom prst="rect">
            <a:avLst/>
          </a:prstGeom>
          <a:noFill/>
          <a:ln>
            <a:noFill/>
          </a:ln>
        </p:spPr>
      </p:pic>
      <p:pic>
        <p:nvPicPr>
          <p:cNvPr id="272" name="Google Shape;272;g143ed253e76_0_1465"/>
          <p:cNvPicPr preferRelativeResize="0"/>
          <p:nvPr/>
        </p:nvPicPr>
        <p:blipFill rotWithShape="1">
          <a:blip r:embed="rId4">
            <a:alphaModFix/>
          </a:blip>
          <a:srcRect/>
          <a:stretch/>
        </p:blipFill>
        <p:spPr>
          <a:xfrm>
            <a:off x="4751150" y="516925"/>
            <a:ext cx="3698875" cy="1949950"/>
          </a:xfrm>
          <a:prstGeom prst="rect">
            <a:avLst/>
          </a:prstGeom>
          <a:noFill/>
          <a:ln>
            <a:noFill/>
          </a:ln>
        </p:spPr>
      </p:pic>
      <p:sp>
        <p:nvSpPr>
          <p:cNvPr id="273" name="Google Shape;273;g143ed253e76_0_1465"/>
          <p:cNvSpPr txBox="1"/>
          <p:nvPr/>
        </p:nvSpPr>
        <p:spPr>
          <a:xfrm>
            <a:off x="482900" y="211200"/>
            <a:ext cx="7505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700"/>
              <a:buFont typeface="Arial"/>
              <a:buNone/>
            </a:pPr>
            <a:r>
              <a:rPr lang="en-GB" sz="1300" b="1"/>
              <a:t>Cancellation for not assigning same room</a:t>
            </a:r>
            <a:endParaRPr>
              <a:latin typeface="Calibri"/>
              <a:ea typeface="Calibri"/>
              <a:cs typeface="Calibri"/>
              <a:sym typeface="Calibri"/>
            </a:endParaRPr>
          </a:p>
        </p:txBody>
      </p:sp>
      <p:sp>
        <p:nvSpPr>
          <p:cNvPr id="274" name="Google Shape;274;g143ed253e76_0_1465"/>
          <p:cNvSpPr txBox="1"/>
          <p:nvPr/>
        </p:nvSpPr>
        <p:spPr>
          <a:xfrm>
            <a:off x="3950800" y="211200"/>
            <a:ext cx="45597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600"/>
              </a:spcBef>
              <a:spcAft>
                <a:spcPts val="0"/>
              </a:spcAft>
              <a:buClr>
                <a:srgbClr val="000000"/>
              </a:buClr>
              <a:buSzPts val="2800"/>
              <a:buFont typeface="Arial"/>
              <a:buNone/>
            </a:pPr>
            <a:r>
              <a:rPr lang="en-GB" sz="1300" b="1">
                <a:highlight>
                  <a:schemeClr val="dk1"/>
                </a:highlight>
              </a:rPr>
              <a:t>Car parking space</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43ed253e76_0_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rgbClr val="000000"/>
              </a:buClr>
              <a:buSzPct val="52830"/>
              <a:buFont typeface="Arial"/>
              <a:buNone/>
            </a:pPr>
            <a:r>
              <a:rPr lang="en-GB" sz="2650" b="1">
                <a:solidFill>
                  <a:srgbClr val="000000"/>
                </a:solidFill>
                <a:latin typeface="Arial"/>
                <a:ea typeface="Arial"/>
                <a:cs typeface="Arial"/>
                <a:sym typeface="Arial"/>
              </a:rPr>
              <a:t>Time and Stay related Analysis</a:t>
            </a:r>
            <a:endParaRPr sz="2650" b="1">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80" name="Google Shape;280;g143ed253e76_0_30"/>
          <p:cNvSpPr txBox="1">
            <a:spLocks noGrp="1"/>
          </p:cNvSpPr>
          <p:nvPr>
            <p:ph type="body" idx="1"/>
          </p:nvPr>
        </p:nvSpPr>
        <p:spPr>
          <a:xfrm>
            <a:off x="819150" y="1591000"/>
            <a:ext cx="7549800" cy="284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sz="1800">
                <a:solidFill>
                  <a:srgbClr val="000000"/>
                </a:solidFill>
                <a:highlight>
                  <a:schemeClr val="dk1"/>
                </a:highlight>
                <a:latin typeface="Arial"/>
                <a:ea typeface="Arial"/>
                <a:cs typeface="Arial"/>
                <a:sym typeface="Arial"/>
              </a:rPr>
              <a:t>Customer type with maximum Average Daily Rate</a:t>
            </a:r>
            <a:endParaRPr sz="1800">
              <a:solidFill>
                <a:srgbClr val="000000"/>
              </a:solidFill>
              <a:highlight>
                <a:schemeClr val="dk1"/>
              </a:highlight>
              <a:latin typeface="Arial"/>
              <a:ea typeface="Arial"/>
              <a:cs typeface="Arial"/>
              <a:sym typeface="Arial"/>
            </a:endParaRPr>
          </a:p>
          <a:p>
            <a:pPr marL="457200" lvl="0" indent="0" algn="l" rtl="0">
              <a:spcBef>
                <a:spcPts val="0"/>
              </a:spcBef>
              <a:spcAft>
                <a:spcPts val="0"/>
              </a:spcAft>
              <a:buNone/>
            </a:pPr>
            <a:r>
              <a:rPr lang="en-GB" sz="1800">
                <a:solidFill>
                  <a:srgbClr val="000000"/>
                </a:solidFill>
                <a:highlight>
                  <a:schemeClr val="dk1"/>
                </a:highlight>
                <a:latin typeface="Arial"/>
                <a:ea typeface="Arial"/>
                <a:cs typeface="Arial"/>
                <a:sym typeface="Arial"/>
              </a:rPr>
              <a:t> </a:t>
            </a:r>
            <a:endParaRPr sz="1800">
              <a:solidFill>
                <a:srgbClr val="000000"/>
              </a:solidFill>
              <a:highlight>
                <a:schemeClr val="dk1"/>
              </a:highlight>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highlight>
                  <a:schemeClr val="dk1"/>
                </a:highlight>
                <a:latin typeface="Arial"/>
                <a:ea typeface="Arial"/>
                <a:cs typeface="Arial"/>
                <a:sym typeface="Arial"/>
              </a:rPr>
              <a:t>Type of customers booking the most</a:t>
            </a:r>
            <a:endParaRPr sz="1800">
              <a:solidFill>
                <a:srgbClr val="000000"/>
              </a:solidFill>
              <a:highlight>
                <a:schemeClr val="dk1"/>
              </a:highlight>
              <a:latin typeface="Arial"/>
              <a:ea typeface="Arial"/>
              <a:cs typeface="Arial"/>
              <a:sym typeface="Arial"/>
            </a:endParaRPr>
          </a:p>
          <a:p>
            <a:pPr marL="457200" lvl="0" indent="0" algn="l" rtl="0">
              <a:spcBef>
                <a:spcPts val="0"/>
              </a:spcBef>
              <a:spcAft>
                <a:spcPts val="0"/>
              </a:spcAft>
              <a:buNone/>
            </a:pPr>
            <a:endParaRPr sz="1800">
              <a:solidFill>
                <a:srgbClr val="000000"/>
              </a:solidFill>
              <a:highlight>
                <a:schemeClr val="dk1"/>
              </a:highlight>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Best time to book a hotel room </a:t>
            </a:r>
            <a:endParaRPr sz="1800">
              <a:solidFill>
                <a:srgbClr val="000000"/>
              </a:solidFill>
              <a:latin typeface="Arial"/>
              <a:ea typeface="Arial"/>
              <a:cs typeface="Arial"/>
              <a:sym typeface="Arial"/>
            </a:endParaRPr>
          </a:p>
          <a:p>
            <a:pPr marL="457200" lvl="0" indent="0" algn="l" rtl="0">
              <a:spcBef>
                <a:spcPts val="0"/>
              </a:spcBef>
              <a:spcAft>
                <a:spcPts val="0"/>
              </a:spcAft>
              <a:buNone/>
            </a:pP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Countries from which most customers are coming</a:t>
            </a:r>
            <a:endParaRPr sz="1800">
              <a:solidFill>
                <a:srgbClr val="000000"/>
              </a:solidFill>
              <a:latin typeface="Arial"/>
              <a:ea typeface="Arial"/>
              <a:cs typeface="Arial"/>
              <a:sym typeface="Arial"/>
            </a:endParaRPr>
          </a:p>
          <a:p>
            <a:pPr marL="0" lvl="0" indent="0" algn="l" rtl="0">
              <a:spcBef>
                <a:spcPts val="600"/>
              </a:spcBef>
              <a:spcAft>
                <a:spcPts val="0"/>
              </a:spcAft>
              <a:buNone/>
            </a:pPr>
            <a:endParaRPr sz="1800" b="1">
              <a:solidFill>
                <a:srgbClr val="000000"/>
              </a:solidFill>
              <a:highlight>
                <a:schemeClr val="dk1"/>
              </a:highlight>
              <a:latin typeface="Arial"/>
              <a:ea typeface="Arial"/>
              <a:cs typeface="Arial"/>
              <a:sym typeface="Arial"/>
            </a:endParaRPr>
          </a:p>
          <a:p>
            <a:pPr marL="0" lvl="0" indent="0" algn="l" rtl="0">
              <a:spcBef>
                <a:spcPts val="0"/>
              </a:spcBef>
              <a:spcAft>
                <a:spcPts val="1200"/>
              </a:spcAft>
              <a:buNone/>
            </a:pPr>
            <a:endParaRPr/>
          </a:p>
        </p:txBody>
      </p:sp>
      <p:sp>
        <p:nvSpPr>
          <p:cNvPr id="281" name="Google Shape;281;g143ed253e76_0_30"/>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42a0fe01d2_1_8"/>
          <p:cNvSpPr txBox="1">
            <a:spLocks noGrp="1"/>
          </p:cNvSpPr>
          <p:nvPr>
            <p:ph type="title"/>
          </p:nvPr>
        </p:nvSpPr>
        <p:spPr>
          <a:xfrm>
            <a:off x="447562" y="241425"/>
            <a:ext cx="3606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300" b="1">
                <a:solidFill>
                  <a:srgbClr val="000000"/>
                </a:solidFill>
                <a:latin typeface="Arial"/>
                <a:ea typeface="Arial"/>
                <a:cs typeface="Arial"/>
                <a:sym typeface="Arial"/>
              </a:rPr>
              <a:t>Best time to book a hotel room</a:t>
            </a:r>
            <a:endParaRPr sz="1300" b="1">
              <a:solidFill>
                <a:srgbClr val="000000"/>
              </a:solidFill>
              <a:latin typeface="Arial"/>
              <a:ea typeface="Arial"/>
              <a:cs typeface="Arial"/>
              <a:sym typeface="Arial"/>
            </a:endParaRPr>
          </a:p>
        </p:txBody>
      </p:sp>
      <p:sp>
        <p:nvSpPr>
          <p:cNvPr id="287" name="Google Shape;287;g142a0fe01d2_1_8"/>
          <p:cNvSpPr txBox="1">
            <a:spLocks noGrp="1"/>
          </p:cNvSpPr>
          <p:nvPr>
            <p:ph type="body" idx="1"/>
          </p:nvPr>
        </p:nvSpPr>
        <p:spPr>
          <a:xfrm>
            <a:off x="4505250" y="2599925"/>
            <a:ext cx="4127400" cy="1838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GB" sz="1400">
                <a:highlight>
                  <a:schemeClr val="dk1"/>
                </a:highlight>
                <a:latin typeface="Arial"/>
                <a:ea typeface="Arial"/>
                <a:cs typeface="Arial"/>
                <a:sym typeface="Arial"/>
              </a:rPr>
              <a:t>As per the plot graph, we can conclude that most of the customers visit in the month of August.</a:t>
            </a:r>
            <a:endParaRPr sz="1400">
              <a:highlight>
                <a:schemeClr val="dk1"/>
              </a:highlight>
              <a:latin typeface="Arial"/>
              <a:ea typeface="Arial"/>
              <a:cs typeface="Arial"/>
              <a:sym typeface="Arial"/>
            </a:endParaRPr>
          </a:p>
          <a:p>
            <a:pPr marL="457200" lvl="0" indent="-317500" algn="l" rtl="0">
              <a:spcBef>
                <a:spcPts val="0"/>
              </a:spcBef>
              <a:spcAft>
                <a:spcPts val="0"/>
              </a:spcAft>
              <a:buSzPts val="1400"/>
              <a:buFont typeface="Arial"/>
              <a:buChar char="●"/>
            </a:pPr>
            <a:r>
              <a:rPr lang="en-GB" sz="1400">
                <a:latin typeface="Arial"/>
                <a:ea typeface="Arial"/>
                <a:cs typeface="Arial"/>
                <a:sym typeface="Arial"/>
              </a:rPr>
              <a:t> </a:t>
            </a:r>
            <a:r>
              <a:rPr lang="en-GB" sz="1400">
                <a:highlight>
                  <a:schemeClr val="dk1"/>
                </a:highlight>
                <a:latin typeface="Arial"/>
                <a:ea typeface="Arial"/>
                <a:cs typeface="Arial"/>
                <a:sym typeface="Arial"/>
              </a:rPr>
              <a:t>In this analysis, we have concluded that the most preferred meal type by the customer is Bed and Breakfast(BB).</a:t>
            </a:r>
            <a:endParaRPr sz="1400">
              <a:highlight>
                <a:schemeClr val="dk1"/>
              </a:highlight>
              <a:latin typeface="Arial"/>
              <a:ea typeface="Arial"/>
              <a:cs typeface="Arial"/>
              <a:sym typeface="Arial"/>
            </a:endParaRPr>
          </a:p>
          <a:p>
            <a:pPr marL="457200" lvl="0" indent="0" algn="l" rtl="0">
              <a:spcBef>
                <a:spcPts val="0"/>
              </a:spcBef>
              <a:spcAft>
                <a:spcPts val="0"/>
              </a:spcAft>
              <a:buNone/>
            </a:pPr>
            <a:endParaRPr sz="1400">
              <a:highlight>
                <a:schemeClr val="dk1"/>
              </a:highlight>
              <a:latin typeface="Arial"/>
              <a:ea typeface="Arial"/>
              <a:cs typeface="Arial"/>
              <a:sym typeface="Arial"/>
            </a:endParaRPr>
          </a:p>
        </p:txBody>
      </p:sp>
      <p:pic>
        <p:nvPicPr>
          <p:cNvPr id="288" name="Google Shape;288;g142a0fe01d2_1_8"/>
          <p:cNvPicPr preferRelativeResize="0"/>
          <p:nvPr/>
        </p:nvPicPr>
        <p:blipFill rotWithShape="1">
          <a:blip r:embed="rId3">
            <a:alphaModFix/>
          </a:blip>
          <a:srcRect/>
          <a:stretch/>
        </p:blipFill>
        <p:spPr>
          <a:xfrm>
            <a:off x="284912" y="759025"/>
            <a:ext cx="3931600" cy="3048750"/>
          </a:xfrm>
          <a:prstGeom prst="rect">
            <a:avLst/>
          </a:prstGeom>
          <a:noFill/>
          <a:ln>
            <a:noFill/>
          </a:ln>
        </p:spPr>
      </p:pic>
      <p:sp>
        <p:nvSpPr>
          <p:cNvPr id="289" name="Google Shape;289;g142a0fe01d2_1_8"/>
          <p:cNvSpPr txBox="1"/>
          <p:nvPr/>
        </p:nvSpPr>
        <p:spPr>
          <a:xfrm>
            <a:off x="428625" y="4568875"/>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rgbClr val="000000"/>
              </a:solidFill>
              <a:latin typeface="Arial"/>
              <a:ea typeface="Arial"/>
              <a:cs typeface="Arial"/>
              <a:sym typeface="Arial"/>
            </a:endParaRPr>
          </a:p>
        </p:txBody>
      </p:sp>
      <p:pic>
        <p:nvPicPr>
          <p:cNvPr id="290" name="Google Shape;290;g142a0fe01d2_1_8"/>
          <p:cNvPicPr preferRelativeResize="0"/>
          <p:nvPr/>
        </p:nvPicPr>
        <p:blipFill rotWithShape="1">
          <a:blip r:embed="rId4">
            <a:alphaModFix/>
          </a:blip>
          <a:srcRect/>
          <a:stretch/>
        </p:blipFill>
        <p:spPr>
          <a:xfrm>
            <a:off x="4505250" y="814125"/>
            <a:ext cx="4127400" cy="1838800"/>
          </a:xfrm>
          <a:prstGeom prst="rect">
            <a:avLst/>
          </a:prstGeom>
          <a:noFill/>
          <a:ln>
            <a:noFill/>
          </a:ln>
        </p:spPr>
      </p:pic>
      <p:sp>
        <p:nvSpPr>
          <p:cNvPr id="291" name="Google Shape;291;g142a0fe01d2_1_8"/>
          <p:cNvSpPr txBox="1"/>
          <p:nvPr/>
        </p:nvSpPr>
        <p:spPr>
          <a:xfrm>
            <a:off x="5447375" y="241425"/>
            <a:ext cx="24978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300" b="1"/>
              <a:t>Meal </a:t>
            </a:r>
            <a:r>
              <a:rPr lang="en-GB" sz="1300" b="1" i="0" u="none" strike="noStrike" cap="none">
                <a:solidFill>
                  <a:srgbClr val="000000"/>
                </a:solidFill>
                <a:latin typeface="Arial"/>
                <a:ea typeface="Arial"/>
                <a:cs typeface="Arial"/>
                <a:sym typeface="Arial"/>
              </a:rPr>
              <a:t>preferred</a:t>
            </a:r>
            <a:endParaRPr sz="1300" b="1"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
          <p:cNvSpPr txBox="1">
            <a:spLocks noGrp="1"/>
          </p:cNvSpPr>
          <p:nvPr>
            <p:ph type="ctrTitle"/>
          </p:nvPr>
        </p:nvSpPr>
        <p:spPr>
          <a:xfrm>
            <a:off x="315750" y="685475"/>
            <a:ext cx="8512500" cy="3215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2000" b="1">
              <a:solidFill>
                <a:srgbClr val="000000"/>
              </a:solidFill>
            </a:endParaRPr>
          </a:p>
          <a:p>
            <a:pPr marL="457200" lvl="0" indent="-342900" algn="l" rtl="0">
              <a:lnSpc>
                <a:spcPct val="100000"/>
              </a:lnSpc>
              <a:spcBef>
                <a:spcPts val="0"/>
              </a:spcBef>
              <a:spcAft>
                <a:spcPts val="0"/>
              </a:spcAft>
              <a:buClr>
                <a:schemeClr val="dk2"/>
              </a:buClr>
              <a:buSzPts val="1800"/>
              <a:buChar char="●"/>
            </a:pPr>
            <a:r>
              <a:rPr lang="en-GB" sz="1800">
                <a:solidFill>
                  <a:schemeClr val="dk2"/>
                </a:solidFill>
              </a:rPr>
              <a:t>Agenda</a:t>
            </a:r>
            <a:endParaRPr sz="1800">
              <a:solidFill>
                <a:schemeClr val="dk2"/>
              </a:solidFill>
            </a:endParaRPr>
          </a:p>
          <a:p>
            <a:pPr marL="457200" lvl="0" indent="-342900" algn="l" rtl="0">
              <a:lnSpc>
                <a:spcPct val="100000"/>
              </a:lnSpc>
              <a:spcBef>
                <a:spcPts val="0"/>
              </a:spcBef>
              <a:spcAft>
                <a:spcPts val="0"/>
              </a:spcAft>
              <a:buClr>
                <a:schemeClr val="dk2"/>
              </a:buClr>
              <a:buSzPts val="1800"/>
              <a:buChar char="●"/>
            </a:pPr>
            <a:r>
              <a:rPr lang="en-GB" sz="1800">
                <a:solidFill>
                  <a:schemeClr val="dk2"/>
                </a:solidFill>
              </a:rPr>
              <a:t>Data summary</a:t>
            </a:r>
            <a:endParaRPr sz="1800">
              <a:solidFill>
                <a:schemeClr val="dk2"/>
              </a:solidFill>
            </a:endParaRPr>
          </a:p>
          <a:p>
            <a:pPr marL="457200" lvl="0" indent="-342900" algn="l" rtl="0">
              <a:lnSpc>
                <a:spcPct val="100000"/>
              </a:lnSpc>
              <a:spcBef>
                <a:spcPts val="0"/>
              </a:spcBef>
              <a:spcAft>
                <a:spcPts val="0"/>
              </a:spcAft>
              <a:buClr>
                <a:schemeClr val="dk2"/>
              </a:buClr>
              <a:buSzPts val="1800"/>
              <a:buChar char="●"/>
            </a:pPr>
            <a:r>
              <a:rPr lang="en-GB" sz="1800">
                <a:solidFill>
                  <a:schemeClr val="dk2"/>
                </a:solidFill>
              </a:rPr>
              <a:t>Data cleaning</a:t>
            </a:r>
            <a:endParaRPr sz="1800">
              <a:solidFill>
                <a:schemeClr val="dk2"/>
              </a:solidFill>
            </a:endParaRPr>
          </a:p>
          <a:p>
            <a:pPr marL="457200" lvl="0" indent="-342900" algn="l" rtl="0">
              <a:lnSpc>
                <a:spcPct val="100000"/>
              </a:lnSpc>
              <a:spcBef>
                <a:spcPts val="0"/>
              </a:spcBef>
              <a:spcAft>
                <a:spcPts val="0"/>
              </a:spcAft>
              <a:buClr>
                <a:schemeClr val="dk2"/>
              </a:buClr>
              <a:buSzPts val="1800"/>
              <a:buChar char="●"/>
            </a:pPr>
            <a:r>
              <a:rPr lang="en-GB" sz="1800">
                <a:solidFill>
                  <a:schemeClr val="dk2"/>
                </a:solidFill>
              </a:rPr>
              <a:t>Hotel wise analysis</a:t>
            </a:r>
            <a:endParaRPr sz="1800">
              <a:solidFill>
                <a:schemeClr val="dk2"/>
              </a:solidFill>
            </a:endParaRPr>
          </a:p>
          <a:p>
            <a:pPr marL="457200" lvl="0" indent="-342900" algn="l" rtl="0">
              <a:lnSpc>
                <a:spcPct val="100000"/>
              </a:lnSpc>
              <a:spcBef>
                <a:spcPts val="0"/>
              </a:spcBef>
              <a:spcAft>
                <a:spcPts val="0"/>
              </a:spcAft>
              <a:buClr>
                <a:schemeClr val="dk2"/>
              </a:buClr>
              <a:buSzPts val="1800"/>
              <a:buChar char="●"/>
            </a:pPr>
            <a:r>
              <a:rPr lang="en-GB" sz="1800">
                <a:solidFill>
                  <a:schemeClr val="dk2"/>
                </a:solidFill>
              </a:rPr>
              <a:t>Distribution Channel wise analysis</a:t>
            </a:r>
            <a:endParaRPr sz="1800">
              <a:solidFill>
                <a:schemeClr val="dk2"/>
              </a:solidFill>
            </a:endParaRPr>
          </a:p>
          <a:p>
            <a:pPr marL="457200" lvl="0" indent="-342900" algn="l" rtl="0">
              <a:lnSpc>
                <a:spcPct val="100000"/>
              </a:lnSpc>
              <a:spcBef>
                <a:spcPts val="0"/>
              </a:spcBef>
              <a:spcAft>
                <a:spcPts val="0"/>
              </a:spcAft>
              <a:buClr>
                <a:schemeClr val="dk2"/>
              </a:buClr>
              <a:buSzPts val="1800"/>
              <a:buChar char="●"/>
            </a:pPr>
            <a:r>
              <a:rPr lang="en-GB" sz="1800">
                <a:solidFill>
                  <a:schemeClr val="dk2"/>
                </a:solidFill>
              </a:rPr>
              <a:t>Cancellation related analysis</a:t>
            </a:r>
            <a:endParaRPr sz="1800">
              <a:solidFill>
                <a:schemeClr val="dk2"/>
              </a:solidFill>
            </a:endParaRPr>
          </a:p>
          <a:p>
            <a:pPr marL="457200" lvl="0" indent="-342900" algn="l" rtl="0">
              <a:lnSpc>
                <a:spcPct val="100000"/>
              </a:lnSpc>
              <a:spcBef>
                <a:spcPts val="0"/>
              </a:spcBef>
              <a:spcAft>
                <a:spcPts val="0"/>
              </a:spcAft>
              <a:buClr>
                <a:schemeClr val="dk2"/>
              </a:buClr>
              <a:buSzPts val="1800"/>
              <a:buChar char="●"/>
            </a:pPr>
            <a:r>
              <a:rPr lang="en-GB" sz="1800">
                <a:solidFill>
                  <a:schemeClr val="dk2"/>
                </a:solidFill>
              </a:rPr>
              <a:t>Time and Stay related analysis</a:t>
            </a:r>
            <a:endParaRPr sz="1800">
              <a:solidFill>
                <a:schemeClr val="dk2"/>
              </a:solidFill>
            </a:endParaRPr>
          </a:p>
          <a:p>
            <a:pPr marL="457200" lvl="0" indent="-342900" algn="l" rtl="0">
              <a:lnSpc>
                <a:spcPct val="100000"/>
              </a:lnSpc>
              <a:spcBef>
                <a:spcPts val="0"/>
              </a:spcBef>
              <a:spcAft>
                <a:spcPts val="0"/>
              </a:spcAft>
              <a:buClr>
                <a:schemeClr val="dk2"/>
              </a:buClr>
              <a:buSzPts val="1800"/>
              <a:buChar char="●"/>
            </a:pPr>
            <a:r>
              <a:rPr lang="en-GB" sz="1800">
                <a:solidFill>
                  <a:schemeClr val="dk2"/>
                </a:solidFill>
              </a:rPr>
              <a:t>Heat </a:t>
            </a:r>
            <a:r>
              <a:rPr lang="en-GB" sz="1800">
                <a:solidFill>
                  <a:schemeClr val="dk2"/>
                </a:solidFill>
                <a:highlight>
                  <a:srgbClr val="FFFFFF"/>
                </a:highlight>
              </a:rPr>
              <a:t>Correlation</a:t>
            </a:r>
            <a:endParaRPr sz="1800">
              <a:solidFill>
                <a:schemeClr val="dk2"/>
              </a:solidFill>
            </a:endParaRPr>
          </a:p>
          <a:p>
            <a:pPr marL="457200" lvl="0" indent="-342900" algn="l" rtl="0">
              <a:lnSpc>
                <a:spcPct val="100000"/>
              </a:lnSpc>
              <a:spcBef>
                <a:spcPts val="0"/>
              </a:spcBef>
              <a:spcAft>
                <a:spcPts val="0"/>
              </a:spcAft>
              <a:buClr>
                <a:schemeClr val="dk2"/>
              </a:buClr>
              <a:buSzPts val="1800"/>
              <a:buChar char="●"/>
            </a:pPr>
            <a:r>
              <a:rPr lang="en-GB" sz="1800">
                <a:solidFill>
                  <a:schemeClr val="dk2"/>
                </a:solidFill>
              </a:rPr>
              <a:t>Challenges</a:t>
            </a:r>
            <a:endParaRPr sz="1800">
              <a:solidFill>
                <a:schemeClr val="dk2"/>
              </a:solidFill>
            </a:endParaRPr>
          </a:p>
        </p:txBody>
      </p:sp>
      <p:sp>
        <p:nvSpPr>
          <p:cNvPr id="134" name="Google Shape;134;p2"/>
          <p:cNvSpPr txBox="1"/>
          <p:nvPr/>
        </p:nvSpPr>
        <p:spPr>
          <a:xfrm>
            <a:off x="1232300" y="192875"/>
            <a:ext cx="6172200" cy="554100"/>
          </a:xfrm>
          <a:prstGeom prst="rect">
            <a:avLst/>
          </a:prstGeom>
          <a:noFill/>
          <a:ln>
            <a:noFill/>
          </a:ln>
        </p:spPr>
        <p:txBody>
          <a:bodyPr spcFirstLastPara="1" wrap="square" lIns="91425" tIns="91425" rIns="91425" bIns="91425" anchor="b" anchorCtr="0">
            <a:spAutoFit/>
          </a:bodyPr>
          <a:lstStyle/>
          <a:p>
            <a:pPr marL="0" marR="0" lvl="0" indent="0" algn="ctr" rtl="0">
              <a:lnSpc>
                <a:spcPct val="100000"/>
              </a:lnSpc>
              <a:spcBef>
                <a:spcPts val="0"/>
              </a:spcBef>
              <a:spcAft>
                <a:spcPts val="0"/>
              </a:spcAft>
              <a:buClr>
                <a:srgbClr val="000000"/>
              </a:buClr>
              <a:buSzPts val="5200"/>
              <a:buFont typeface="Arial"/>
              <a:buNone/>
            </a:pPr>
            <a:r>
              <a:rPr lang="en-GB" sz="2400" b="1" i="0" strike="noStrike" cap="none">
                <a:solidFill>
                  <a:srgbClr val="000000"/>
                </a:solidFill>
                <a:latin typeface="Arial"/>
                <a:ea typeface="Arial"/>
                <a:cs typeface="Arial"/>
                <a:sym typeface="Arial"/>
              </a:rPr>
              <a:t>Points to Discuss</a:t>
            </a:r>
            <a:endParaRPr sz="1800" b="0" i="0"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42a0fe01d2_1_22"/>
          <p:cNvSpPr txBox="1">
            <a:spLocks noGrp="1"/>
          </p:cNvSpPr>
          <p:nvPr>
            <p:ph type="title"/>
          </p:nvPr>
        </p:nvSpPr>
        <p:spPr>
          <a:xfrm>
            <a:off x="231350" y="236050"/>
            <a:ext cx="4520700" cy="78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0"/>
              </a:spcAft>
              <a:buSzPts val="2800"/>
              <a:buNone/>
            </a:pPr>
            <a:r>
              <a:rPr lang="en-GB" sz="1300" b="1">
                <a:solidFill>
                  <a:srgbClr val="000000"/>
                </a:solidFill>
                <a:highlight>
                  <a:srgbClr val="FFFFFF"/>
                </a:highlight>
                <a:latin typeface="Arial"/>
                <a:ea typeface="Arial"/>
                <a:cs typeface="Arial"/>
                <a:sym typeface="Arial"/>
              </a:rPr>
              <a:t>Customer type with maximum Average Daily Rate</a:t>
            </a:r>
            <a:r>
              <a:rPr lang="en-GB" sz="1200" b="1">
                <a:solidFill>
                  <a:srgbClr val="000000"/>
                </a:solidFill>
                <a:highlight>
                  <a:srgbClr val="FFFFFF"/>
                </a:highlight>
              </a:rPr>
              <a:t> </a:t>
            </a:r>
            <a:endParaRPr sz="1200" b="1">
              <a:solidFill>
                <a:srgbClr val="000000"/>
              </a:solidFill>
              <a:highlight>
                <a:srgbClr val="FFFFFF"/>
              </a:highlight>
            </a:endParaRPr>
          </a:p>
          <a:p>
            <a:pPr marL="0" lvl="0" indent="0" algn="l" rtl="0">
              <a:lnSpc>
                <a:spcPct val="100000"/>
              </a:lnSpc>
              <a:spcBef>
                <a:spcPts val="600"/>
              </a:spcBef>
              <a:spcAft>
                <a:spcPts val="0"/>
              </a:spcAft>
              <a:buSzPts val="2800"/>
              <a:buNone/>
            </a:pPr>
            <a:endParaRPr/>
          </a:p>
        </p:txBody>
      </p:sp>
      <p:sp>
        <p:nvSpPr>
          <p:cNvPr id="297" name="Google Shape;297;g142a0fe01d2_1_22"/>
          <p:cNvSpPr txBox="1">
            <a:spLocks noGrp="1"/>
          </p:cNvSpPr>
          <p:nvPr>
            <p:ph type="body" idx="1"/>
          </p:nvPr>
        </p:nvSpPr>
        <p:spPr>
          <a:xfrm>
            <a:off x="505350" y="3540825"/>
            <a:ext cx="4004400" cy="13542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GB" sz="1400">
                <a:highlight>
                  <a:schemeClr val="dk1"/>
                </a:highlight>
                <a:latin typeface="Arial"/>
                <a:ea typeface="Arial"/>
                <a:cs typeface="Arial"/>
                <a:sym typeface="Arial"/>
              </a:rPr>
              <a:t>We can conclude that, transient customer type generates maximum adr. The adr of transient-party has been increasing with the year. The group customer type does not show much of a progression.</a:t>
            </a:r>
            <a:endParaRPr sz="1400">
              <a:highlight>
                <a:schemeClr val="dk1"/>
              </a:highlight>
              <a:latin typeface="Arial"/>
              <a:ea typeface="Arial"/>
              <a:cs typeface="Arial"/>
              <a:sym typeface="Arial"/>
            </a:endParaRPr>
          </a:p>
          <a:p>
            <a:pPr marL="0" lvl="0" indent="0" algn="l" rtl="0">
              <a:lnSpc>
                <a:spcPct val="115000"/>
              </a:lnSpc>
              <a:spcBef>
                <a:spcPts val="0"/>
              </a:spcBef>
              <a:spcAft>
                <a:spcPts val="0"/>
              </a:spcAft>
              <a:buSzPts val="1400"/>
              <a:buNone/>
            </a:pPr>
            <a:endParaRPr/>
          </a:p>
        </p:txBody>
      </p:sp>
      <p:sp>
        <p:nvSpPr>
          <p:cNvPr id="298" name="Google Shape;298;g142a0fe01d2_1_22"/>
          <p:cNvSpPr txBox="1">
            <a:spLocks noGrp="1"/>
          </p:cNvSpPr>
          <p:nvPr>
            <p:ph type="body" idx="2"/>
          </p:nvPr>
        </p:nvSpPr>
        <p:spPr>
          <a:xfrm>
            <a:off x="4718050" y="3652000"/>
            <a:ext cx="4338900" cy="9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highlight>
                  <a:schemeClr val="dk1"/>
                </a:highlight>
                <a:latin typeface="Arial"/>
                <a:ea typeface="Arial"/>
                <a:cs typeface="Arial"/>
                <a:sym typeface="Arial"/>
              </a:rPr>
              <a:t>According to the above graph, it shows that mostly couples or families that has been visiting during the month of July and August.</a:t>
            </a:r>
            <a:endParaRPr sz="1400">
              <a:highlight>
                <a:schemeClr val="dk1"/>
              </a:highlight>
              <a:latin typeface="Arial"/>
              <a:ea typeface="Arial"/>
              <a:cs typeface="Arial"/>
              <a:sym typeface="Arial"/>
            </a:endParaRPr>
          </a:p>
          <a:p>
            <a:pPr marL="0" lvl="0" indent="0" algn="l" rtl="0">
              <a:lnSpc>
                <a:spcPct val="115000"/>
              </a:lnSpc>
              <a:spcBef>
                <a:spcPts val="0"/>
              </a:spcBef>
              <a:spcAft>
                <a:spcPts val="0"/>
              </a:spcAft>
              <a:buSzPts val="1400"/>
              <a:buNone/>
            </a:pPr>
            <a:endParaRPr/>
          </a:p>
        </p:txBody>
      </p:sp>
      <p:pic>
        <p:nvPicPr>
          <p:cNvPr id="299" name="Google Shape;299;g142a0fe01d2_1_22"/>
          <p:cNvPicPr preferRelativeResize="0"/>
          <p:nvPr/>
        </p:nvPicPr>
        <p:blipFill rotWithShape="1">
          <a:blip r:embed="rId3">
            <a:alphaModFix/>
          </a:blip>
          <a:srcRect/>
          <a:stretch/>
        </p:blipFill>
        <p:spPr>
          <a:xfrm>
            <a:off x="297050" y="582375"/>
            <a:ext cx="4420999" cy="2859050"/>
          </a:xfrm>
          <a:prstGeom prst="rect">
            <a:avLst/>
          </a:prstGeom>
          <a:noFill/>
          <a:ln>
            <a:noFill/>
          </a:ln>
        </p:spPr>
      </p:pic>
      <p:pic>
        <p:nvPicPr>
          <p:cNvPr id="300" name="Google Shape;300;g142a0fe01d2_1_22"/>
          <p:cNvPicPr preferRelativeResize="0"/>
          <p:nvPr/>
        </p:nvPicPr>
        <p:blipFill rotWithShape="1">
          <a:blip r:embed="rId4">
            <a:alphaModFix/>
          </a:blip>
          <a:srcRect/>
          <a:stretch/>
        </p:blipFill>
        <p:spPr>
          <a:xfrm>
            <a:off x="4572000" y="684225"/>
            <a:ext cx="4254450" cy="3069625"/>
          </a:xfrm>
          <a:prstGeom prst="rect">
            <a:avLst/>
          </a:prstGeom>
          <a:noFill/>
          <a:ln>
            <a:noFill/>
          </a:ln>
        </p:spPr>
      </p:pic>
      <p:sp>
        <p:nvSpPr>
          <p:cNvPr id="301" name="Google Shape;301;g142a0fe01d2_1_22"/>
          <p:cNvSpPr txBox="1"/>
          <p:nvPr/>
        </p:nvSpPr>
        <p:spPr>
          <a:xfrm>
            <a:off x="5076075" y="236050"/>
            <a:ext cx="37671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600"/>
              </a:spcBef>
              <a:spcAft>
                <a:spcPts val="600"/>
              </a:spcAft>
              <a:buClr>
                <a:srgbClr val="000000"/>
              </a:buClr>
              <a:buSzPts val="2800"/>
              <a:buFont typeface="Arial"/>
              <a:buNone/>
            </a:pPr>
            <a:r>
              <a:rPr lang="en-GB" sz="1300" b="1" i="0" u="none" strike="noStrike" cap="none">
                <a:solidFill>
                  <a:srgbClr val="000000"/>
                </a:solidFill>
                <a:highlight>
                  <a:srgbClr val="FFFFFF"/>
                </a:highlight>
                <a:latin typeface="Arial"/>
                <a:ea typeface="Arial"/>
                <a:cs typeface="Arial"/>
                <a:sym typeface="Arial"/>
              </a:rPr>
              <a:t>Type of customers booking the most</a:t>
            </a:r>
            <a:endParaRPr sz="1000" b="1"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1429140a73a_0_125"/>
          <p:cNvSpPr txBox="1">
            <a:spLocks noGrp="1"/>
          </p:cNvSpPr>
          <p:nvPr>
            <p:ph type="title"/>
          </p:nvPr>
        </p:nvSpPr>
        <p:spPr>
          <a:xfrm>
            <a:off x="1928825" y="152550"/>
            <a:ext cx="5100600" cy="420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SzPts val="2800"/>
              <a:buNone/>
            </a:pPr>
            <a:r>
              <a:rPr lang="en-GB" sz="1300" b="1">
                <a:solidFill>
                  <a:srgbClr val="000000"/>
                </a:solidFill>
                <a:latin typeface="Arial"/>
                <a:ea typeface="Arial"/>
                <a:cs typeface="Arial"/>
                <a:sym typeface="Arial"/>
              </a:rPr>
              <a:t>Countries from which most customers are coming</a:t>
            </a:r>
            <a:endParaRPr sz="1300" b="1">
              <a:solidFill>
                <a:srgbClr val="000000"/>
              </a:solidFill>
              <a:latin typeface="Arial"/>
              <a:ea typeface="Arial"/>
              <a:cs typeface="Arial"/>
              <a:sym typeface="Arial"/>
            </a:endParaRPr>
          </a:p>
          <a:p>
            <a:pPr marL="0" lvl="0" indent="0" algn="l" rtl="0">
              <a:lnSpc>
                <a:spcPct val="100000"/>
              </a:lnSpc>
              <a:spcBef>
                <a:spcPts val="1200"/>
              </a:spcBef>
              <a:spcAft>
                <a:spcPts val="0"/>
              </a:spcAft>
              <a:buSzPts val="2800"/>
              <a:buNone/>
            </a:pPr>
            <a:endParaRPr/>
          </a:p>
        </p:txBody>
      </p:sp>
      <p:sp>
        <p:nvSpPr>
          <p:cNvPr id="307" name="Google Shape;307;g1429140a73a_0_125"/>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endParaRPr/>
          </a:p>
        </p:txBody>
      </p:sp>
      <p:sp>
        <p:nvSpPr>
          <p:cNvPr id="308" name="Google Shape;308;g1429140a73a_0_125"/>
          <p:cNvSpPr txBox="1">
            <a:spLocks noGrp="1"/>
          </p:cNvSpPr>
          <p:nvPr>
            <p:ph type="body" idx="2"/>
          </p:nvPr>
        </p:nvSpPr>
        <p:spPr>
          <a:xfrm>
            <a:off x="906950" y="2856150"/>
            <a:ext cx="7417800" cy="15825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Most of the guests were from Portugal with 25k customers. Second by Great Britain with 10k customers. Followed by France, Spain and Germany respectively.</a:t>
            </a:r>
            <a:endParaRPr sz="1700"/>
          </a:p>
        </p:txBody>
      </p:sp>
      <p:pic>
        <p:nvPicPr>
          <p:cNvPr id="309" name="Google Shape;309;g1429140a73a_0_125"/>
          <p:cNvPicPr preferRelativeResize="0"/>
          <p:nvPr/>
        </p:nvPicPr>
        <p:blipFill rotWithShape="1">
          <a:blip r:embed="rId3">
            <a:alphaModFix/>
          </a:blip>
          <a:srcRect l="-3329" t="2310" r="3330" b="-2310"/>
          <a:stretch/>
        </p:blipFill>
        <p:spPr>
          <a:xfrm>
            <a:off x="307575" y="720575"/>
            <a:ext cx="3432025" cy="1987850"/>
          </a:xfrm>
          <a:prstGeom prst="rect">
            <a:avLst/>
          </a:prstGeom>
          <a:noFill/>
          <a:ln>
            <a:noFill/>
          </a:ln>
        </p:spPr>
      </p:pic>
      <p:pic>
        <p:nvPicPr>
          <p:cNvPr id="310" name="Google Shape;310;g1429140a73a_0_125"/>
          <p:cNvPicPr preferRelativeResize="0"/>
          <p:nvPr/>
        </p:nvPicPr>
        <p:blipFill rotWithShape="1">
          <a:blip r:embed="rId4">
            <a:alphaModFix/>
          </a:blip>
          <a:srcRect/>
          <a:stretch/>
        </p:blipFill>
        <p:spPr>
          <a:xfrm>
            <a:off x="3793300" y="572850"/>
            <a:ext cx="5016850" cy="2310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42a0fe01d2_1_15"/>
          <p:cNvSpPr txBox="1">
            <a:spLocks noGrp="1"/>
          </p:cNvSpPr>
          <p:nvPr>
            <p:ph type="title"/>
          </p:nvPr>
        </p:nvSpPr>
        <p:spPr>
          <a:xfrm>
            <a:off x="3046575" y="230700"/>
            <a:ext cx="29352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600"/>
              </a:spcAft>
              <a:buSzPts val="2800"/>
              <a:buNone/>
            </a:pPr>
            <a:r>
              <a:rPr lang="en-GB" sz="1600" b="1">
                <a:solidFill>
                  <a:srgbClr val="000000"/>
                </a:solidFill>
                <a:highlight>
                  <a:srgbClr val="FFFFFF"/>
                </a:highlight>
              </a:rPr>
              <a:t>Heat Correlation Map</a:t>
            </a:r>
            <a:endParaRPr sz="2900" b="1">
              <a:solidFill>
                <a:srgbClr val="000000"/>
              </a:solidFill>
            </a:endParaRPr>
          </a:p>
        </p:txBody>
      </p:sp>
      <p:sp>
        <p:nvSpPr>
          <p:cNvPr id="316" name="Google Shape;316;g142a0fe01d2_1_15"/>
          <p:cNvSpPr txBox="1">
            <a:spLocks noGrp="1"/>
          </p:cNvSpPr>
          <p:nvPr>
            <p:ph type="body" idx="1"/>
          </p:nvPr>
        </p:nvSpPr>
        <p:spPr>
          <a:xfrm>
            <a:off x="311700" y="958950"/>
            <a:ext cx="8307900" cy="360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p>
        </p:txBody>
      </p:sp>
      <p:sp>
        <p:nvSpPr>
          <p:cNvPr id="317" name="Google Shape;317;g142a0fe01d2_1_15"/>
          <p:cNvSpPr txBox="1">
            <a:spLocks noGrp="1"/>
          </p:cNvSpPr>
          <p:nvPr>
            <p:ph type="body" idx="2"/>
          </p:nvPr>
        </p:nvSpPr>
        <p:spPr>
          <a:xfrm>
            <a:off x="4783900" y="958975"/>
            <a:ext cx="4048500" cy="360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solidFill>
                  <a:srgbClr val="212121"/>
                </a:solidFill>
                <a:highlight>
                  <a:srgbClr val="FFFFFF"/>
                </a:highlight>
                <a:latin typeface="Arial"/>
                <a:ea typeface="Arial"/>
                <a:cs typeface="Arial"/>
                <a:sym typeface="Arial"/>
              </a:rPr>
              <a:t>The average daily rate is positively correlated with total number of guest.Hence we can understand that when number of guest increases ,the average daily rate of hotel also increases with it.</a:t>
            </a:r>
            <a:endParaRPr>
              <a:solidFill>
                <a:srgbClr val="212121"/>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endParaRPr>
              <a:solidFill>
                <a:srgbClr val="212121"/>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a:solidFill>
                  <a:srgbClr val="212121"/>
                </a:solidFill>
                <a:highlight>
                  <a:srgbClr val="FFFFFF"/>
                </a:highlight>
                <a:latin typeface="Arial"/>
                <a:ea typeface="Arial"/>
                <a:cs typeface="Arial"/>
                <a:sym typeface="Arial"/>
              </a:rPr>
              <a:t>The average daily rate is positively correlated with the number of special request.Hence we can understand that when the number of special request increases the revenue of the hotel increases.</a:t>
            </a:r>
            <a:endParaRPr>
              <a:solidFill>
                <a:srgbClr val="212121"/>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endParaRPr>
              <a:solidFill>
                <a:srgbClr val="212121"/>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a:solidFill>
                  <a:srgbClr val="212121"/>
                </a:solidFill>
                <a:highlight>
                  <a:srgbClr val="FFFFFF"/>
                </a:highlight>
                <a:latin typeface="Arial"/>
                <a:ea typeface="Arial"/>
                <a:cs typeface="Arial"/>
                <a:sym typeface="Arial"/>
              </a:rPr>
              <a:t>The total number of days stay and lead time have slight positive correlation to each other. Thus we can say that higher number of days stay result in higher lead time.</a:t>
            </a:r>
            <a:endParaRPr>
              <a:solidFill>
                <a:srgbClr val="212121"/>
              </a:solidFill>
              <a:highlight>
                <a:srgbClr val="FFFFFF"/>
              </a:highlight>
              <a:latin typeface="Arial"/>
              <a:ea typeface="Arial"/>
              <a:cs typeface="Arial"/>
              <a:sym typeface="Arial"/>
            </a:endParaRPr>
          </a:p>
        </p:txBody>
      </p:sp>
      <p:pic>
        <p:nvPicPr>
          <p:cNvPr id="318" name="Google Shape;318;g142a0fe01d2_1_15"/>
          <p:cNvPicPr preferRelativeResize="0"/>
          <p:nvPr/>
        </p:nvPicPr>
        <p:blipFill rotWithShape="1">
          <a:blip r:embed="rId3">
            <a:alphaModFix/>
          </a:blip>
          <a:srcRect/>
          <a:stretch/>
        </p:blipFill>
        <p:spPr>
          <a:xfrm>
            <a:off x="311700" y="958950"/>
            <a:ext cx="4251199" cy="3609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43ed253e76_0_14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400" b="1">
                <a:solidFill>
                  <a:schemeClr val="dk2"/>
                </a:solidFill>
                <a:latin typeface="Arial"/>
                <a:ea typeface="Arial"/>
                <a:cs typeface="Arial"/>
                <a:sym typeface="Arial"/>
              </a:rPr>
              <a:t>Challenges</a:t>
            </a:r>
            <a:endParaRPr sz="2400" b="1">
              <a:solidFill>
                <a:schemeClr val="dk2"/>
              </a:solidFill>
              <a:latin typeface="Arial"/>
              <a:ea typeface="Arial"/>
              <a:cs typeface="Arial"/>
              <a:sym typeface="Arial"/>
            </a:endParaRPr>
          </a:p>
        </p:txBody>
      </p:sp>
      <p:sp>
        <p:nvSpPr>
          <p:cNvPr id="324" name="Google Shape;324;g143ed253e76_0_14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marR="152400" lvl="0" indent="0" algn="l" rtl="0">
              <a:lnSpc>
                <a:spcPct val="145000"/>
              </a:lnSpc>
              <a:spcBef>
                <a:spcPts val="0"/>
              </a:spcBef>
              <a:spcAft>
                <a:spcPts val="0"/>
              </a:spcAft>
              <a:buNone/>
            </a:pPr>
            <a:r>
              <a:rPr lang="en-GB" sz="1400">
                <a:solidFill>
                  <a:srgbClr val="24292F"/>
                </a:solidFill>
                <a:latin typeface="Arial"/>
                <a:ea typeface="Arial"/>
                <a:cs typeface="Arial"/>
                <a:sym typeface="Arial"/>
              </a:rPr>
              <a:t>A lot of null values were present in the dataset.</a:t>
            </a:r>
            <a:endParaRPr sz="1400">
              <a:solidFill>
                <a:srgbClr val="24292F"/>
              </a:solidFill>
              <a:latin typeface="Arial"/>
              <a:ea typeface="Arial"/>
              <a:cs typeface="Arial"/>
              <a:sym typeface="Arial"/>
            </a:endParaRPr>
          </a:p>
          <a:p>
            <a:pPr marL="0" marR="152400" lvl="0" indent="0" algn="l" rtl="0">
              <a:lnSpc>
                <a:spcPct val="145000"/>
              </a:lnSpc>
              <a:spcBef>
                <a:spcPts val="1200"/>
              </a:spcBef>
              <a:spcAft>
                <a:spcPts val="0"/>
              </a:spcAft>
              <a:buNone/>
            </a:pPr>
            <a:r>
              <a:rPr lang="en-GB" sz="1400">
                <a:solidFill>
                  <a:srgbClr val="24292F"/>
                </a:solidFill>
                <a:latin typeface="Arial"/>
                <a:ea typeface="Arial"/>
                <a:cs typeface="Arial"/>
                <a:sym typeface="Arial"/>
              </a:rPr>
              <a:t>There were a lot of duplicate data.</a:t>
            </a:r>
            <a:endParaRPr sz="1400">
              <a:solidFill>
                <a:srgbClr val="24292F"/>
              </a:solidFill>
              <a:latin typeface="Arial"/>
              <a:ea typeface="Arial"/>
              <a:cs typeface="Arial"/>
              <a:sym typeface="Arial"/>
            </a:endParaRPr>
          </a:p>
          <a:p>
            <a:pPr marL="0" lvl="0" indent="0" algn="l" rtl="0">
              <a:spcBef>
                <a:spcPts val="1200"/>
              </a:spcBef>
              <a:spcAft>
                <a:spcPts val="0"/>
              </a:spcAft>
              <a:buNone/>
            </a:pPr>
            <a:r>
              <a:rPr lang="en-GB" sz="1400">
                <a:solidFill>
                  <a:srgbClr val="24292F"/>
                </a:solidFill>
                <a:latin typeface="Arial"/>
                <a:ea typeface="Arial"/>
                <a:cs typeface="Arial"/>
                <a:sym typeface="Arial"/>
              </a:rPr>
              <a:t>Removing the outliers from the given dataset.</a:t>
            </a:r>
            <a:endParaRPr sz="1400">
              <a:solidFill>
                <a:srgbClr val="24292F"/>
              </a:solidFill>
              <a:latin typeface="Arial"/>
              <a:ea typeface="Arial"/>
              <a:cs typeface="Arial"/>
              <a:sym typeface="Arial"/>
            </a:endParaRPr>
          </a:p>
          <a:p>
            <a:pPr marL="0" lvl="0" indent="0" algn="l" rtl="0">
              <a:spcBef>
                <a:spcPts val="1200"/>
              </a:spcBef>
              <a:spcAft>
                <a:spcPts val="0"/>
              </a:spcAft>
              <a:buNone/>
            </a:pPr>
            <a:r>
              <a:rPr lang="en-GB" sz="1400">
                <a:solidFill>
                  <a:srgbClr val="24292F"/>
                </a:solidFill>
                <a:latin typeface="Arial"/>
                <a:ea typeface="Arial"/>
                <a:cs typeface="Arial"/>
                <a:sym typeface="Arial"/>
              </a:rPr>
              <a:t>Selecting appropriate visualization techniques  was a tedious job.</a:t>
            </a:r>
            <a:endParaRPr sz="1400">
              <a:solidFill>
                <a:srgbClr val="24292F"/>
              </a:solidFill>
              <a:latin typeface="Arial"/>
              <a:ea typeface="Arial"/>
              <a:cs typeface="Arial"/>
              <a:sym typeface="Arial"/>
            </a:endParaRPr>
          </a:p>
          <a:p>
            <a:pPr marL="152400" marR="152400" lvl="0" indent="0" algn="l" rtl="0">
              <a:lnSpc>
                <a:spcPct val="145000"/>
              </a:lnSpc>
              <a:spcBef>
                <a:spcPts val="1200"/>
              </a:spcBef>
              <a:spcAft>
                <a:spcPts val="1200"/>
              </a:spcAft>
              <a:buNone/>
            </a:pPr>
            <a:endParaRPr/>
          </a:p>
        </p:txBody>
      </p:sp>
      <p:sp>
        <p:nvSpPr>
          <p:cNvPr id="325" name="Google Shape;325;g143ed253e76_0_1428"/>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43ed253e76_0_1435"/>
          <p:cNvSpPr txBox="1">
            <a:spLocks noGrp="1"/>
          </p:cNvSpPr>
          <p:nvPr>
            <p:ph type="title"/>
          </p:nvPr>
        </p:nvSpPr>
        <p:spPr>
          <a:xfrm>
            <a:off x="819150" y="1591000"/>
            <a:ext cx="7505700" cy="184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5000">
                <a:solidFill>
                  <a:schemeClr val="accent2"/>
                </a:solidFill>
              </a:rPr>
              <a:t>Thank You !!!</a:t>
            </a:r>
            <a:endParaRPr sz="50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37129aa83c_0_2"/>
          <p:cNvSpPr txBox="1">
            <a:spLocks noGrp="1"/>
          </p:cNvSpPr>
          <p:nvPr>
            <p:ph type="subTitle" idx="1"/>
          </p:nvPr>
        </p:nvSpPr>
        <p:spPr>
          <a:xfrm>
            <a:off x="311700" y="739375"/>
            <a:ext cx="8520600" cy="432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190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r>
              <a:rPr lang="en-GB" sz="1800">
                <a:solidFill>
                  <a:srgbClr val="000000"/>
                </a:solidFill>
                <a:latin typeface="Arial"/>
                <a:ea typeface="Arial"/>
                <a:cs typeface="Arial"/>
                <a:sym typeface="Arial"/>
              </a:rPr>
              <a:t>To extract,observe and analyse the given hotel bookings data set from 2015-2017.</a:t>
            </a:r>
            <a:endParaRPr sz="180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endParaRPr sz="150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r>
              <a:rPr lang="en-GB" sz="1800">
                <a:solidFill>
                  <a:srgbClr val="000000"/>
                </a:solidFill>
                <a:latin typeface="Arial"/>
                <a:ea typeface="Arial"/>
                <a:cs typeface="Arial"/>
                <a:sym typeface="Arial"/>
              </a:rPr>
              <a:t>The analysis of given data set in following ways :</a:t>
            </a:r>
            <a:endParaRPr sz="1800">
              <a:solidFill>
                <a:srgbClr val="000000"/>
              </a:solidFill>
              <a:latin typeface="Arial"/>
              <a:ea typeface="Arial"/>
              <a:cs typeface="Arial"/>
              <a:sym typeface="Arial"/>
            </a:endParaRPr>
          </a:p>
          <a:p>
            <a:pPr marL="0" lvl="0" indent="0" algn="l" rtl="0">
              <a:lnSpc>
                <a:spcPct val="100000"/>
              </a:lnSpc>
              <a:spcBef>
                <a:spcPts val="0"/>
              </a:spcBef>
              <a:spcAft>
                <a:spcPts val="0"/>
              </a:spcAft>
              <a:buSzPts val="2800"/>
              <a:buNone/>
            </a:pPr>
            <a:endParaRPr sz="18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Hotel wise analysis</a:t>
            </a:r>
            <a:endParaRPr sz="180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Distribution Channel wise analysis</a:t>
            </a:r>
            <a:endParaRPr sz="180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Booking cancellation analysis</a:t>
            </a:r>
            <a:endParaRPr sz="180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Timewise analysis</a:t>
            </a:r>
            <a:endParaRPr sz="18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a:p>
            <a:pPr marL="457200" lvl="0" indent="0" algn="ctr" rtl="0">
              <a:lnSpc>
                <a:spcPct val="100000"/>
              </a:lnSpc>
              <a:spcBef>
                <a:spcPts val="0"/>
              </a:spcBef>
              <a:spcAft>
                <a:spcPts val="0"/>
              </a:spcAft>
              <a:buSzPts val="2800"/>
              <a:buNone/>
            </a:pPr>
            <a:endParaRPr>
              <a:solidFill>
                <a:schemeClr val="lt1"/>
              </a:solidFill>
            </a:endParaRPr>
          </a:p>
        </p:txBody>
      </p:sp>
      <p:sp>
        <p:nvSpPr>
          <p:cNvPr id="140" name="Google Shape;140;g137129aa83c_0_2"/>
          <p:cNvSpPr txBox="1"/>
          <p:nvPr/>
        </p:nvSpPr>
        <p:spPr>
          <a:xfrm>
            <a:off x="1318025" y="171450"/>
            <a:ext cx="6172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200"/>
              <a:buFont typeface="Arial"/>
              <a:buNone/>
            </a:pPr>
            <a:r>
              <a:rPr lang="en-GB" sz="2400" b="1" i="0" u="none" strike="noStrike" cap="none">
                <a:solidFill>
                  <a:srgbClr val="000000"/>
                </a:solidFill>
                <a:latin typeface="Arial"/>
                <a:ea typeface="Arial"/>
                <a:cs typeface="Arial"/>
                <a:sym typeface="Arial"/>
              </a:rPr>
              <a:t>Agenda</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137129aa83c_0_16"/>
          <p:cNvSpPr txBox="1">
            <a:spLocks noGrp="1"/>
          </p:cNvSpPr>
          <p:nvPr>
            <p:ph type="title"/>
          </p:nvPr>
        </p:nvSpPr>
        <p:spPr>
          <a:xfrm>
            <a:off x="108100" y="4664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800" b="1">
                <a:solidFill>
                  <a:srgbClr val="000000"/>
                </a:solidFill>
              </a:rPr>
              <a:t>   </a:t>
            </a:r>
            <a:r>
              <a:rPr lang="en-GB" sz="2400" b="1">
                <a:solidFill>
                  <a:srgbClr val="000000"/>
                </a:solidFill>
              </a:rPr>
              <a:t>Data Summary</a:t>
            </a:r>
            <a:endParaRPr sz="2400" b="1">
              <a:solidFill>
                <a:srgbClr val="000000"/>
              </a:solidFill>
            </a:endParaRPr>
          </a:p>
        </p:txBody>
      </p:sp>
      <p:sp>
        <p:nvSpPr>
          <p:cNvPr id="146" name="Google Shape;146;g137129aa83c_0_16"/>
          <p:cNvSpPr txBox="1">
            <a:spLocks noGrp="1"/>
          </p:cNvSpPr>
          <p:nvPr>
            <p:ph type="body" idx="1"/>
          </p:nvPr>
        </p:nvSpPr>
        <p:spPr>
          <a:xfrm>
            <a:off x="311700" y="878925"/>
            <a:ext cx="8520600" cy="384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200" b="1">
                <a:solidFill>
                  <a:srgbClr val="000000"/>
                </a:solidFill>
                <a:latin typeface="Arial"/>
                <a:ea typeface="Arial"/>
                <a:cs typeface="Arial"/>
                <a:sym typeface="Arial"/>
              </a:rPr>
              <a:t>Given data set has different columns of variables crucial for hotel bookings:</a:t>
            </a:r>
            <a:endParaRPr sz="1200" b="1">
              <a:solidFill>
                <a:srgbClr val="000000"/>
              </a:solidFill>
              <a:latin typeface="Arial"/>
              <a:ea typeface="Arial"/>
              <a:cs typeface="Arial"/>
              <a:sym typeface="Arial"/>
            </a:endParaRPr>
          </a:p>
          <a:p>
            <a:pPr marL="0" lvl="0" indent="0" algn="l" rtl="0">
              <a:lnSpc>
                <a:spcPct val="115000"/>
              </a:lnSpc>
              <a:spcBef>
                <a:spcPts val="0"/>
              </a:spcBef>
              <a:spcAft>
                <a:spcPts val="0"/>
              </a:spcAft>
              <a:buSzPts val="1800"/>
              <a:buNone/>
            </a:pPr>
            <a:endParaRPr sz="1200" b="1">
              <a:solidFill>
                <a:srgbClr val="000000"/>
              </a:solidFill>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hotel:</a:t>
            </a:r>
            <a:r>
              <a:rPr lang="en-GB" sz="1200">
                <a:solidFill>
                  <a:schemeClr val="accent2"/>
                </a:solidFill>
                <a:latin typeface="Arial"/>
                <a:ea typeface="Arial"/>
                <a:cs typeface="Arial"/>
                <a:sym typeface="Arial"/>
              </a:rPr>
              <a:t> </a:t>
            </a:r>
            <a:r>
              <a:rPr lang="en-GB" sz="1200">
                <a:latin typeface="Arial"/>
                <a:ea typeface="Arial"/>
                <a:cs typeface="Arial"/>
                <a:sym typeface="Arial"/>
              </a:rPr>
              <a:t>The category of hotels, which has two values  resort hotel and city hotel.</a:t>
            </a:r>
            <a:endParaRPr sz="1200">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is_cancelled :</a:t>
            </a:r>
            <a:r>
              <a:rPr lang="en-GB" sz="1200">
                <a:solidFill>
                  <a:schemeClr val="accent2"/>
                </a:solidFill>
                <a:latin typeface="Arial"/>
                <a:ea typeface="Arial"/>
                <a:cs typeface="Arial"/>
                <a:sym typeface="Arial"/>
              </a:rPr>
              <a:t> </a:t>
            </a:r>
            <a:r>
              <a:rPr lang="en-GB" sz="1200">
                <a:latin typeface="Arial"/>
                <a:ea typeface="Arial"/>
                <a:cs typeface="Arial"/>
                <a:sym typeface="Arial"/>
              </a:rPr>
              <a:t>The value of column show the cancellation type. If the booking was cancelled or not. Values[0,1], where 0 indicates not cancelled</a:t>
            </a:r>
            <a:r>
              <a:rPr lang="en-GB" sz="1200">
                <a:solidFill>
                  <a:schemeClr val="accent2"/>
                </a:solidFill>
                <a:latin typeface="Arial"/>
                <a:ea typeface="Arial"/>
                <a:cs typeface="Arial"/>
                <a:sym typeface="Arial"/>
              </a:rPr>
              <a:t>.</a:t>
            </a:r>
            <a:endParaRPr sz="1200">
              <a:solidFill>
                <a:schemeClr val="accent2"/>
              </a:solidFill>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lead_time :</a:t>
            </a:r>
            <a:r>
              <a:rPr lang="en-GB" sz="1200">
                <a:solidFill>
                  <a:schemeClr val="accent2"/>
                </a:solidFill>
                <a:latin typeface="Arial"/>
                <a:ea typeface="Arial"/>
                <a:cs typeface="Arial"/>
                <a:sym typeface="Arial"/>
              </a:rPr>
              <a:t> </a:t>
            </a:r>
            <a:r>
              <a:rPr lang="en-GB" sz="1200">
                <a:latin typeface="Arial"/>
                <a:ea typeface="Arial"/>
                <a:cs typeface="Arial"/>
                <a:sym typeface="Arial"/>
              </a:rPr>
              <a:t>The time between reservation and actual arrival </a:t>
            </a:r>
            <a:r>
              <a:rPr lang="en-GB" sz="1200">
                <a:solidFill>
                  <a:schemeClr val="accent2"/>
                </a:solidFill>
                <a:latin typeface="Arial"/>
                <a:ea typeface="Arial"/>
                <a:cs typeface="Arial"/>
                <a:sym typeface="Arial"/>
              </a:rPr>
              <a:t>.</a:t>
            </a:r>
            <a:endParaRPr sz="1200">
              <a:solidFill>
                <a:schemeClr val="accent2"/>
              </a:solidFill>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stayed_in_weekend_nights:</a:t>
            </a:r>
            <a:r>
              <a:rPr lang="en-GB" sz="1200">
                <a:solidFill>
                  <a:schemeClr val="accent2"/>
                </a:solidFill>
                <a:latin typeface="Arial"/>
                <a:ea typeface="Arial"/>
                <a:cs typeface="Arial"/>
                <a:sym typeface="Arial"/>
              </a:rPr>
              <a:t> </a:t>
            </a:r>
            <a:r>
              <a:rPr lang="en-GB" sz="1200">
                <a:latin typeface="Arial"/>
                <a:ea typeface="Arial"/>
                <a:cs typeface="Arial"/>
                <a:sym typeface="Arial"/>
              </a:rPr>
              <a:t>The number of weekend nights stay per reservation</a:t>
            </a:r>
            <a:endParaRPr sz="1200">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stayed_in_weekday_nights:</a:t>
            </a:r>
            <a:r>
              <a:rPr lang="en-GB" sz="1200">
                <a:solidFill>
                  <a:schemeClr val="accent2"/>
                </a:solidFill>
                <a:latin typeface="Arial"/>
                <a:ea typeface="Arial"/>
                <a:cs typeface="Arial"/>
                <a:sym typeface="Arial"/>
              </a:rPr>
              <a:t> </a:t>
            </a:r>
            <a:r>
              <a:rPr lang="en-GB" sz="1200">
                <a:latin typeface="Arial"/>
                <a:ea typeface="Arial"/>
                <a:cs typeface="Arial"/>
                <a:sym typeface="Arial"/>
              </a:rPr>
              <a:t>The number of weekday nights stay per reservation.</a:t>
            </a:r>
            <a:endParaRPr sz="1200">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meal:</a:t>
            </a:r>
            <a:r>
              <a:rPr lang="en-GB" sz="1200">
                <a:solidFill>
                  <a:schemeClr val="accent2"/>
                </a:solidFill>
                <a:latin typeface="Arial"/>
                <a:ea typeface="Arial"/>
                <a:cs typeface="Arial"/>
                <a:sym typeface="Arial"/>
              </a:rPr>
              <a:t> </a:t>
            </a:r>
            <a:r>
              <a:rPr lang="en-GB" sz="1200">
                <a:latin typeface="Arial"/>
                <a:ea typeface="Arial"/>
                <a:cs typeface="Arial"/>
                <a:sym typeface="Arial"/>
              </a:rPr>
              <a:t>Meal preferences per reservation.[BB,FB,HB,SC,Undefined]</a:t>
            </a:r>
            <a:endParaRPr sz="1200">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Country:</a:t>
            </a:r>
            <a:r>
              <a:rPr lang="en-GB" sz="1200">
                <a:solidFill>
                  <a:schemeClr val="accent2"/>
                </a:solidFill>
                <a:latin typeface="Arial"/>
                <a:ea typeface="Arial"/>
                <a:cs typeface="Arial"/>
                <a:sym typeface="Arial"/>
              </a:rPr>
              <a:t> </a:t>
            </a:r>
            <a:r>
              <a:rPr lang="en-GB" sz="1200">
                <a:latin typeface="Arial"/>
                <a:ea typeface="Arial"/>
                <a:cs typeface="Arial"/>
                <a:sym typeface="Arial"/>
              </a:rPr>
              <a:t>The origin country of guest.</a:t>
            </a:r>
            <a:endParaRPr sz="1200">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market_segment:</a:t>
            </a:r>
            <a:r>
              <a:rPr lang="en-GB" sz="1200">
                <a:solidFill>
                  <a:srgbClr val="000000"/>
                </a:solidFill>
                <a:latin typeface="Arial"/>
                <a:ea typeface="Arial"/>
                <a:cs typeface="Arial"/>
                <a:sym typeface="Arial"/>
              </a:rPr>
              <a:t> This column show how reservation was made and what is the purpose of reservation. Eg, corporate means corporate trip, TA for travel agency.</a:t>
            </a:r>
            <a:endParaRPr sz="1200">
              <a:solidFill>
                <a:srgbClr val="000000"/>
              </a:solidFill>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distribution_channel:</a:t>
            </a:r>
            <a:r>
              <a:rPr lang="en-GB" sz="1200">
                <a:solidFill>
                  <a:srgbClr val="000000"/>
                </a:solidFill>
                <a:latin typeface="Arial"/>
                <a:ea typeface="Arial"/>
                <a:cs typeface="Arial"/>
                <a:sym typeface="Arial"/>
              </a:rPr>
              <a:t> The medium through booking was made. [Direct,Corporate,TA/TO,undefined,GDS.]</a:t>
            </a:r>
            <a:endParaRPr sz="1200">
              <a:solidFill>
                <a:srgbClr val="000000"/>
              </a:solidFill>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Is_repeated_guest:</a:t>
            </a:r>
            <a:r>
              <a:rPr lang="en-GB" sz="1200">
                <a:solidFill>
                  <a:srgbClr val="000000"/>
                </a:solidFill>
                <a:latin typeface="Arial"/>
                <a:ea typeface="Arial"/>
                <a:cs typeface="Arial"/>
                <a:sym typeface="Arial"/>
              </a:rPr>
              <a:t> Shows if the guest is who has arrived earlier or not.Values[0,1]--&gt;0 indicates no and 1 indicated yes person is repeated guest.</a:t>
            </a:r>
            <a:endParaRPr sz="1200">
              <a:solidFill>
                <a:srgbClr val="000000"/>
              </a:solidFill>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days_in_waiting_list:</a:t>
            </a:r>
            <a:r>
              <a:rPr lang="en-GB" sz="1200">
                <a:solidFill>
                  <a:srgbClr val="000000"/>
                </a:solidFill>
                <a:latin typeface="Arial"/>
                <a:ea typeface="Arial"/>
                <a:cs typeface="Arial"/>
                <a:sym typeface="Arial"/>
              </a:rPr>
              <a:t> Number of days between actual booking and transact.</a:t>
            </a:r>
            <a:endParaRPr sz="1200">
              <a:solidFill>
                <a:srgbClr val="000000"/>
              </a:solidFill>
              <a:latin typeface="Arial"/>
              <a:ea typeface="Arial"/>
              <a:cs typeface="Arial"/>
              <a:sym typeface="Arial"/>
            </a:endParaRPr>
          </a:p>
          <a:p>
            <a:pPr marL="0" lvl="0" indent="0" algn="l" rtl="0">
              <a:lnSpc>
                <a:spcPct val="115000"/>
              </a:lnSpc>
              <a:spcBef>
                <a:spcPts val="0"/>
              </a:spcBef>
              <a:spcAft>
                <a:spcPts val="0"/>
              </a:spcAft>
              <a:buSzPts val="1800"/>
              <a:buNone/>
            </a:pPr>
            <a:r>
              <a:rPr lang="en-GB" sz="1200">
                <a:solidFill>
                  <a:srgbClr val="FF0000"/>
                </a:solidFill>
                <a:latin typeface="Arial"/>
                <a:ea typeface="Arial"/>
                <a:cs typeface="Arial"/>
                <a:sym typeface="Arial"/>
              </a:rPr>
              <a:t>customer_type:</a:t>
            </a:r>
            <a:r>
              <a:rPr lang="en-GB" sz="1200">
                <a:solidFill>
                  <a:srgbClr val="000000"/>
                </a:solidFill>
                <a:latin typeface="Arial"/>
                <a:ea typeface="Arial"/>
                <a:cs typeface="Arial"/>
                <a:sym typeface="Arial"/>
              </a:rPr>
              <a:t> Type of customers( Transient, group, etc.)</a:t>
            </a:r>
            <a:endParaRPr sz="1200">
              <a:solidFill>
                <a:srgbClr val="000000"/>
              </a:solidFill>
              <a:latin typeface="Arial"/>
              <a:ea typeface="Arial"/>
              <a:cs typeface="Arial"/>
              <a:sym typeface="Arial"/>
            </a:endParaRPr>
          </a:p>
          <a:p>
            <a:pPr marL="0" lvl="0" indent="0" algn="l" rtl="0">
              <a:lnSpc>
                <a:spcPct val="115000"/>
              </a:lnSpc>
              <a:spcBef>
                <a:spcPts val="0"/>
              </a:spcBef>
              <a:spcAft>
                <a:spcPts val="0"/>
              </a:spcAft>
              <a:buSzPts val="1800"/>
              <a:buNone/>
            </a:pPr>
            <a:endParaRPr>
              <a:solidFill>
                <a:srgbClr val="000000"/>
              </a:solidFill>
            </a:endParaRPr>
          </a:p>
          <a:p>
            <a:pPr marL="0" lvl="0" indent="0" algn="l" rtl="0">
              <a:lnSpc>
                <a:spcPct val="115000"/>
              </a:lnSpc>
              <a:spcBef>
                <a:spcPts val="0"/>
              </a:spcBef>
              <a:spcAft>
                <a:spcPts val="0"/>
              </a:spcAft>
              <a:buSzPts val="1800"/>
              <a:buNone/>
            </a:pP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37129aa83c_0_30"/>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a:solidFill>
                  <a:srgbClr val="000000"/>
                </a:solidFill>
                <a:latin typeface="Arial"/>
                <a:ea typeface="Arial"/>
                <a:cs typeface="Arial"/>
                <a:sym typeface="Arial"/>
              </a:rPr>
              <a:t>Data information</a:t>
            </a:r>
            <a:endParaRPr sz="2400" b="1">
              <a:solidFill>
                <a:srgbClr val="000000"/>
              </a:solidFill>
              <a:latin typeface="Arial"/>
              <a:ea typeface="Arial"/>
              <a:cs typeface="Arial"/>
              <a:sym typeface="Arial"/>
            </a:endParaRPr>
          </a:p>
        </p:txBody>
      </p:sp>
      <p:sp>
        <p:nvSpPr>
          <p:cNvPr id="152" name="Google Shape;152;g137129aa83c_0_30"/>
          <p:cNvSpPr txBox="1">
            <a:spLocks noGrp="1"/>
          </p:cNvSpPr>
          <p:nvPr>
            <p:ph type="body" idx="1"/>
          </p:nvPr>
        </p:nvSpPr>
        <p:spPr>
          <a:xfrm>
            <a:off x="389625" y="1152475"/>
            <a:ext cx="3999900" cy="359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sz="750" b="1">
              <a:solidFill>
                <a:schemeClr val="accent2"/>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400"/>
              <a:buNone/>
            </a:pPr>
            <a:endParaRPr sz="750" b="1">
              <a:solidFill>
                <a:schemeClr val="accent2"/>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400"/>
              <a:buNone/>
            </a:pPr>
            <a:endParaRPr sz="750" b="1">
              <a:solidFill>
                <a:schemeClr val="accent2"/>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Column                          Non-Null Count   Dtype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                          --------------   -----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0   hotel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   is_canceled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   lead_time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3   arrival_date_year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4   arrival_date_month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5   arrival_date_week_number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6   arrival_date_day_of_month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7   stays_in_weekend_nights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8   stays_in_week_nights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9   adults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10  children                        119386 non-null  float64</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11  babies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12  meal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13  country                         118902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14  market_segment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15  distribution_channel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1050">
                <a:solidFill>
                  <a:srgbClr val="212121"/>
                </a:solidFill>
                <a:highlight>
                  <a:srgbClr val="FFFFFF"/>
                </a:highlight>
                <a:latin typeface="Arial"/>
                <a:ea typeface="Arial"/>
                <a:cs typeface="Arial"/>
                <a:sym typeface="Arial"/>
              </a:rPr>
              <a:t>dtypes: float64(4), int64(16), object(12)</a:t>
            </a:r>
            <a:endParaRPr sz="1050">
              <a:solidFill>
                <a:srgbClr val="212121"/>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1050">
                <a:solidFill>
                  <a:srgbClr val="212121"/>
                </a:solidFill>
                <a:highlight>
                  <a:srgbClr val="FFFFFF"/>
                </a:highlight>
                <a:latin typeface="Arial"/>
                <a:ea typeface="Arial"/>
                <a:cs typeface="Arial"/>
                <a:sym typeface="Arial"/>
              </a:rPr>
              <a:t>No. of Rows : 119390 entries, 0 to 119389</a:t>
            </a:r>
            <a:endParaRPr sz="1050">
              <a:solidFill>
                <a:srgbClr val="212121"/>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1050">
                <a:solidFill>
                  <a:srgbClr val="212121"/>
                </a:solidFill>
                <a:highlight>
                  <a:srgbClr val="FFFFFF"/>
                </a:highlight>
                <a:latin typeface="Arial"/>
                <a:ea typeface="Arial"/>
                <a:cs typeface="Arial"/>
                <a:sym typeface="Arial"/>
              </a:rPr>
              <a:t>No. of Data columns : 32 columns</a:t>
            </a:r>
            <a:endParaRPr sz="1050">
              <a:solidFill>
                <a:srgbClr val="212121"/>
              </a:solidFill>
              <a:highlight>
                <a:srgbClr val="FFFFFF"/>
              </a:highlight>
              <a:latin typeface="Arial"/>
              <a:ea typeface="Arial"/>
              <a:cs typeface="Arial"/>
              <a:sym typeface="Arial"/>
            </a:endParaRPr>
          </a:p>
        </p:txBody>
      </p:sp>
      <p:sp>
        <p:nvSpPr>
          <p:cNvPr id="153" name="Google Shape;153;g137129aa83c_0_30"/>
          <p:cNvSpPr txBox="1">
            <a:spLocks noGrp="1"/>
          </p:cNvSpPr>
          <p:nvPr>
            <p:ph type="body" idx="2"/>
          </p:nvPr>
        </p:nvSpPr>
        <p:spPr>
          <a:xfrm>
            <a:off x="4638675" y="1482025"/>
            <a:ext cx="3686100" cy="295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Courier New"/>
                <a:ea typeface="Courier New"/>
                <a:cs typeface="Courier New"/>
                <a:sym typeface="Courier New"/>
              </a:rPr>
              <a:t> </a:t>
            </a:r>
            <a:endParaRPr sz="750" b="1">
              <a:solidFill>
                <a:schemeClr val="accent2"/>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16  is_repeated_guest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17  previous_cancellations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18  previous_bookings_not_canceled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19  reserved_room_type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20  assigned_room_type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21  booking_changes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22  deposit_type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23  agent                           103050 non-null  float64</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24  company                         6797 non-null    float64</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25  days_in_waiting_list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26  customer_type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27  adr                             119390 non-null  float64</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28  required_car_parking_spaces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29  total_of_special_requests       119390 non-null  int64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30  reservation_status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r>
              <a:rPr lang="en-GB" sz="750" b="1">
                <a:solidFill>
                  <a:schemeClr val="accent2"/>
                </a:solidFill>
                <a:highlight>
                  <a:srgbClr val="FFFFFF"/>
                </a:highlight>
                <a:latin typeface="Arial"/>
                <a:ea typeface="Arial"/>
                <a:cs typeface="Arial"/>
                <a:sym typeface="Arial"/>
              </a:rPr>
              <a:t> 31  reservation_status_date         119390 non-null  object </a:t>
            </a:r>
            <a:endParaRPr sz="750" b="1">
              <a:solidFill>
                <a:schemeClr val="accent2"/>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400"/>
              <a:buNone/>
            </a:pPr>
            <a:endParaRPr sz="750" b="1">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37129aa83c_0_37"/>
          <p:cNvSpPr txBox="1">
            <a:spLocks noGrp="1"/>
          </p:cNvSpPr>
          <p:nvPr>
            <p:ph type="title"/>
          </p:nvPr>
        </p:nvSpPr>
        <p:spPr>
          <a:xfrm>
            <a:off x="819150" y="571500"/>
            <a:ext cx="7505700" cy="75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a:solidFill>
                  <a:srgbClr val="000000"/>
                </a:solidFill>
              </a:rPr>
              <a:t>Data Cleaning</a:t>
            </a:r>
            <a:endParaRPr sz="2400" b="1">
              <a:solidFill>
                <a:srgbClr val="000000"/>
              </a:solidFill>
            </a:endParaRPr>
          </a:p>
        </p:txBody>
      </p:sp>
      <p:sp>
        <p:nvSpPr>
          <p:cNvPr id="159" name="Google Shape;159;g137129aa83c_0_37"/>
          <p:cNvSpPr txBox="1">
            <a:spLocks noGrp="1"/>
          </p:cNvSpPr>
          <p:nvPr>
            <p:ph type="body" idx="1"/>
          </p:nvPr>
        </p:nvSpPr>
        <p:spPr>
          <a:xfrm>
            <a:off x="757850" y="1217550"/>
            <a:ext cx="7566900" cy="342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1800"/>
              <a:buNone/>
            </a:pPr>
            <a:r>
              <a:rPr lang="en-GB">
                <a:highlight>
                  <a:srgbClr val="FFFFFF"/>
                </a:highlight>
                <a:latin typeface="Arial"/>
                <a:ea typeface="Arial"/>
                <a:cs typeface="Arial"/>
                <a:sym typeface="Arial"/>
              </a:rPr>
              <a:t>Data Cleaning is a crucial step before EDA as it will remove the ambiguous data that can affect the outcome of EDA.</a:t>
            </a:r>
            <a:endParaRPr>
              <a:highlight>
                <a:srgbClr val="FFFFFF"/>
              </a:highlight>
              <a:latin typeface="Arial"/>
              <a:ea typeface="Arial"/>
              <a:cs typeface="Arial"/>
              <a:sym typeface="Arial"/>
            </a:endParaRPr>
          </a:p>
          <a:p>
            <a:pPr marL="0" lvl="0" indent="0" algn="l" rtl="0">
              <a:lnSpc>
                <a:spcPct val="115000"/>
              </a:lnSpc>
              <a:spcBef>
                <a:spcPts val="600"/>
              </a:spcBef>
              <a:spcAft>
                <a:spcPts val="0"/>
              </a:spcAft>
              <a:buSzPts val="1800"/>
              <a:buNone/>
            </a:pPr>
            <a:r>
              <a:rPr lang="en-GB">
                <a:highlight>
                  <a:srgbClr val="FFFFFF"/>
                </a:highlight>
                <a:latin typeface="Arial"/>
                <a:ea typeface="Arial"/>
                <a:cs typeface="Arial"/>
                <a:sym typeface="Arial"/>
              </a:rPr>
              <a:t>While cleaning data we will perform the following steps: </a:t>
            </a:r>
            <a:endParaRPr>
              <a:highlight>
                <a:srgbClr val="FFFFFF"/>
              </a:highlight>
              <a:latin typeface="Arial"/>
              <a:ea typeface="Arial"/>
              <a:cs typeface="Arial"/>
              <a:sym typeface="Arial"/>
            </a:endParaRPr>
          </a:p>
          <a:p>
            <a:pPr marL="0" lvl="0" indent="0" algn="l" rtl="0">
              <a:lnSpc>
                <a:spcPct val="115000"/>
              </a:lnSpc>
              <a:spcBef>
                <a:spcPts val="600"/>
              </a:spcBef>
              <a:spcAft>
                <a:spcPts val="0"/>
              </a:spcAft>
              <a:buSzPts val="1800"/>
              <a:buNone/>
            </a:pPr>
            <a:r>
              <a:rPr lang="en-GB">
                <a:solidFill>
                  <a:schemeClr val="accent2"/>
                </a:solidFill>
                <a:highlight>
                  <a:srgbClr val="FFFFFF"/>
                </a:highlight>
                <a:latin typeface="Arial"/>
                <a:ea typeface="Arial"/>
                <a:cs typeface="Arial"/>
                <a:sym typeface="Arial"/>
              </a:rPr>
              <a:t>1) Remove duplicate rows </a:t>
            </a:r>
            <a:r>
              <a:rPr lang="en-GB" i="1">
                <a:highlight>
                  <a:srgbClr val="FFFFFF"/>
                </a:highlight>
                <a:latin typeface="Arial"/>
                <a:ea typeface="Arial"/>
                <a:cs typeface="Arial"/>
                <a:sym typeface="Arial"/>
              </a:rPr>
              <a:t>(</a:t>
            </a:r>
            <a:r>
              <a:rPr lang="en-GB" i="1">
                <a:solidFill>
                  <a:srgbClr val="000000"/>
                </a:solidFill>
                <a:highlight>
                  <a:srgbClr val="FFFFFE"/>
                </a:highlight>
                <a:latin typeface="Arial"/>
                <a:ea typeface="Arial"/>
                <a:cs typeface="Arial"/>
                <a:sym typeface="Arial"/>
              </a:rPr>
              <a:t>df1[df1.duplicated()].shape)+df1.drop_duplicates(inplace = </a:t>
            </a:r>
            <a:r>
              <a:rPr lang="en-GB" i="1">
                <a:solidFill>
                  <a:srgbClr val="0000FF"/>
                </a:solidFill>
                <a:highlight>
                  <a:srgbClr val="FFFFFE"/>
                </a:highlight>
                <a:latin typeface="Arial"/>
                <a:ea typeface="Arial"/>
                <a:cs typeface="Arial"/>
                <a:sym typeface="Arial"/>
              </a:rPr>
              <a:t>True</a:t>
            </a:r>
            <a:r>
              <a:rPr lang="en-GB" i="1">
                <a:solidFill>
                  <a:srgbClr val="000000"/>
                </a:solidFill>
                <a:highlight>
                  <a:srgbClr val="FFFFFE"/>
                </a:highlight>
                <a:latin typeface="Arial"/>
                <a:ea typeface="Arial"/>
                <a:cs typeface="Arial"/>
                <a:sym typeface="Arial"/>
              </a:rPr>
              <a:t>)</a:t>
            </a:r>
            <a:endParaRPr i="1">
              <a:solidFill>
                <a:srgbClr val="000000"/>
              </a:solidFill>
              <a:highlight>
                <a:srgbClr val="FFFFFE"/>
              </a:highlight>
              <a:latin typeface="Arial"/>
              <a:ea typeface="Arial"/>
              <a:cs typeface="Arial"/>
              <a:sym typeface="Arial"/>
            </a:endParaRPr>
          </a:p>
          <a:p>
            <a:pPr marL="0" lvl="0" indent="0" algn="l" rtl="0">
              <a:lnSpc>
                <a:spcPct val="115000"/>
              </a:lnSpc>
              <a:spcBef>
                <a:spcPts val="600"/>
              </a:spcBef>
              <a:spcAft>
                <a:spcPts val="0"/>
              </a:spcAft>
              <a:buSzPts val="1800"/>
              <a:buNone/>
            </a:pPr>
            <a:r>
              <a:rPr lang="en-GB" i="1">
                <a:solidFill>
                  <a:srgbClr val="000000"/>
                </a:solidFill>
                <a:highlight>
                  <a:srgbClr val="FFFFFE"/>
                </a:highlight>
                <a:latin typeface="Arial"/>
                <a:ea typeface="Arial"/>
                <a:cs typeface="Arial"/>
                <a:sym typeface="Arial"/>
              </a:rPr>
              <a:t>     No. of duplicate rows : 31980</a:t>
            </a:r>
            <a:endParaRPr i="1">
              <a:solidFill>
                <a:srgbClr val="000000"/>
              </a:solidFill>
              <a:highlight>
                <a:srgbClr val="FFFFFE"/>
              </a:highlight>
              <a:latin typeface="Arial"/>
              <a:ea typeface="Arial"/>
              <a:cs typeface="Arial"/>
              <a:sym typeface="Arial"/>
            </a:endParaRPr>
          </a:p>
          <a:p>
            <a:pPr marL="0" lvl="0" indent="0" algn="l" rtl="0">
              <a:lnSpc>
                <a:spcPct val="115000"/>
              </a:lnSpc>
              <a:spcBef>
                <a:spcPts val="600"/>
              </a:spcBef>
              <a:spcAft>
                <a:spcPts val="0"/>
              </a:spcAft>
              <a:buSzPts val="1800"/>
              <a:buNone/>
            </a:pPr>
            <a:r>
              <a:rPr lang="en-GB">
                <a:solidFill>
                  <a:schemeClr val="accent2"/>
                </a:solidFill>
                <a:highlight>
                  <a:srgbClr val="FFFFFF"/>
                </a:highlight>
                <a:latin typeface="Arial"/>
                <a:ea typeface="Arial"/>
                <a:cs typeface="Arial"/>
                <a:sym typeface="Arial"/>
              </a:rPr>
              <a:t>2) Handling missing values. </a:t>
            </a:r>
            <a:r>
              <a:rPr lang="en-GB" sz="1100">
                <a:highlight>
                  <a:srgbClr val="FFFFFF"/>
                </a:highlight>
                <a:latin typeface="Arial"/>
                <a:ea typeface="Arial"/>
                <a:cs typeface="Arial"/>
                <a:sym typeface="Arial"/>
              </a:rPr>
              <a:t>(</a:t>
            </a:r>
            <a:r>
              <a:rPr lang="en-GB" sz="1100">
                <a:highlight>
                  <a:srgbClr val="FFFFFE"/>
                </a:highlight>
                <a:latin typeface="Courier New"/>
                <a:ea typeface="Courier New"/>
                <a:cs typeface="Courier New"/>
                <a:sym typeface="Courier New"/>
              </a:rPr>
              <a:t>hotelbookings.isnull().sum().sort_values(ascending=False)</a:t>
            </a:r>
            <a:endParaRPr sz="1100">
              <a:highlight>
                <a:srgbClr val="FFFFFE"/>
              </a:highlight>
              <a:latin typeface="Courier New"/>
              <a:ea typeface="Courier New"/>
              <a:cs typeface="Courier New"/>
              <a:sym typeface="Courier New"/>
            </a:endParaRPr>
          </a:p>
          <a:p>
            <a:pPr marL="0" lvl="0" indent="0" algn="l" rtl="0">
              <a:lnSpc>
                <a:spcPct val="115000"/>
              </a:lnSpc>
              <a:spcBef>
                <a:spcPts val="600"/>
              </a:spcBef>
              <a:spcAft>
                <a:spcPts val="0"/>
              </a:spcAft>
              <a:buSzPts val="1800"/>
              <a:buNone/>
            </a:pPr>
            <a:r>
              <a:rPr lang="en-GB" sz="1100">
                <a:highlight>
                  <a:srgbClr val="FFFFFE"/>
                </a:highlight>
                <a:latin typeface="Courier New"/>
                <a:ea typeface="Courier New"/>
                <a:cs typeface="Courier New"/>
                <a:sym typeface="Courier New"/>
              </a:rPr>
              <a:t>  </a:t>
            </a:r>
            <a:r>
              <a:rPr lang="en-GB" sz="1050">
                <a:solidFill>
                  <a:srgbClr val="000000"/>
                </a:solidFill>
                <a:highlight>
                  <a:srgbClr val="FFFFFE"/>
                </a:highlight>
                <a:latin typeface="Courier New"/>
                <a:ea typeface="Courier New"/>
                <a:cs typeface="Courier New"/>
                <a:sym typeface="Courier New"/>
              </a:rPr>
              <a:t>hotelbookings[[</a:t>
            </a:r>
            <a:r>
              <a:rPr lang="en-GB" sz="1050">
                <a:solidFill>
                  <a:srgbClr val="A31515"/>
                </a:solidFill>
                <a:highlight>
                  <a:srgbClr val="FFFFFE"/>
                </a:highlight>
                <a:latin typeface="Courier New"/>
                <a:ea typeface="Courier New"/>
                <a:cs typeface="Courier New"/>
                <a:sym typeface="Courier New"/>
              </a:rPr>
              <a:t>'company'</a:t>
            </a:r>
            <a:r>
              <a:rPr lang="en-GB" sz="1050">
                <a:solidFill>
                  <a:srgbClr val="000000"/>
                </a:solidFill>
                <a:highlight>
                  <a:srgbClr val="FFFFFE"/>
                </a:highlight>
                <a:latin typeface="Courier New"/>
                <a:ea typeface="Courier New"/>
                <a:cs typeface="Courier New"/>
                <a:sym typeface="Courier New"/>
              </a:rPr>
              <a:t>,</a:t>
            </a:r>
            <a:r>
              <a:rPr lang="en-GB" sz="1050">
                <a:solidFill>
                  <a:srgbClr val="A31515"/>
                </a:solidFill>
                <a:highlight>
                  <a:srgbClr val="FFFFFE"/>
                </a:highlight>
                <a:latin typeface="Courier New"/>
                <a:ea typeface="Courier New"/>
                <a:cs typeface="Courier New"/>
                <a:sym typeface="Courier New"/>
              </a:rPr>
              <a:t>'agent'</a:t>
            </a:r>
            <a:r>
              <a:rPr lang="en-GB" sz="1050">
                <a:solidFill>
                  <a:srgbClr val="000000"/>
                </a:solidFill>
                <a:highlight>
                  <a:srgbClr val="FFFFFE"/>
                </a:highlight>
                <a:latin typeface="Courier New"/>
                <a:ea typeface="Courier New"/>
                <a:cs typeface="Courier New"/>
                <a:sym typeface="Courier New"/>
              </a:rPr>
              <a:t>]] = hotelbookings[[</a:t>
            </a:r>
            <a:r>
              <a:rPr lang="en-GB" sz="1050">
                <a:solidFill>
                  <a:srgbClr val="A31515"/>
                </a:solidFill>
                <a:highlight>
                  <a:srgbClr val="FFFFFE"/>
                </a:highlight>
                <a:latin typeface="Courier New"/>
                <a:ea typeface="Courier New"/>
                <a:cs typeface="Courier New"/>
                <a:sym typeface="Courier New"/>
              </a:rPr>
              <a:t>'company'</a:t>
            </a:r>
            <a:r>
              <a:rPr lang="en-GB" sz="1050">
                <a:solidFill>
                  <a:srgbClr val="000000"/>
                </a:solidFill>
                <a:highlight>
                  <a:srgbClr val="FFFFFE"/>
                </a:highlight>
                <a:latin typeface="Courier New"/>
                <a:ea typeface="Courier New"/>
                <a:cs typeface="Courier New"/>
                <a:sym typeface="Courier New"/>
              </a:rPr>
              <a:t>,</a:t>
            </a:r>
            <a:r>
              <a:rPr lang="en-GB" sz="1050">
                <a:solidFill>
                  <a:srgbClr val="A31515"/>
                </a:solidFill>
                <a:highlight>
                  <a:srgbClr val="FFFFFE"/>
                </a:highlight>
                <a:latin typeface="Courier New"/>
                <a:ea typeface="Courier New"/>
                <a:cs typeface="Courier New"/>
                <a:sym typeface="Courier New"/>
              </a:rPr>
              <a:t>'agent'</a:t>
            </a:r>
            <a:r>
              <a:rPr lang="en-GB" sz="1050">
                <a:solidFill>
                  <a:srgbClr val="000000"/>
                </a:solidFill>
                <a:highlight>
                  <a:srgbClr val="FFFFFE"/>
                </a:highlight>
                <a:latin typeface="Courier New"/>
                <a:ea typeface="Courier New"/>
                <a:cs typeface="Courier New"/>
                <a:sym typeface="Courier New"/>
              </a:rPr>
              <a:t>]].fillna(</a:t>
            </a:r>
            <a:r>
              <a:rPr lang="en-GB" sz="1050">
                <a:solidFill>
                  <a:srgbClr val="09885A"/>
                </a:solidFill>
                <a:highlight>
                  <a:srgbClr val="FFFFFE"/>
                </a:highlight>
                <a:latin typeface="Courier New"/>
                <a:ea typeface="Courier New"/>
                <a:cs typeface="Courier New"/>
                <a:sym typeface="Courier New"/>
              </a:rPr>
              <a:t>0</a:t>
            </a:r>
            <a:r>
              <a:rPr lang="en-GB"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marL="0" lvl="0" indent="0" algn="l" rtl="0">
              <a:lnSpc>
                <a:spcPct val="115000"/>
              </a:lnSpc>
              <a:spcBef>
                <a:spcPts val="600"/>
              </a:spcBef>
              <a:spcAft>
                <a:spcPts val="0"/>
              </a:spcAft>
              <a:buSzPts val="1800"/>
              <a:buNone/>
            </a:pPr>
            <a:r>
              <a:rPr lang="en-GB" sz="1100">
                <a:highlight>
                  <a:srgbClr val="FFFFFE"/>
                </a:highlight>
                <a:latin typeface="Courier New"/>
                <a:ea typeface="Courier New"/>
                <a:cs typeface="Courier New"/>
                <a:sym typeface="Courier New"/>
              </a:rPr>
              <a:t>  </a:t>
            </a:r>
            <a:r>
              <a:rPr lang="en-GB" sz="1050">
                <a:solidFill>
                  <a:srgbClr val="000000"/>
                </a:solidFill>
                <a:highlight>
                  <a:srgbClr val="FFFFFE"/>
                </a:highlight>
                <a:latin typeface="Courier New"/>
                <a:ea typeface="Courier New"/>
                <a:cs typeface="Courier New"/>
                <a:sym typeface="Courier New"/>
              </a:rPr>
              <a:t>hotelbookings[</a:t>
            </a:r>
            <a:r>
              <a:rPr lang="en-GB" sz="1050">
                <a:solidFill>
                  <a:srgbClr val="A31515"/>
                </a:solidFill>
                <a:highlight>
                  <a:srgbClr val="FFFFFE"/>
                </a:highlight>
                <a:latin typeface="Courier New"/>
                <a:ea typeface="Courier New"/>
                <a:cs typeface="Courier New"/>
                <a:sym typeface="Courier New"/>
              </a:rPr>
              <a:t>'children'</a:t>
            </a:r>
            <a:r>
              <a:rPr lang="en-GB" sz="1050">
                <a:solidFill>
                  <a:srgbClr val="000000"/>
                </a:solidFill>
                <a:highlight>
                  <a:srgbClr val="FFFFFE"/>
                </a:highlight>
                <a:latin typeface="Courier New"/>
                <a:ea typeface="Courier New"/>
                <a:cs typeface="Courier New"/>
                <a:sym typeface="Courier New"/>
              </a:rPr>
              <a:t>].fillna(hotelbookings[</a:t>
            </a:r>
            <a:r>
              <a:rPr lang="en-GB" sz="1050">
                <a:solidFill>
                  <a:srgbClr val="A31515"/>
                </a:solidFill>
                <a:highlight>
                  <a:srgbClr val="FFFFFE"/>
                </a:highlight>
                <a:latin typeface="Courier New"/>
                <a:ea typeface="Courier New"/>
                <a:cs typeface="Courier New"/>
                <a:sym typeface="Courier New"/>
              </a:rPr>
              <a:t>'children'</a:t>
            </a:r>
            <a:r>
              <a:rPr lang="en-GB" sz="1050">
                <a:solidFill>
                  <a:srgbClr val="000000"/>
                </a:solidFill>
                <a:highlight>
                  <a:srgbClr val="FFFFFE"/>
                </a:highlight>
                <a:latin typeface="Courier New"/>
                <a:ea typeface="Courier New"/>
                <a:cs typeface="Courier New"/>
                <a:sym typeface="Courier New"/>
              </a:rPr>
              <a:t>].mean(), inplace = </a:t>
            </a:r>
            <a:r>
              <a:rPr lang="en-GB" sz="1050">
                <a:solidFill>
                  <a:srgbClr val="0000FF"/>
                </a:solidFill>
                <a:highlight>
                  <a:srgbClr val="FFFFFE"/>
                </a:highlight>
                <a:latin typeface="Courier New"/>
                <a:ea typeface="Courier New"/>
                <a:cs typeface="Courier New"/>
                <a:sym typeface="Courier New"/>
              </a:rPr>
              <a:t>True</a:t>
            </a:r>
            <a:r>
              <a:rPr lang="en-GB"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marL="0" lvl="0" indent="0" algn="l" rtl="0">
              <a:lnSpc>
                <a:spcPct val="115000"/>
              </a:lnSpc>
              <a:spcBef>
                <a:spcPts val="600"/>
              </a:spcBef>
              <a:spcAft>
                <a:spcPts val="0"/>
              </a:spcAft>
              <a:buSzPts val="1800"/>
              <a:buNone/>
            </a:pPr>
            <a:r>
              <a:rPr lang="en-GB" sz="1100">
                <a:highlight>
                  <a:srgbClr val="FFFFFE"/>
                </a:highlight>
                <a:latin typeface="Courier New"/>
                <a:ea typeface="Courier New"/>
                <a:cs typeface="Courier New"/>
                <a:sym typeface="Courier New"/>
              </a:rPr>
              <a:t>  </a:t>
            </a:r>
            <a:r>
              <a:rPr lang="en-GB" sz="1050">
                <a:solidFill>
                  <a:srgbClr val="000000"/>
                </a:solidFill>
                <a:highlight>
                  <a:srgbClr val="FFFFFE"/>
                </a:highlight>
                <a:latin typeface="Courier New"/>
                <a:ea typeface="Courier New"/>
                <a:cs typeface="Courier New"/>
                <a:sym typeface="Courier New"/>
              </a:rPr>
              <a:t>hotelbookings[</a:t>
            </a:r>
            <a:r>
              <a:rPr lang="en-GB" sz="1050">
                <a:solidFill>
                  <a:srgbClr val="A31515"/>
                </a:solidFill>
                <a:highlight>
                  <a:srgbClr val="FFFFFE"/>
                </a:highlight>
                <a:latin typeface="Courier New"/>
                <a:ea typeface="Courier New"/>
                <a:cs typeface="Courier New"/>
                <a:sym typeface="Courier New"/>
              </a:rPr>
              <a:t>'country'</a:t>
            </a:r>
            <a:r>
              <a:rPr lang="en-GB" sz="1050">
                <a:solidFill>
                  <a:srgbClr val="000000"/>
                </a:solidFill>
                <a:highlight>
                  <a:srgbClr val="FFFFFE"/>
                </a:highlight>
                <a:latin typeface="Courier New"/>
                <a:ea typeface="Courier New"/>
                <a:cs typeface="Courier New"/>
                <a:sym typeface="Courier New"/>
              </a:rPr>
              <a:t>].fillna(</a:t>
            </a:r>
            <a:r>
              <a:rPr lang="en-GB" sz="1050">
                <a:solidFill>
                  <a:srgbClr val="A31515"/>
                </a:solidFill>
                <a:highlight>
                  <a:srgbClr val="FFFFFE"/>
                </a:highlight>
                <a:latin typeface="Courier New"/>
                <a:ea typeface="Courier New"/>
                <a:cs typeface="Courier New"/>
                <a:sym typeface="Courier New"/>
              </a:rPr>
              <a:t>'others'</a:t>
            </a:r>
            <a:r>
              <a:rPr lang="en-GB" sz="1050">
                <a:solidFill>
                  <a:srgbClr val="000000"/>
                </a:solidFill>
                <a:highlight>
                  <a:srgbClr val="FFFFFE"/>
                </a:highlight>
                <a:latin typeface="Courier New"/>
                <a:ea typeface="Courier New"/>
                <a:cs typeface="Courier New"/>
                <a:sym typeface="Courier New"/>
              </a:rPr>
              <a:t>, inplace = </a:t>
            </a:r>
            <a:r>
              <a:rPr lang="en-GB" sz="1050">
                <a:solidFill>
                  <a:srgbClr val="0000FF"/>
                </a:solidFill>
                <a:highlight>
                  <a:srgbClr val="FFFFFE"/>
                </a:highlight>
                <a:latin typeface="Courier New"/>
                <a:ea typeface="Courier New"/>
                <a:cs typeface="Courier New"/>
                <a:sym typeface="Courier New"/>
              </a:rPr>
              <a:t>True</a:t>
            </a:r>
            <a:r>
              <a:rPr lang="en-GB"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marL="0" lvl="0" indent="0" algn="l" rtl="0">
              <a:lnSpc>
                <a:spcPct val="115000"/>
              </a:lnSpc>
              <a:spcBef>
                <a:spcPts val="600"/>
              </a:spcBef>
              <a:spcAft>
                <a:spcPts val="0"/>
              </a:spcAft>
              <a:buSzPts val="1800"/>
              <a:buNone/>
            </a:pPr>
            <a:r>
              <a:rPr lang="en-GB">
                <a:solidFill>
                  <a:schemeClr val="accent2"/>
                </a:solidFill>
                <a:highlight>
                  <a:srgbClr val="FFFFFF"/>
                </a:highlight>
                <a:latin typeface="Arial"/>
                <a:ea typeface="Arial"/>
                <a:cs typeface="Arial"/>
                <a:sym typeface="Arial"/>
              </a:rPr>
              <a:t>3) Convert columns to appropriate data types. </a:t>
            </a:r>
            <a:r>
              <a:rPr lang="en-GB">
                <a:highlight>
                  <a:srgbClr val="FFFFFF"/>
                </a:highlight>
                <a:latin typeface="Arial"/>
                <a:ea typeface="Arial"/>
                <a:cs typeface="Arial"/>
                <a:sym typeface="Arial"/>
              </a:rPr>
              <a:t>(</a:t>
            </a:r>
            <a:r>
              <a:rPr lang="en-GB">
                <a:solidFill>
                  <a:srgbClr val="000000"/>
                </a:solidFill>
                <a:highlight>
                  <a:srgbClr val="FFFFFE"/>
                </a:highlight>
                <a:latin typeface="Arial"/>
                <a:ea typeface="Arial"/>
                <a:cs typeface="Arial"/>
                <a:sym typeface="Arial"/>
              </a:rPr>
              <a:t>df1[[</a:t>
            </a:r>
            <a:r>
              <a:rPr lang="en-GB">
                <a:solidFill>
                  <a:srgbClr val="A31515"/>
                </a:solidFill>
                <a:highlight>
                  <a:srgbClr val="FFFFFE"/>
                </a:highlight>
                <a:latin typeface="Arial"/>
                <a:ea typeface="Arial"/>
                <a:cs typeface="Arial"/>
                <a:sym typeface="Arial"/>
              </a:rPr>
              <a:t>'children'</a:t>
            </a:r>
            <a:r>
              <a:rPr lang="en-GB">
                <a:solidFill>
                  <a:srgbClr val="000000"/>
                </a:solidFill>
                <a:highlight>
                  <a:srgbClr val="FFFFFE"/>
                </a:highlight>
                <a:latin typeface="Arial"/>
                <a:ea typeface="Arial"/>
                <a:cs typeface="Arial"/>
                <a:sym typeface="Arial"/>
              </a:rPr>
              <a:t>, </a:t>
            </a:r>
            <a:r>
              <a:rPr lang="en-GB">
                <a:solidFill>
                  <a:srgbClr val="A31515"/>
                </a:solidFill>
                <a:highlight>
                  <a:srgbClr val="FFFFFE"/>
                </a:highlight>
                <a:latin typeface="Arial"/>
                <a:ea typeface="Arial"/>
                <a:cs typeface="Arial"/>
                <a:sym typeface="Arial"/>
              </a:rPr>
              <a:t>'company'</a:t>
            </a:r>
            <a:r>
              <a:rPr lang="en-GB">
                <a:solidFill>
                  <a:srgbClr val="000000"/>
                </a:solidFill>
                <a:highlight>
                  <a:srgbClr val="FFFFFE"/>
                </a:highlight>
                <a:latin typeface="Arial"/>
                <a:ea typeface="Arial"/>
                <a:cs typeface="Arial"/>
                <a:sym typeface="Arial"/>
              </a:rPr>
              <a:t>, </a:t>
            </a:r>
            <a:r>
              <a:rPr lang="en-GB">
                <a:solidFill>
                  <a:srgbClr val="A31515"/>
                </a:solidFill>
                <a:highlight>
                  <a:srgbClr val="FFFFFE"/>
                </a:highlight>
                <a:latin typeface="Arial"/>
                <a:ea typeface="Arial"/>
                <a:cs typeface="Arial"/>
                <a:sym typeface="Arial"/>
              </a:rPr>
              <a:t>'agent'</a:t>
            </a:r>
            <a:r>
              <a:rPr lang="en-GB">
                <a:solidFill>
                  <a:srgbClr val="000000"/>
                </a:solidFill>
                <a:highlight>
                  <a:srgbClr val="FFFFFE"/>
                </a:highlight>
                <a:latin typeface="Arial"/>
                <a:ea typeface="Arial"/>
                <a:cs typeface="Arial"/>
                <a:sym typeface="Arial"/>
              </a:rPr>
              <a:t>]] = df1[[</a:t>
            </a:r>
            <a:r>
              <a:rPr lang="en-GB">
                <a:solidFill>
                  <a:srgbClr val="A31515"/>
                </a:solidFill>
                <a:highlight>
                  <a:srgbClr val="FFFFFE"/>
                </a:highlight>
                <a:latin typeface="Arial"/>
                <a:ea typeface="Arial"/>
                <a:cs typeface="Arial"/>
                <a:sym typeface="Arial"/>
              </a:rPr>
              <a:t>'children'</a:t>
            </a:r>
            <a:r>
              <a:rPr lang="en-GB">
                <a:solidFill>
                  <a:srgbClr val="000000"/>
                </a:solidFill>
                <a:highlight>
                  <a:srgbClr val="FFFFFE"/>
                </a:highlight>
                <a:latin typeface="Arial"/>
                <a:ea typeface="Arial"/>
                <a:cs typeface="Arial"/>
                <a:sym typeface="Arial"/>
              </a:rPr>
              <a:t>, </a:t>
            </a:r>
            <a:r>
              <a:rPr lang="en-GB">
                <a:solidFill>
                  <a:srgbClr val="A31515"/>
                </a:solidFill>
                <a:highlight>
                  <a:srgbClr val="FFFFFE"/>
                </a:highlight>
                <a:latin typeface="Arial"/>
                <a:ea typeface="Arial"/>
                <a:cs typeface="Arial"/>
                <a:sym typeface="Arial"/>
              </a:rPr>
              <a:t>'company'</a:t>
            </a:r>
            <a:r>
              <a:rPr lang="en-GB">
                <a:solidFill>
                  <a:srgbClr val="000000"/>
                </a:solidFill>
                <a:highlight>
                  <a:srgbClr val="FFFFFE"/>
                </a:highlight>
                <a:latin typeface="Arial"/>
                <a:ea typeface="Arial"/>
                <a:cs typeface="Arial"/>
                <a:sym typeface="Arial"/>
              </a:rPr>
              <a:t>, </a:t>
            </a:r>
            <a:r>
              <a:rPr lang="en-GB">
                <a:solidFill>
                  <a:srgbClr val="A31515"/>
                </a:solidFill>
                <a:highlight>
                  <a:srgbClr val="FFFFFE"/>
                </a:highlight>
                <a:latin typeface="Arial"/>
                <a:ea typeface="Arial"/>
                <a:cs typeface="Arial"/>
                <a:sym typeface="Arial"/>
              </a:rPr>
              <a:t>'agent'</a:t>
            </a:r>
            <a:r>
              <a:rPr lang="en-GB">
                <a:solidFill>
                  <a:srgbClr val="000000"/>
                </a:solidFill>
                <a:highlight>
                  <a:srgbClr val="FFFFFE"/>
                </a:highlight>
                <a:latin typeface="Arial"/>
                <a:ea typeface="Arial"/>
                <a:cs typeface="Arial"/>
                <a:sym typeface="Arial"/>
              </a:rPr>
              <a:t>]].astype(</a:t>
            </a:r>
            <a:r>
              <a:rPr lang="en-GB">
                <a:solidFill>
                  <a:srgbClr val="A31515"/>
                </a:solidFill>
                <a:highlight>
                  <a:srgbClr val="FFFFFE"/>
                </a:highlight>
                <a:latin typeface="Arial"/>
                <a:ea typeface="Arial"/>
                <a:cs typeface="Arial"/>
                <a:sym typeface="Arial"/>
              </a:rPr>
              <a:t>'int64'</a:t>
            </a:r>
            <a:r>
              <a:rPr lang="en-GB">
                <a:solidFill>
                  <a:srgbClr val="000000"/>
                </a:solidFill>
                <a:highlight>
                  <a:srgbClr val="FFFFFE"/>
                </a:highlight>
                <a:latin typeface="Arial"/>
                <a:ea typeface="Arial"/>
                <a:cs typeface="Arial"/>
                <a:sym typeface="Arial"/>
              </a:rPr>
              <a:t>))</a:t>
            </a:r>
            <a:endParaRPr>
              <a:solidFill>
                <a:srgbClr val="000000"/>
              </a:solidFill>
              <a:highlight>
                <a:srgbClr val="FFFFFE"/>
              </a:highlight>
              <a:latin typeface="Arial"/>
              <a:ea typeface="Arial"/>
              <a:cs typeface="Arial"/>
              <a:sym typeface="Arial"/>
            </a:endParaRPr>
          </a:p>
          <a:p>
            <a:pPr marL="0" lvl="0" indent="0" algn="l" rtl="0">
              <a:lnSpc>
                <a:spcPct val="115000"/>
              </a:lnSpc>
              <a:spcBef>
                <a:spcPts val="600"/>
              </a:spcBef>
              <a:spcAft>
                <a:spcPts val="0"/>
              </a:spcAft>
              <a:buSzPts val="1800"/>
              <a:buNone/>
            </a:pPr>
            <a:r>
              <a:rPr lang="en-GB">
                <a:solidFill>
                  <a:schemeClr val="accent2"/>
                </a:solidFill>
                <a:highlight>
                  <a:srgbClr val="FFFFFE"/>
                </a:highlight>
                <a:latin typeface="Arial"/>
                <a:ea typeface="Arial"/>
                <a:cs typeface="Arial"/>
                <a:sym typeface="Arial"/>
              </a:rPr>
              <a:t>4)</a:t>
            </a:r>
            <a:r>
              <a:rPr lang="en-GB">
                <a:solidFill>
                  <a:srgbClr val="000000"/>
                </a:solidFill>
                <a:highlight>
                  <a:srgbClr val="FFFFFE"/>
                </a:highlight>
                <a:latin typeface="Arial"/>
                <a:ea typeface="Arial"/>
                <a:cs typeface="Arial"/>
                <a:sym typeface="Arial"/>
              </a:rPr>
              <a:t> </a:t>
            </a:r>
            <a:r>
              <a:rPr lang="en-GB">
                <a:solidFill>
                  <a:schemeClr val="accent2"/>
                </a:solidFill>
                <a:highlight>
                  <a:srgbClr val="FFFFFE"/>
                </a:highlight>
                <a:latin typeface="Arial"/>
                <a:ea typeface="Arial"/>
                <a:cs typeface="Arial"/>
                <a:sym typeface="Arial"/>
              </a:rPr>
              <a:t>Removing the Outliers</a:t>
            </a:r>
            <a:r>
              <a:rPr lang="en-GB">
                <a:solidFill>
                  <a:srgbClr val="000000"/>
                </a:solidFill>
                <a:highlight>
                  <a:srgbClr val="FFFFFE"/>
                </a:highlight>
                <a:latin typeface="Arial"/>
                <a:ea typeface="Arial"/>
                <a:cs typeface="Arial"/>
                <a:sym typeface="Arial"/>
              </a:rPr>
              <a:t> (adr,lead_time,days_in_waiting_list,required_car_parking_space)</a:t>
            </a:r>
            <a:endParaRPr>
              <a:solidFill>
                <a:srgbClr val="000000"/>
              </a:solidFill>
              <a:highlight>
                <a:srgbClr val="FFFFFE"/>
              </a:highlight>
              <a:latin typeface="Arial"/>
              <a:ea typeface="Arial"/>
              <a:cs typeface="Arial"/>
              <a:sym typeface="Arial"/>
            </a:endParaRPr>
          </a:p>
          <a:p>
            <a:pPr marL="0" lvl="0" indent="0" algn="l" rtl="0">
              <a:lnSpc>
                <a:spcPct val="135714"/>
              </a:lnSpc>
              <a:spcBef>
                <a:spcPts val="500"/>
              </a:spcBef>
              <a:spcAft>
                <a:spcPts val="0"/>
              </a:spcAft>
              <a:buSzPts val="1800"/>
              <a:buNone/>
            </a:pPr>
            <a:endParaRPr sz="1050">
              <a:solidFill>
                <a:srgbClr val="000000"/>
              </a:solidFill>
              <a:highlight>
                <a:srgbClr val="FFFFFE"/>
              </a:highlight>
              <a:latin typeface="Courier New"/>
              <a:ea typeface="Courier New"/>
              <a:cs typeface="Courier New"/>
              <a:sym typeface="Courier New"/>
            </a:endParaRPr>
          </a:p>
          <a:p>
            <a:pPr marL="0" lvl="0" indent="0" algn="l" rtl="0">
              <a:lnSpc>
                <a:spcPct val="115000"/>
              </a:lnSpc>
              <a:spcBef>
                <a:spcPts val="600"/>
              </a:spcBef>
              <a:spcAft>
                <a:spcPts val="0"/>
              </a:spcAft>
              <a:buSzPts val="1800"/>
              <a:buNone/>
            </a:pPr>
            <a:endParaRPr sz="1900">
              <a:solidFill>
                <a:schemeClr val="accent2"/>
              </a:solidFill>
              <a:highlight>
                <a:srgbClr val="FFFFFF"/>
              </a:highlight>
              <a:latin typeface="Roboto"/>
              <a:ea typeface="Roboto"/>
              <a:cs typeface="Roboto"/>
              <a:sym typeface="Roboto"/>
            </a:endParaRPr>
          </a:p>
          <a:p>
            <a:pPr marL="0" lvl="0" indent="0" algn="l" rtl="0">
              <a:lnSpc>
                <a:spcPct val="115000"/>
              </a:lnSpc>
              <a:spcBef>
                <a:spcPts val="50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43ed253e76_0_0"/>
          <p:cNvSpPr txBox="1">
            <a:spLocks noGrp="1"/>
          </p:cNvSpPr>
          <p:nvPr>
            <p:ph type="title"/>
          </p:nvPr>
        </p:nvSpPr>
        <p:spPr>
          <a:xfrm>
            <a:off x="819150" y="435900"/>
            <a:ext cx="7505700" cy="1035300"/>
          </a:xfrm>
          <a:prstGeom prst="rect">
            <a:avLst/>
          </a:prstGeom>
        </p:spPr>
        <p:txBody>
          <a:bodyPr spcFirstLastPara="1" wrap="square" lIns="91425" tIns="91425" rIns="91425" bIns="91425" anchor="t" anchorCtr="0">
            <a:normAutofit fontScale="90000"/>
          </a:bodyPr>
          <a:lstStyle/>
          <a:p>
            <a:pPr marL="457200" lvl="0" indent="0" algn="l" rtl="0">
              <a:lnSpc>
                <a:spcPct val="115000"/>
              </a:lnSpc>
              <a:spcBef>
                <a:spcPts val="600"/>
              </a:spcBef>
              <a:spcAft>
                <a:spcPts val="0"/>
              </a:spcAft>
              <a:buNone/>
            </a:pPr>
            <a:endParaRPr sz="1100">
              <a:solidFill>
                <a:schemeClr val="accent2"/>
              </a:solidFill>
              <a:highlight>
                <a:srgbClr val="FFFFFF"/>
              </a:highlight>
            </a:endParaRPr>
          </a:p>
          <a:p>
            <a:pPr marL="457200" lvl="0" indent="0" algn="ctr" rtl="0">
              <a:lnSpc>
                <a:spcPct val="115000"/>
              </a:lnSpc>
              <a:spcBef>
                <a:spcPts val="600"/>
              </a:spcBef>
              <a:spcAft>
                <a:spcPts val="0"/>
              </a:spcAft>
              <a:buNone/>
            </a:pPr>
            <a:endParaRPr sz="1100">
              <a:solidFill>
                <a:schemeClr val="accent2"/>
              </a:solidFill>
              <a:highlight>
                <a:srgbClr val="FFFFFF"/>
              </a:highlight>
            </a:endParaRPr>
          </a:p>
          <a:p>
            <a:pPr marL="457200" lvl="0" indent="0" algn="ctr" rtl="0">
              <a:lnSpc>
                <a:spcPct val="115000"/>
              </a:lnSpc>
              <a:spcBef>
                <a:spcPts val="0"/>
              </a:spcBef>
              <a:spcAft>
                <a:spcPts val="0"/>
              </a:spcAft>
              <a:buNone/>
            </a:pPr>
            <a:r>
              <a:rPr lang="en-GB" sz="2650" b="1">
                <a:solidFill>
                  <a:srgbClr val="000000"/>
                </a:solidFill>
                <a:latin typeface="Arial"/>
                <a:ea typeface="Arial"/>
                <a:cs typeface="Arial"/>
                <a:sym typeface="Arial"/>
              </a:rPr>
              <a:t>Hotel wise analysis</a:t>
            </a:r>
            <a:endParaRPr sz="2650" b="1">
              <a:solidFill>
                <a:srgbClr val="000000"/>
              </a:solidFill>
              <a:latin typeface="Arial"/>
              <a:ea typeface="Arial"/>
              <a:cs typeface="Arial"/>
              <a:sym typeface="Arial"/>
            </a:endParaRPr>
          </a:p>
          <a:p>
            <a:pPr marL="457200" lvl="0" indent="0" algn="l" rtl="0">
              <a:lnSpc>
                <a:spcPct val="115000"/>
              </a:lnSpc>
              <a:spcBef>
                <a:spcPts val="600"/>
              </a:spcBef>
              <a:spcAft>
                <a:spcPts val="0"/>
              </a:spcAft>
              <a:buNone/>
            </a:pPr>
            <a:endParaRPr sz="1100">
              <a:solidFill>
                <a:schemeClr val="accent2"/>
              </a:solidFill>
              <a:highlight>
                <a:srgbClr val="FFFFFF"/>
              </a:highlight>
            </a:endParaRPr>
          </a:p>
          <a:p>
            <a:pPr marL="457200" lvl="0" indent="0" algn="l" rtl="0">
              <a:lnSpc>
                <a:spcPct val="115000"/>
              </a:lnSpc>
              <a:spcBef>
                <a:spcPts val="600"/>
              </a:spcBef>
              <a:spcAft>
                <a:spcPts val="0"/>
              </a:spcAft>
              <a:buNone/>
            </a:pPr>
            <a:endParaRPr sz="1100">
              <a:solidFill>
                <a:schemeClr val="accent2"/>
              </a:solidFill>
              <a:highlight>
                <a:srgbClr val="FFFFFF"/>
              </a:highlight>
            </a:endParaRPr>
          </a:p>
          <a:p>
            <a:pPr marL="457200" lvl="0" indent="0" algn="l" rtl="0">
              <a:lnSpc>
                <a:spcPct val="115000"/>
              </a:lnSpc>
              <a:spcBef>
                <a:spcPts val="600"/>
              </a:spcBef>
              <a:spcAft>
                <a:spcPts val="0"/>
              </a:spcAft>
              <a:buNone/>
            </a:pPr>
            <a:endParaRPr sz="1100">
              <a:solidFill>
                <a:schemeClr val="accent2"/>
              </a:solidFill>
              <a:highlight>
                <a:srgbClr val="FFFFFF"/>
              </a:highlight>
            </a:endParaRPr>
          </a:p>
          <a:p>
            <a:pPr marL="457200" lvl="0" indent="-291465" algn="l" rtl="0">
              <a:lnSpc>
                <a:spcPct val="115000"/>
              </a:lnSpc>
              <a:spcBef>
                <a:spcPts val="0"/>
              </a:spcBef>
              <a:spcAft>
                <a:spcPts val="0"/>
              </a:spcAft>
              <a:buClr>
                <a:srgbClr val="000000"/>
              </a:buClr>
              <a:buSzPct val="36666"/>
              <a:buChar char="●"/>
            </a:pPr>
            <a:endParaRPr/>
          </a:p>
        </p:txBody>
      </p:sp>
      <p:sp>
        <p:nvSpPr>
          <p:cNvPr id="165" name="Google Shape;165;g143ed253e76_0_0"/>
          <p:cNvSpPr txBox="1">
            <a:spLocks noGrp="1"/>
          </p:cNvSpPr>
          <p:nvPr>
            <p:ph type="body" idx="1"/>
          </p:nvPr>
        </p:nvSpPr>
        <p:spPr>
          <a:xfrm>
            <a:off x="311700" y="1122425"/>
            <a:ext cx="8329800" cy="344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42900" algn="l" rtl="0">
              <a:spcBef>
                <a:spcPts val="1200"/>
              </a:spcBef>
              <a:spcAft>
                <a:spcPts val="0"/>
              </a:spcAft>
              <a:buSzPts val="1800"/>
              <a:buFont typeface="Arial"/>
              <a:buChar char="●"/>
            </a:pPr>
            <a:r>
              <a:rPr lang="en-GB" sz="1800">
                <a:highlight>
                  <a:schemeClr val="dk1"/>
                </a:highlight>
                <a:latin typeface="Arial"/>
                <a:ea typeface="Arial"/>
                <a:cs typeface="Arial"/>
                <a:sym typeface="Arial"/>
              </a:rPr>
              <a:t>Hotel with higher bookings cancellation rate.</a:t>
            </a:r>
            <a:endParaRPr sz="1800">
              <a:highlight>
                <a:schemeClr val="dk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highlight>
                  <a:schemeClr val="dk1"/>
                </a:highlight>
                <a:latin typeface="Arial"/>
                <a:ea typeface="Arial"/>
                <a:cs typeface="Arial"/>
                <a:sym typeface="Arial"/>
              </a:rPr>
              <a:t>Hotel with longest waiting time</a:t>
            </a:r>
            <a:endParaRPr sz="1800">
              <a:highlight>
                <a:schemeClr val="dk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highlight>
                  <a:schemeClr val="dk1"/>
                </a:highlight>
                <a:latin typeface="Arial"/>
                <a:ea typeface="Arial"/>
                <a:cs typeface="Arial"/>
                <a:sym typeface="Arial"/>
              </a:rPr>
              <a:t>Hotel with most revenue.</a:t>
            </a:r>
            <a:endParaRPr sz="1800">
              <a:highlight>
                <a:schemeClr val="dk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highlight>
                  <a:schemeClr val="dk1"/>
                </a:highlight>
                <a:latin typeface="Arial"/>
                <a:ea typeface="Arial"/>
                <a:cs typeface="Arial"/>
                <a:sym typeface="Arial"/>
              </a:rPr>
              <a:t>Chances of customer returning to hotel for another stay</a:t>
            </a:r>
            <a:endParaRPr sz="1800">
              <a:highlight>
                <a:schemeClr val="dk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highlight>
                  <a:schemeClr val="dk1"/>
                </a:highlight>
                <a:latin typeface="Arial"/>
                <a:ea typeface="Arial"/>
                <a:cs typeface="Arial"/>
                <a:sym typeface="Arial"/>
              </a:rPr>
              <a:t>Factors Governing Booking</a:t>
            </a:r>
            <a:endParaRPr sz="1800">
              <a:highlight>
                <a:schemeClr val="dk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highlight>
                  <a:schemeClr val="dk1"/>
                </a:highlight>
                <a:latin typeface="Arial"/>
                <a:ea typeface="Arial"/>
                <a:cs typeface="Arial"/>
                <a:sym typeface="Arial"/>
              </a:rPr>
              <a:t>Special requests by the guests</a:t>
            </a:r>
            <a:endParaRPr sz="2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429140a73a_0_152"/>
          <p:cNvSpPr txBox="1">
            <a:spLocks noGrp="1"/>
          </p:cNvSpPr>
          <p:nvPr>
            <p:ph type="title"/>
          </p:nvPr>
        </p:nvSpPr>
        <p:spPr>
          <a:xfrm>
            <a:off x="736050" y="173925"/>
            <a:ext cx="3750600" cy="19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GB" sz="1300" b="1">
                <a:solidFill>
                  <a:srgbClr val="000000"/>
                </a:solidFill>
                <a:highlight>
                  <a:srgbClr val="FFFFFF"/>
                </a:highlight>
                <a:latin typeface="Arial"/>
                <a:ea typeface="Arial"/>
                <a:cs typeface="Arial"/>
                <a:sym typeface="Arial"/>
              </a:rPr>
              <a:t>Hotel with higher bookings cancellation rate</a:t>
            </a:r>
            <a:endParaRPr sz="1300" b="1">
              <a:solidFill>
                <a:srgbClr val="000000"/>
              </a:solidFill>
              <a:highlight>
                <a:srgbClr val="FFFFFF"/>
              </a:highlight>
              <a:latin typeface="Arial"/>
              <a:ea typeface="Arial"/>
              <a:cs typeface="Arial"/>
              <a:sym typeface="Arial"/>
            </a:endParaRPr>
          </a:p>
          <a:p>
            <a:pPr marL="0" lvl="0" indent="0" algn="l" rtl="0">
              <a:lnSpc>
                <a:spcPct val="100000"/>
              </a:lnSpc>
              <a:spcBef>
                <a:spcPts val="600"/>
              </a:spcBef>
              <a:spcAft>
                <a:spcPts val="0"/>
              </a:spcAft>
              <a:buSzPts val="2800"/>
              <a:buNone/>
            </a:pPr>
            <a:endParaRPr/>
          </a:p>
        </p:txBody>
      </p:sp>
      <p:pic>
        <p:nvPicPr>
          <p:cNvPr id="171" name="Google Shape;171;g1429140a73a_0_152"/>
          <p:cNvPicPr preferRelativeResize="0"/>
          <p:nvPr/>
        </p:nvPicPr>
        <p:blipFill rotWithShape="1">
          <a:blip r:embed="rId3">
            <a:alphaModFix/>
          </a:blip>
          <a:srcRect/>
          <a:stretch/>
        </p:blipFill>
        <p:spPr>
          <a:xfrm>
            <a:off x="277950" y="480600"/>
            <a:ext cx="3607375" cy="1821933"/>
          </a:xfrm>
          <a:prstGeom prst="rect">
            <a:avLst/>
          </a:prstGeom>
          <a:noFill/>
          <a:ln>
            <a:noFill/>
          </a:ln>
        </p:spPr>
      </p:pic>
      <p:sp>
        <p:nvSpPr>
          <p:cNvPr id="172" name="Google Shape;172;g1429140a73a_0_152"/>
          <p:cNvSpPr txBox="1"/>
          <p:nvPr/>
        </p:nvSpPr>
        <p:spPr>
          <a:xfrm>
            <a:off x="5674900" y="111000"/>
            <a:ext cx="27747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2800"/>
              <a:buFont typeface="Arial"/>
              <a:buNone/>
            </a:pPr>
            <a:r>
              <a:rPr lang="en-GB" sz="1300" b="1"/>
              <a:t>Hotel with most revenue</a:t>
            </a:r>
            <a:endParaRPr sz="1300" b="1" i="0" u="none" strike="noStrike" cap="none">
              <a:solidFill>
                <a:srgbClr val="000000"/>
              </a:solidFill>
              <a:latin typeface="Arial"/>
              <a:ea typeface="Arial"/>
              <a:cs typeface="Arial"/>
              <a:sym typeface="Arial"/>
            </a:endParaRPr>
          </a:p>
        </p:txBody>
      </p:sp>
      <p:pic>
        <p:nvPicPr>
          <p:cNvPr id="173" name="Google Shape;173;g1429140a73a_0_152"/>
          <p:cNvPicPr preferRelativeResize="0"/>
          <p:nvPr/>
        </p:nvPicPr>
        <p:blipFill rotWithShape="1">
          <a:blip r:embed="rId4">
            <a:alphaModFix/>
          </a:blip>
          <a:srcRect/>
          <a:stretch/>
        </p:blipFill>
        <p:spPr>
          <a:xfrm>
            <a:off x="5083132" y="430850"/>
            <a:ext cx="3420893" cy="1921425"/>
          </a:xfrm>
          <a:prstGeom prst="rect">
            <a:avLst/>
          </a:prstGeom>
          <a:noFill/>
          <a:ln>
            <a:noFill/>
          </a:ln>
        </p:spPr>
      </p:pic>
      <p:sp>
        <p:nvSpPr>
          <p:cNvPr id="174" name="Google Shape;174;g1429140a73a_0_152"/>
          <p:cNvSpPr txBox="1"/>
          <p:nvPr/>
        </p:nvSpPr>
        <p:spPr>
          <a:xfrm>
            <a:off x="931800" y="4721275"/>
            <a:ext cx="29571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rgbClr val="000000"/>
              </a:buClr>
              <a:buSzPts val="2800"/>
              <a:buFont typeface="Arial"/>
              <a:buNone/>
            </a:pPr>
            <a:r>
              <a:rPr lang="en-GB" sz="1300" b="1">
                <a:highlight>
                  <a:schemeClr val="dk1"/>
                </a:highlight>
              </a:rPr>
              <a:t> </a:t>
            </a:r>
            <a:endParaRPr sz="1000" b="1" i="0" u="none" strike="noStrike" cap="none">
              <a:solidFill>
                <a:srgbClr val="000000"/>
              </a:solidFill>
              <a:latin typeface="Arial"/>
              <a:ea typeface="Arial"/>
              <a:cs typeface="Arial"/>
              <a:sym typeface="Arial"/>
            </a:endParaRPr>
          </a:p>
        </p:txBody>
      </p:sp>
      <p:pic>
        <p:nvPicPr>
          <p:cNvPr id="175" name="Google Shape;175;g1429140a73a_0_152"/>
          <p:cNvPicPr preferRelativeResize="0"/>
          <p:nvPr/>
        </p:nvPicPr>
        <p:blipFill rotWithShape="1">
          <a:blip r:embed="rId5">
            <a:alphaModFix/>
          </a:blip>
          <a:srcRect/>
          <a:stretch/>
        </p:blipFill>
        <p:spPr>
          <a:xfrm>
            <a:off x="5286851" y="2352275"/>
            <a:ext cx="3279299" cy="2073325"/>
          </a:xfrm>
          <a:prstGeom prst="rect">
            <a:avLst/>
          </a:prstGeom>
          <a:noFill/>
          <a:ln>
            <a:noFill/>
          </a:ln>
        </p:spPr>
      </p:pic>
      <p:sp>
        <p:nvSpPr>
          <p:cNvPr id="176" name="Google Shape;176;g1429140a73a_0_152"/>
          <p:cNvSpPr txBox="1"/>
          <p:nvPr/>
        </p:nvSpPr>
        <p:spPr>
          <a:xfrm>
            <a:off x="5466525" y="4248975"/>
            <a:ext cx="4078500" cy="691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2800"/>
              <a:buFont typeface="Arial"/>
              <a:buNone/>
            </a:pPr>
            <a:r>
              <a:rPr lang="en-GB" sz="1300" b="1" i="0" u="none" strike="noStrike" cap="none">
                <a:solidFill>
                  <a:srgbClr val="000000"/>
                </a:solidFill>
                <a:highlight>
                  <a:srgbClr val="FFFFFF"/>
                </a:highlight>
                <a:latin typeface="Arial"/>
                <a:ea typeface="Arial"/>
                <a:cs typeface="Arial"/>
                <a:sym typeface="Arial"/>
              </a:rPr>
              <a:t>Chances of customer returning to hotel </a:t>
            </a:r>
            <a:endParaRPr sz="1300" b="1"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600"/>
              </a:spcBef>
              <a:spcAft>
                <a:spcPts val="0"/>
              </a:spcAft>
              <a:buClr>
                <a:srgbClr val="000000"/>
              </a:buClr>
              <a:buSzPts val="2800"/>
              <a:buFont typeface="Arial"/>
              <a:buNone/>
            </a:pPr>
            <a:r>
              <a:rPr lang="en-GB" sz="1300" b="1" i="0" u="none" strike="noStrike" cap="none">
                <a:solidFill>
                  <a:srgbClr val="000000"/>
                </a:solidFill>
                <a:highlight>
                  <a:srgbClr val="FFFFFF"/>
                </a:highlight>
                <a:latin typeface="Arial"/>
                <a:ea typeface="Arial"/>
                <a:cs typeface="Arial"/>
                <a:sym typeface="Arial"/>
              </a:rPr>
              <a:t>for another stay</a:t>
            </a:r>
            <a:endParaRPr sz="1100" b="1" i="0" u="none" strike="noStrike" cap="none">
              <a:solidFill>
                <a:srgbClr val="000000"/>
              </a:solidFill>
              <a:latin typeface="Arial"/>
              <a:ea typeface="Arial"/>
              <a:cs typeface="Arial"/>
              <a:sym typeface="Arial"/>
            </a:endParaRPr>
          </a:p>
        </p:txBody>
      </p:sp>
      <p:sp>
        <p:nvSpPr>
          <p:cNvPr id="177" name="Google Shape;177;g1429140a73a_0_152"/>
          <p:cNvSpPr txBox="1"/>
          <p:nvPr/>
        </p:nvSpPr>
        <p:spPr>
          <a:xfrm>
            <a:off x="534225" y="2782950"/>
            <a:ext cx="4548900" cy="2008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2"/>
              </a:buClr>
              <a:buSzPts val="1500"/>
              <a:buFont typeface="Arial"/>
              <a:buChar char="●"/>
            </a:pPr>
            <a:r>
              <a:rPr lang="en-GB" sz="1500">
                <a:solidFill>
                  <a:schemeClr val="dk2"/>
                </a:solidFill>
                <a:highlight>
                  <a:schemeClr val="dk1"/>
                </a:highlight>
              </a:rPr>
              <a:t>30% of customers of City Hotel have cancelled their booking.Whereas 20-25% of customers have cancelled their booking in Resort Hotel.</a:t>
            </a:r>
            <a:endParaRPr sz="1500">
              <a:solidFill>
                <a:schemeClr val="dk2"/>
              </a:solidFill>
              <a:highlight>
                <a:schemeClr val="dk1"/>
              </a:highlight>
            </a:endParaRPr>
          </a:p>
          <a:p>
            <a:pPr marL="457200" lvl="0" indent="-323850" algn="l" rtl="0">
              <a:lnSpc>
                <a:spcPct val="115000"/>
              </a:lnSpc>
              <a:spcBef>
                <a:spcPts val="0"/>
              </a:spcBef>
              <a:spcAft>
                <a:spcPts val="0"/>
              </a:spcAft>
              <a:buClr>
                <a:schemeClr val="dk2"/>
              </a:buClr>
              <a:buSzPts val="1500"/>
              <a:buFont typeface="Nunito"/>
              <a:buChar char="●"/>
            </a:pPr>
            <a:r>
              <a:rPr lang="en-GB" sz="1500">
                <a:solidFill>
                  <a:schemeClr val="dk2"/>
                </a:solidFill>
                <a:highlight>
                  <a:schemeClr val="dk1"/>
                </a:highlight>
              </a:rPr>
              <a:t>City hotel generates most revenue.</a:t>
            </a:r>
            <a:endParaRPr sz="1500">
              <a:solidFill>
                <a:schemeClr val="dk2"/>
              </a:solidFill>
              <a:highlight>
                <a:schemeClr val="dk1"/>
              </a:highlight>
            </a:endParaRPr>
          </a:p>
          <a:p>
            <a:pPr marL="457200" lvl="0" indent="-323850" algn="l" rtl="0">
              <a:lnSpc>
                <a:spcPct val="115000"/>
              </a:lnSpc>
              <a:spcBef>
                <a:spcPts val="0"/>
              </a:spcBef>
              <a:spcAft>
                <a:spcPts val="0"/>
              </a:spcAft>
              <a:buClr>
                <a:schemeClr val="dk2"/>
              </a:buClr>
              <a:buSzPts val="1500"/>
              <a:buFont typeface="Arial"/>
              <a:buChar char="●"/>
            </a:pPr>
            <a:r>
              <a:rPr lang="en-GB" sz="1500">
                <a:solidFill>
                  <a:schemeClr val="dk2"/>
                </a:solidFill>
                <a:highlight>
                  <a:schemeClr val="dk1"/>
                </a:highlight>
              </a:rPr>
              <a:t>Both the customers have less chances of its customer returning for the stay.</a:t>
            </a:r>
            <a:endParaRPr sz="1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429140a73a_0_19"/>
          <p:cNvSpPr txBox="1">
            <a:spLocks noGrp="1"/>
          </p:cNvSpPr>
          <p:nvPr>
            <p:ph type="title"/>
          </p:nvPr>
        </p:nvSpPr>
        <p:spPr>
          <a:xfrm>
            <a:off x="-1156350" y="3750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sz="1900" b="1">
              <a:solidFill>
                <a:schemeClr val="accent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2800"/>
              <a:buNone/>
            </a:pPr>
            <a:endParaRPr/>
          </a:p>
        </p:txBody>
      </p:sp>
      <p:sp>
        <p:nvSpPr>
          <p:cNvPr id="183" name="Google Shape;183;g1429140a73a_0_19"/>
          <p:cNvSpPr txBox="1"/>
          <p:nvPr/>
        </p:nvSpPr>
        <p:spPr>
          <a:xfrm>
            <a:off x="1926625" y="173925"/>
            <a:ext cx="4625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GB" sz="1600" b="1" i="0" u="sng" strike="noStrike" cap="none">
                <a:solidFill>
                  <a:srgbClr val="000000"/>
                </a:solidFill>
                <a:latin typeface="Arial"/>
                <a:ea typeface="Arial"/>
                <a:cs typeface="Arial"/>
                <a:sym typeface="Arial"/>
              </a:rPr>
              <a:t>Factors governing booking</a:t>
            </a:r>
            <a:endParaRPr sz="1600" b="1" i="0" u="sng" strike="noStrike" cap="none">
              <a:solidFill>
                <a:srgbClr val="000000"/>
              </a:solidFill>
              <a:latin typeface="Arial"/>
              <a:ea typeface="Arial"/>
              <a:cs typeface="Arial"/>
              <a:sym typeface="Arial"/>
            </a:endParaRPr>
          </a:p>
        </p:txBody>
      </p:sp>
      <p:sp>
        <p:nvSpPr>
          <p:cNvPr id="184" name="Google Shape;184;g1429140a73a_0_19"/>
          <p:cNvSpPr txBox="1"/>
          <p:nvPr/>
        </p:nvSpPr>
        <p:spPr>
          <a:xfrm>
            <a:off x="460775" y="390500"/>
            <a:ext cx="32214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600"/>
              </a:spcBef>
              <a:spcAft>
                <a:spcPts val="600"/>
              </a:spcAft>
              <a:buClr>
                <a:srgbClr val="000000"/>
              </a:buClr>
              <a:buSzPts val="1700"/>
              <a:buFont typeface="Arial"/>
              <a:buNone/>
            </a:pPr>
            <a:r>
              <a:rPr lang="en-GB" sz="1300" b="1" i="0" u="none" strike="noStrike" cap="none">
                <a:solidFill>
                  <a:srgbClr val="000000"/>
                </a:solidFill>
                <a:highlight>
                  <a:srgbClr val="FFFFFF"/>
                </a:highlight>
              </a:rPr>
              <a:t>Deposit type</a:t>
            </a:r>
            <a:endParaRPr sz="1300" b="1" i="0" u="none" strike="noStrike" cap="none">
              <a:solidFill>
                <a:srgbClr val="000000"/>
              </a:solidFill>
              <a:highlight>
                <a:srgbClr val="FFFFFF"/>
              </a:highlight>
            </a:endParaRPr>
          </a:p>
        </p:txBody>
      </p:sp>
      <p:pic>
        <p:nvPicPr>
          <p:cNvPr id="185" name="Google Shape;185;g1429140a73a_0_19"/>
          <p:cNvPicPr preferRelativeResize="0"/>
          <p:nvPr/>
        </p:nvPicPr>
        <p:blipFill rotWithShape="1">
          <a:blip r:embed="rId3">
            <a:alphaModFix/>
          </a:blip>
          <a:srcRect/>
          <a:stretch/>
        </p:blipFill>
        <p:spPr>
          <a:xfrm>
            <a:off x="169450" y="680103"/>
            <a:ext cx="2725325" cy="1547501"/>
          </a:xfrm>
          <a:prstGeom prst="rect">
            <a:avLst/>
          </a:prstGeom>
          <a:noFill/>
          <a:ln>
            <a:noFill/>
          </a:ln>
        </p:spPr>
      </p:pic>
      <p:sp>
        <p:nvSpPr>
          <p:cNvPr id="186" name="Google Shape;186;g1429140a73a_0_19"/>
          <p:cNvSpPr txBox="1"/>
          <p:nvPr/>
        </p:nvSpPr>
        <p:spPr>
          <a:xfrm>
            <a:off x="7286625" y="2507450"/>
            <a:ext cx="617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1429140a73a_0_19"/>
          <p:cNvSpPr txBox="1"/>
          <p:nvPr/>
        </p:nvSpPr>
        <p:spPr>
          <a:xfrm>
            <a:off x="757850" y="423325"/>
            <a:ext cx="75711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300" b="1" i="0" u="none" strike="noStrike" cap="none">
                <a:solidFill>
                  <a:srgbClr val="000000"/>
                </a:solidFill>
              </a:rPr>
              <a:t>Room type </a:t>
            </a:r>
            <a:r>
              <a:rPr lang="en-GB" sz="1300" b="1"/>
              <a:t>vs adr</a:t>
            </a:r>
            <a:endParaRPr sz="1300" b="1" i="0" u="none" strike="noStrike" cap="none">
              <a:solidFill>
                <a:srgbClr val="000000"/>
              </a:solidFill>
            </a:endParaRPr>
          </a:p>
        </p:txBody>
      </p:sp>
      <p:pic>
        <p:nvPicPr>
          <p:cNvPr id="188" name="Google Shape;188;g1429140a73a_0_19"/>
          <p:cNvPicPr preferRelativeResize="0"/>
          <p:nvPr/>
        </p:nvPicPr>
        <p:blipFill rotWithShape="1">
          <a:blip r:embed="rId4">
            <a:alphaModFix/>
          </a:blip>
          <a:srcRect/>
          <a:stretch/>
        </p:blipFill>
        <p:spPr>
          <a:xfrm>
            <a:off x="521797" y="2721525"/>
            <a:ext cx="3451701" cy="1989650"/>
          </a:xfrm>
          <a:prstGeom prst="rect">
            <a:avLst/>
          </a:prstGeom>
          <a:noFill/>
          <a:ln>
            <a:noFill/>
          </a:ln>
        </p:spPr>
      </p:pic>
      <p:sp>
        <p:nvSpPr>
          <p:cNvPr id="189" name="Google Shape;189;g1429140a73a_0_19"/>
          <p:cNvSpPr txBox="1"/>
          <p:nvPr/>
        </p:nvSpPr>
        <p:spPr>
          <a:xfrm>
            <a:off x="639175" y="4528675"/>
            <a:ext cx="37503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600"/>
              </a:spcBef>
              <a:spcAft>
                <a:spcPts val="0"/>
              </a:spcAft>
              <a:buClr>
                <a:srgbClr val="000000"/>
              </a:buClr>
              <a:buSzPts val="2800"/>
              <a:buFont typeface="Arial"/>
              <a:buNone/>
            </a:pPr>
            <a:r>
              <a:rPr lang="en-GB" sz="1300" b="1" i="0" u="none" strike="noStrike" cap="none">
                <a:solidFill>
                  <a:schemeClr val="accent2"/>
                </a:solidFill>
                <a:highlight>
                  <a:srgbClr val="FFFFFF"/>
                </a:highlight>
                <a:latin typeface="Arial"/>
                <a:ea typeface="Arial"/>
                <a:cs typeface="Arial"/>
                <a:sym typeface="Arial"/>
              </a:rPr>
              <a:t> </a:t>
            </a:r>
            <a:r>
              <a:rPr lang="en-GB" sz="1300" b="1" i="0" u="none" strike="noStrike" cap="none">
                <a:solidFill>
                  <a:srgbClr val="000000"/>
                </a:solidFill>
                <a:highlight>
                  <a:srgbClr val="FFFFFF"/>
                </a:highlight>
                <a:latin typeface="Arial"/>
                <a:ea typeface="Arial"/>
                <a:cs typeface="Arial"/>
                <a:sym typeface="Arial"/>
              </a:rPr>
              <a:t> </a:t>
            </a:r>
            <a:r>
              <a:rPr lang="en-GB" sz="1300" b="1" i="0" u="none" strike="noStrike" cap="none">
                <a:solidFill>
                  <a:srgbClr val="000000"/>
                </a:solidFill>
                <a:highlight>
                  <a:srgbClr val="FFFFFF"/>
                </a:highlight>
              </a:rPr>
              <a:t>Customer Type</a:t>
            </a:r>
            <a:endParaRPr sz="1300" b="1" i="0" u="none" strike="noStrike" cap="none">
              <a:solidFill>
                <a:srgbClr val="000000"/>
              </a:solidFill>
            </a:endParaRPr>
          </a:p>
        </p:txBody>
      </p:sp>
      <p:pic>
        <p:nvPicPr>
          <p:cNvPr id="190" name="Google Shape;190;g1429140a73a_0_19"/>
          <p:cNvPicPr preferRelativeResize="0"/>
          <p:nvPr/>
        </p:nvPicPr>
        <p:blipFill rotWithShape="1">
          <a:blip r:embed="rId5">
            <a:alphaModFix/>
          </a:blip>
          <a:srcRect/>
          <a:stretch/>
        </p:blipFill>
        <p:spPr>
          <a:xfrm>
            <a:off x="3019025" y="680100"/>
            <a:ext cx="2812525" cy="1420550"/>
          </a:xfrm>
          <a:prstGeom prst="rect">
            <a:avLst/>
          </a:prstGeom>
          <a:noFill/>
          <a:ln>
            <a:noFill/>
          </a:ln>
        </p:spPr>
      </p:pic>
      <p:pic>
        <p:nvPicPr>
          <p:cNvPr id="191" name="Google Shape;191;g1429140a73a_0_19"/>
          <p:cNvPicPr preferRelativeResize="0"/>
          <p:nvPr/>
        </p:nvPicPr>
        <p:blipFill>
          <a:blip r:embed="rId6">
            <a:alphaModFix/>
          </a:blip>
          <a:stretch>
            <a:fillRect/>
          </a:stretch>
        </p:blipFill>
        <p:spPr>
          <a:xfrm>
            <a:off x="6191850" y="698350"/>
            <a:ext cx="2577576" cy="1384047"/>
          </a:xfrm>
          <a:prstGeom prst="rect">
            <a:avLst/>
          </a:prstGeom>
          <a:noFill/>
          <a:ln>
            <a:noFill/>
          </a:ln>
        </p:spPr>
      </p:pic>
      <p:sp>
        <p:nvSpPr>
          <p:cNvPr id="192" name="Google Shape;192;g1429140a73a_0_19"/>
          <p:cNvSpPr txBox="1"/>
          <p:nvPr/>
        </p:nvSpPr>
        <p:spPr>
          <a:xfrm>
            <a:off x="4760450" y="4523750"/>
            <a:ext cx="5591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b="1"/>
          </a:p>
        </p:txBody>
      </p:sp>
      <p:sp>
        <p:nvSpPr>
          <p:cNvPr id="193" name="Google Shape;193;g1429140a73a_0_19"/>
          <p:cNvSpPr txBox="1"/>
          <p:nvPr/>
        </p:nvSpPr>
        <p:spPr>
          <a:xfrm>
            <a:off x="5628025" y="434825"/>
            <a:ext cx="4380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Room type with highest no. of bookings</a:t>
            </a:r>
            <a:endParaRPr>
              <a:latin typeface="Calibri"/>
              <a:ea typeface="Calibri"/>
              <a:cs typeface="Calibri"/>
              <a:sym typeface="Calibri"/>
            </a:endParaRPr>
          </a:p>
        </p:txBody>
      </p:sp>
      <p:sp>
        <p:nvSpPr>
          <p:cNvPr id="194" name="Google Shape;194;g1429140a73a_0_19"/>
          <p:cNvSpPr txBox="1"/>
          <p:nvPr/>
        </p:nvSpPr>
        <p:spPr>
          <a:xfrm>
            <a:off x="4273825" y="2372975"/>
            <a:ext cx="4209300" cy="2274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2"/>
              </a:buClr>
              <a:buSzPts val="1500"/>
              <a:buFont typeface="Arial"/>
              <a:buChar char="●"/>
            </a:pPr>
            <a:r>
              <a:rPr lang="en-GB" sz="1500">
                <a:solidFill>
                  <a:schemeClr val="dk2"/>
                </a:solidFill>
              </a:rPr>
              <a:t>Most number of customers used No Deposit option</a:t>
            </a:r>
            <a:endParaRPr sz="1500">
              <a:solidFill>
                <a:schemeClr val="dk2"/>
              </a:solidFill>
            </a:endParaRPr>
          </a:p>
          <a:p>
            <a:pPr marL="457200" lvl="0" indent="-323850" algn="l" rtl="0">
              <a:lnSpc>
                <a:spcPct val="115000"/>
              </a:lnSpc>
              <a:spcBef>
                <a:spcPts val="0"/>
              </a:spcBef>
              <a:spcAft>
                <a:spcPts val="0"/>
              </a:spcAft>
              <a:buClr>
                <a:schemeClr val="dk2"/>
              </a:buClr>
              <a:buSzPts val="1500"/>
              <a:buFont typeface="Arial"/>
              <a:buChar char="●"/>
            </a:pPr>
            <a:r>
              <a:rPr lang="en-GB" sz="1500">
                <a:solidFill>
                  <a:schemeClr val="dk2"/>
                </a:solidFill>
              </a:rPr>
              <a:t>Room type A has the highest number of bookings compared to the other room types. </a:t>
            </a:r>
            <a:endParaRPr sz="1500">
              <a:solidFill>
                <a:schemeClr val="dk2"/>
              </a:solidFill>
            </a:endParaRPr>
          </a:p>
          <a:p>
            <a:pPr marL="457200" lvl="0" indent="-304800" algn="l" rtl="0">
              <a:lnSpc>
                <a:spcPct val="115000"/>
              </a:lnSpc>
              <a:spcBef>
                <a:spcPts val="0"/>
              </a:spcBef>
              <a:spcAft>
                <a:spcPts val="0"/>
              </a:spcAft>
              <a:buClr>
                <a:schemeClr val="dk2"/>
              </a:buClr>
              <a:buSzPts val="1200"/>
              <a:buFont typeface="Arial"/>
              <a:buChar char="●"/>
            </a:pPr>
            <a:r>
              <a:rPr lang="en-GB" sz="1500">
                <a:solidFill>
                  <a:schemeClr val="dk2"/>
                </a:solidFill>
              </a:rPr>
              <a:t>The most number of bookings was made by Transient Customer Type and the least was by Group customer type..</a:t>
            </a:r>
            <a:r>
              <a:rPr lang="en-GB" sz="1200">
                <a:solidFill>
                  <a:schemeClr val="dk2"/>
                </a:solidFill>
              </a:rPr>
              <a:t>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1456</Words>
  <Application>Microsoft Office PowerPoint</Application>
  <PresentationFormat>On-screen Show (16:9)</PresentationFormat>
  <Paragraphs>207</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Nunito</vt:lpstr>
      <vt:lpstr>Roboto</vt:lpstr>
      <vt:lpstr>Calibri</vt:lpstr>
      <vt:lpstr>Montserrat</vt:lpstr>
      <vt:lpstr>Arial</vt:lpstr>
      <vt:lpstr>Courier New</vt:lpstr>
      <vt:lpstr>Shift</vt:lpstr>
      <vt:lpstr>  Hotel Booking Analysis EDA Capstone Project AlmaBetter  KAMATAM HARSHITH LAKSHMI KEERTHANA TITO VARGHESE ANMOL RAJ  </vt:lpstr>
      <vt:lpstr> Agenda Data summary Data cleaning Hotel wise analysis Distribution Channel wise analysis Cancellation related analysis Time and Stay related analysis Heat Correlation Challenges</vt:lpstr>
      <vt:lpstr>PowerPoint Presentation</vt:lpstr>
      <vt:lpstr>   Data Summary</vt:lpstr>
      <vt:lpstr>Data information</vt:lpstr>
      <vt:lpstr>Data Cleaning</vt:lpstr>
      <vt:lpstr>  Hotel wise analysis    </vt:lpstr>
      <vt:lpstr>Hotel with higher bookings cancellation rate </vt:lpstr>
      <vt:lpstr> </vt:lpstr>
      <vt:lpstr> Hotel Type </vt:lpstr>
      <vt:lpstr>Special requests by the guests </vt:lpstr>
      <vt:lpstr>Distribution Channel wise analysis  </vt:lpstr>
      <vt:lpstr>PowerPoint Presentation</vt:lpstr>
      <vt:lpstr>Distribution channel bringing highest revenue generating deals </vt:lpstr>
      <vt:lpstr>Cancellation related Analysis   </vt:lpstr>
      <vt:lpstr>Waiting time(days) </vt:lpstr>
      <vt:lpstr>PowerPoint Presentation</vt:lpstr>
      <vt:lpstr>Time and Stay related Analysis </vt:lpstr>
      <vt:lpstr>Best time to book a hotel room</vt:lpstr>
      <vt:lpstr>Customer type with maximum Average Daily Rate  </vt:lpstr>
      <vt:lpstr>Countries from which most customers are coming </vt:lpstr>
      <vt:lpstr>Heat Correlation Map</vt:lpstr>
      <vt:lpstr>Challenges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Hotel Booking Analysis EDA Capstone Project AlmaBetter  KAMATAM HARSHITH LAKSHMI KEERTHANA TITO VARGHESE ANMOL RAJ  </dc:title>
  <cp:lastModifiedBy>HP</cp:lastModifiedBy>
  <cp:revision>1</cp:revision>
  <dcterms:modified xsi:type="dcterms:W3CDTF">2022-08-15T12:33:13Z</dcterms:modified>
</cp:coreProperties>
</file>