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jx794/sKVkYYyx/MQ/7QXK+1k/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f0c8094e9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8f0c8094e9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f0c8094e9_0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8f0c8094e9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f0c8094e9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8f0c8094e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f0c8094e9_0_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8f0c8094e9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f0c8094e9_0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8f0c8094e9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f0c8094e9_0_1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8f0c8094e9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84b330105_1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984b330105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84b330105_1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984b330105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84b330105_1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984b330105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84b330105_1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984b330105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984b330105_1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984b330105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84b330105_1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984b330105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84b330105_1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984b330105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5fed72190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95fed7219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84b330105_1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984b330105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84b330105_1_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984b330105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69ffbb73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69ffbb7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84b330105_1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984b330105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7129aa83c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37129aa8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7129aa83c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37129aa83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7129aa83c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37129aa83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f0c8094e9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8f0c8094e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f0c8094e9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8f0c8094e9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f0c8094e9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8f0c8094e9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f0c8094e9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8f0c8094e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1389500" y="150025"/>
            <a:ext cx="6172200" cy="400200"/>
          </a:xfrm>
          <a:prstGeom prst="rect">
            <a:avLst/>
          </a:prstGeom>
          <a:noFill/>
          <a:ln>
            <a:noFill/>
          </a:ln>
        </p:spPr>
        <p:txBody>
          <a:bodyPr anchorCtr="0" anchor="b"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txBox="1"/>
          <p:nvPr/>
        </p:nvSpPr>
        <p:spPr>
          <a:xfrm>
            <a:off x="5093800" y="1490875"/>
            <a:ext cx="2025000" cy="4002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txBox="1"/>
          <p:nvPr/>
        </p:nvSpPr>
        <p:spPr>
          <a:xfrm>
            <a:off x="931800" y="323025"/>
            <a:ext cx="6783300" cy="1046700"/>
          </a:xfrm>
          <a:prstGeom prst="rect">
            <a:avLst/>
          </a:prstGeom>
          <a:noFill/>
          <a:ln>
            <a:noFill/>
          </a:ln>
        </p:spPr>
        <p:txBody>
          <a:bodyPr anchorCtr="0" anchor="b"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i="0" lang="en-GB" sz="4200" u="none" cap="none" strike="noStrike">
                <a:solidFill>
                  <a:schemeClr val="dk1"/>
                </a:solidFill>
                <a:latin typeface="Arial"/>
                <a:ea typeface="Arial"/>
                <a:cs typeface="Arial"/>
                <a:sym typeface="Arial"/>
              </a:rPr>
              <a:t>Capstone Project</a:t>
            </a:r>
            <a:endParaRPr b="1" i="0" sz="4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txBox="1"/>
          <p:nvPr/>
        </p:nvSpPr>
        <p:spPr>
          <a:xfrm>
            <a:off x="472100" y="906950"/>
            <a:ext cx="82620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      </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lang="en-GB" sz="3200">
                <a:solidFill>
                  <a:schemeClr val="lt1"/>
                </a:solidFill>
              </a:rPr>
              <a:t>Zomato Restaurant Clustering and Sentiment Analysis</a:t>
            </a:r>
            <a:endParaRPr b="1" i="0" sz="3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200"/>
              <a:buFont typeface="Arial"/>
              <a:buNone/>
            </a:pPr>
            <a:r>
              <a:rPr b="1" i="0" lang="en-GB" sz="2400" u="sng" cap="none" strike="noStrike">
                <a:solidFill>
                  <a:srgbClr val="134F5C"/>
                </a:solidFill>
                <a:highlight>
                  <a:srgbClr val="F5FDFF"/>
                </a:highlight>
                <a:latin typeface="Montserrat"/>
                <a:ea typeface="Montserrat"/>
                <a:cs typeface="Montserrat"/>
                <a:sym typeface="Montserrat"/>
              </a:rPr>
              <a:t>Team Members</a:t>
            </a:r>
            <a:endParaRPr b="1" i="0" sz="2400" u="sng" cap="none" strike="noStrike">
              <a:solidFill>
                <a:srgbClr val="134F5C"/>
              </a:solidFill>
              <a:highlight>
                <a:srgbClr val="F5FDFF"/>
              </a:highlight>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t/>
            </a:r>
            <a:endParaRPr b="1" i="0" sz="2400" u="sng" cap="none" strike="noStrike">
              <a:solidFill>
                <a:srgbClr val="134F5C"/>
              </a:solidFill>
              <a:highlight>
                <a:srgbClr val="F5FDFF"/>
              </a:highlight>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rPr b="1" i="0" lang="en-GB" sz="1800" u="none" cap="none" strike="noStrike">
                <a:solidFill>
                  <a:schemeClr val="lt1"/>
                </a:solidFill>
                <a:latin typeface="Montserrat"/>
                <a:ea typeface="Montserrat"/>
                <a:cs typeface="Montserrat"/>
                <a:sym typeface="Montserrat"/>
              </a:rPr>
              <a:t>LAKSHMI KEERTHANA</a:t>
            </a:r>
            <a:endParaRPr b="1" i="0" sz="18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5200"/>
              <a:buFont typeface="Arial"/>
              <a:buNone/>
            </a:pPr>
            <a:r>
              <a:t/>
            </a:r>
            <a:endParaRPr b="1" i="0" sz="18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18f0c8094e9_0_89"/>
          <p:cNvPicPr preferRelativeResize="0"/>
          <p:nvPr/>
        </p:nvPicPr>
        <p:blipFill>
          <a:blip r:embed="rId3">
            <a:alphaModFix/>
          </a:blip>
          <a:stretch>
            <a:fillRect/>
          </a:stretch>
        </p:blipFill>
        <p:spPr>
          <a:xfrm>
            <a:off x="191125" y="456475"/>
            <a:ext cx="4665200" cy="4007650"/>
          </a:xfrm>
          <a:prstGeom prst="rect">
            <a:avLst/>
          </a:prstGeom>
          <a:noFill/>
          <a:ln>
            <a:noFill/>
          </a:ln>
        </p:spPr>
      </p:pic>
      <p:sp>
        <p:nvSpPr>
          <p:cNvPr id="131" name="Google Shape;131;g18f0c8094e9_0_89"/>
          <p:cNvSpPr txBox="1"/>
          <p:nvPr/>
        </p:nvSpPr>
        <p:spPr>
          <a:xfrm>
            <a:off x="5252800" y="306450"/>
            <a:ext cx="3600300" cy="4507800"/>
          </a:xfrm>
          <a:prstGeom prst="rect">
            <a:avLst/>
          </a:prstGeom>
          <a:noFill/>
          <a:ln>
            <a:noFill/>
          </a:ln>
        </p:spPr>
        <p:txBody>
          <a:bodyPr anchorCtr="0" anchor="t" bIns="91425" lIns="91425" spcFirstLastPara="1" rIns="91425" wrap="square" tIns="91425">
            <a:spAutoFit/>
          </a:bodyPr>
          <a:lstStyle/>
          <a:p>
            <a:pPr indent="152" lvl="0" marL="1371" marR="23724" rtl="0" algn="l">
              <a:lnSpc>
                <a:spcPct val="150981"/>
              </a:lnSpc>
              <a:spcBef>
                <a:spcPts val="2164"/>
              </a:spcBef>
              <a:spcAft>
                <a:spcPts val="0"/>
              </a:spcAft>
              <a:buNone/>
            </a:pPr>
            <a:r>
              <a:rPr lang="en-GB" sz="1200">
                <a:highlight>
                  <a:srgbClr val="FFFFFF"/>
                </a:highlight>
                <a:latin typeface="Calibri"/>
                <a:ea typeface="Calibri"/>
                <a:cs typeface="Calibri"/>
                <a:sym typeface="Calibri"/>
              </a:rPr>
              <a:t>A correlation matrix is a table showing</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correlation coefficients between variables. Each</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cell in the table shows the correlation between</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two variables. A correlation matrix is used to</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summarize data, as an input into a more</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advanced analysis, and as a diagnostic for</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advanced analyses. The range of correlation is</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[-1,1].</a:t>
            </a:r>
            <a:r>
              <a:rPr lang="en-GB" sz="1200">
                <a:latin typeface="Calibri"/>
                <a:ea typeface="Calibri"/>
                <a:cs typeface="Calibri"/>
                <a:sym typeface="Calibri"/>
              </a:rPr>
              <a:t> </a:t>
            </a:r>
            <a:endParaRPr sz="1200">
              <a:latin typeface="Calibri"/>
              <a:ea typeface="Calibri"/>
              <a:cs typeface="Calibri"/>
              <a:sym typeface="Calibri"/>
            </a:endParaRPr>
          </a:p>
          <a:p>
            <a:pPr indent="0" lvl="0" marL="0" marR="61535" rtl="0" algn="l">
              <a:lnSpc>
                <a:spcPct val="150981"/>
              </a:lnSpc>
              <a:spcBef>
                <a:spcPts val="1213"/>
              </a:spcBef>
              <a:spcAft>
                <a:spcPts val="0"/>
              </a:spcAft>
              <a:buNone/>
            </a:pPr>
            <a:r>
              <a:rPr lang="en-GB" sz="1200">
                <a:highlight>
                  <a:srgbClr val="FFFFFF"/>
                </a:highlight>
                <a:latin typeface="Calibri"/>
                <a:ea typeface="Calibri"/>
                <a:cs typeface="Calibri"/>
                <a:sym typeface="Calibri"/>
              </a:rPr>
              <a:t>Thus to know the correlation between all the</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variables along with the correlation </a:t>
            </a:r>
            <a:r>
              <a:rPr lang="en-GB" sz="1200">
                <a:highlight>
                  <a:srgbClr val="FFFFFF"/>
                </a:highlight>
                <a:latin typeface="Calibri"/>
                <a:ea typeface="Calibri"/>
                <a:cs typeface="Calibri"/>
                <a:sym typeface="Calibri"/>
              </a:rPr>
              <a:t>coefficients</a:t>
            </a:r>
            <a:r>
              <a:rPr lang="en-GB" sz="1200">
                <a:highlight>
                  <a:srgbClr val="FFFFFF"/>
                </a:highlight>
                <a:latin typeface="Calibri"/>
                <a:ea typeface="Calibri"/>
                <a:cs typeface="Calibri"/>
                <a:sym typeface="Calibri"/>
              </a:rPr>
              <a:t>,</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I used correlation heatmap.</a:t>
            </a:r>
            <a:r>
              <a:rPr lang="en-GB" sz="1200">
                <a:latin typeface="Calibri"/>
                <a:ea typeface="Calibri"/>
                <a:cs typeface="Calibri"/>
                <a:sym typeface="Calibri"/>
              </a:rPr>
              <a:t> </a:t>
            </a:r>
            <a:endParaRPr sz="1200">
              <a:latin typeface="Calibri"/>
              <a:ea typeface="Calibri"/>
              <a:cs typeface="Calibri"/>
              <a:sym typeface="Calibri"/>
            </a:endParaRPr>
          </a:p>
          <a:p>
            <a:pPr indent="10058" lvl="0" marL="1676" marR="100182" rtl="0" algn="l">
              <a:lnSpc>
                <a:spcPct val="150981"/>
              </a:lnSpc>
              <a:spcBef>
                <a:spcPts val="613"/>
              </a:spcBef>
              <a:spcAft>
                <a:spcPts val="0"/>
              </a:spcAft>
              <a:buNone/>
            </a:pPr>
            <a:r>
              <a:rPr lang="en-GB" sz="1200">
                <a:highlight>
                  <a:srgbClr val="FFFFFF"/>
                </a:highlight>
                <a:latin typeface="Calibri"/>
                <a:ea typeface="Calibri"/>
                <a:cs typeface="Calibri"/>
                <a:sym typeface="Calibri"/>
              </a:rPr>
              <a:t>From the above correlation heatmap, it can be</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depicted that few features are correlated, like</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reviewer total review is related to reviewer</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follower and again reviewer total review is</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related to pictures.</a:t>
            </a:r>
            <a:r>
              <a:rPr lang="en-GB" sz="1200">
                <a:latin typeface="Calibri"/>
                <a:ea typeface="Calibri"/>
                <a:cs typeface="Calibri"/>
                <a:sym typeface="Calibri"/>
              </a:rPr>
              <a:t> </a:t>
            </a:r>
            <a:r>
              <a:rPr lang="en-GB" sz="1200">
                <a:highlight>
                  <a:srgbClr val="FFFFFF"/>
                </a:highlight>
                <a:latin typeface="Calibri"/>
                <a:ea typeface="Calibri"/>
                <a:cs typeface="Calibri"/>
                <a:sym typeface="Calibri"/>
              </a:rPr>
              <a:t>Rest all correlation can be depicted from the 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8f0c8094e9_0_99"/>
          <p:cNvSpPr txBox="1"/>
          <p:nvPr>
            <p:ph idx="1" type="body"/>
          </p:nvPr>
        </p:nvSpPr>
        <p:spPr>
          <a:xfrm>
            <a:off x="253600" y="1143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37" name="Google Shape;137;g18f0c8094e9_0_99"/>
          <p:cNvPicPr preferRelativeResize="0"/>
          <p:nvPr/>
        </p:nvPicPr>
        <p:blipFill>
          <a:blip r:embed="rId3">
            <a:alphaModFix/>
          </a:blip>
          <a:stretch>
            <a:fillRect/>
          </a:stretch>
        </p:blipFill>
        <p:spPr>
          <a:xfrm>
            <a:off x="152400" y="1143000"/>
            <a:ext cx="4318625" cy="3720000"/>
          </a:xfrm>
          <a:prstGeom prst="rect">
            <a:avLst/>
          </a:prstGeom>
          <a:noFill/>
          <a:ln>
            <a:noFill/>
          </a:ln>
        </p:spPr>
      </p:pic>
      <p:pic>
        <p:nvPicPr>
          <p:cNvPr id="138" name="Google Shape;138;g18f0c8094e9_0_99"/>
          <p:cNvPicPr preferRelativeResize="0"/>
          <p:nvPr/>
        </p:nvPicPr>
        <p:blipFill>
          <a:blip r:embed="rId4">
            <a:alphaModFix/>
          </a:blip>
          <a:stretch>
            <a:fillRect/>
          </a:stretch>
        </p:blipFill>
        <p:spPr>
          <a:xfrm>
            <a:off x="4534325" y="1399450"/>
            <a:ext cx="4495375" cy="3116375"/>
          </a:xfrm>
          <a:prstGeom prst="rect">
            <a:avLst/>
          </a:prstGeom>
          <a:noFill/>
          <a:ln>
            <a:noFill/>
          </a:ln>
        </p:spPr>
      </p:pic>
      <p:sp>
        <p:nvSpPr>
          <p:cNvPr id="139" name="Google Shape;139;g18f0c8094e9_0_99"/>
          <p:cNvSpPr txBox="1"/>
          <p:nvPr/>
        </p:nvSpPr>
        <p:spPr>
          <a:xfrm>
            <a:off x="398600" y="3814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Handling Outliers: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8f0c8094e9_0_19"/>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DATA PREPROCESSING</a:t>
            </a:r>
            <a:endParaRPr b="1" sz="3000"/>
          </a:p>
        </p:txBody>
      </p:sp>
      <p:sp>
        <p:nvSpPr>
          <p:cNvPr id="145" name="Google Shape;145;g18f0c8094e9_0_19"/>
          <p:cNvSpPr txBox="1"/>
          <p:nvPr/>
        </p:nvSpPr>
        <p:spPr>
          <a:xfrm>
            <a:off x="39275" y="676075"/>
            <a:ext cx="6172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a:t>Data Preprocessing or Data Preparation is a data mining technique that transforms raw data into an understandable format for ML algorithms.</a:t>
            </a:r>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146" name="Google Shape;146;g18f0c8094e9_0_19"/>
          <p:cNvSpPr txBox="1"/>
          <p:nvPr/>
        </p:nvSpPr>
        <p:spPr>
          <a:xfrm>
            <a:off x="83100" y="1228000"/>
            <a:ext cx="295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For </a:t>
            </a:r>
            <a:r>
              <a:rPr lang="en-GB"/>
              <a:t>K Means</a:t>
            </a:r>
            <a:r>
              <a:rPr lang="en-GB"/>
              <a:t> Algorithm:</a:t>
            </a:r>
            <a:endParaRPr/>
          </a:p>
          <a:p>
            <a:pPr indent="-317500" lvl="0" marL="457200" rtl="0" algn="l">
              <a:spcBef>
                <a:spcPts val="0"/>
              </a:spcBef>
              <a:spcAft>
                <a:spcPts val="0"/>
              </a:spcAft>
              <a:buSzPts val="1400"/>
              <a:buChar char="●"/>
            </a:pPr>
            <a:r>
              <a:rPr lang="en-GB"/>
              <a:t>Numerical variables only.</a:t>
            </a:r>
            <a:endParaRPr/>
          </a:p>
          <a:p>
            <a:pPr indent="-317500" lvl="0" marL="457200" rtl="0" algn="l">
              <a:spcBef>
                <a:spcPts val="0"/>
              </a:spcBef>
              <a:spcAft>
                <a:spcPts val="0"/>
              </a:spcAft>
              <a:buSzPts val="1400"/>
              <a:buChar char="●"/>
            </a:pPr>
            <a:r>
              <a:rPr lang="en-GB"/>
              <a:t>Data has no noises or outliers.</a:t>
            </a:r>
            <a:endParaRPr/>
          </a:p>
          <a:p>
            <a:pPr indent="-317500" lvl="0" marL="457200" rtl="0" algn="l">
              <a:spcBef>
                <a:spcPts val="0"/>
              </a:spcBef>
              <a:spcAft>
                <a:spcPts val="0"/>
              </a:spcAft>
              <a:buSzPts val="1400"/>
              <a:buChar char="●"/>
            </a:pPr>
            <a:r>
              <a:rPr lang="en-GB"/>
              <a:t>Data has a symmetric distribution of variables (it isn’t skewed).</a:t>
            </a:r>
            <a:endParaRPr/>
          </a:p>
          <a:p>
            <a:pPr indent="-317500" lvl="0" marL="457200" rtl="0" algn="l">
              <a:spcBef>
                <a:spcPts val="0"/>
              </a:spcBef>
              <a:spcAft>
                <a:spcPts val="0"/>
              </a:spcAft>
              <a:buSzPts val="1400"/>
              <a:buChar char="●"/>
            </a:pPr>
            <a:r>
              <a:rPr lang="en-GB"/>
              <a:t>Few numbers of dimensions.</a:t>
            </a:r>
            <a:endParaRPr/>
          </a:p>
          <a:p>
            <a:pPr indent="0" lvl="0" marL="0" rtl="0" algn="l">
              <a:spcBef>
                <a:spcPts val="0"/>
              </a:spcBef>
              <a:spcAft>
                <a:spcPts val="0"/>
              </a:spcAft>
              <a:buNone/>
            </a:pPr>
            <a:r>
              <a:rPr lang="en-GB"/>
              <a:t> </a:t>
            </a:r>
            <a:endParaRPr/>
          </a:p>
        </p:txBody>
      </p:sp>
      <p:sp>
        <p:nvSpPr>
          <p:cNvPr id="147" name="Google Shape;147;g18f0c8094e9_0_19"/>
          <p:cNvSpPr txBox="1"/>
          <p:nvPr/>
        </p:nvSpPr>
        <p:spPr>
          <a:xfrm>
            <a:off x="131900" y="3596175"/>
            <a:ext cx="6172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my project,I have binned all the cuisines into their respective cuisine</a:t>
            </a:r>
            <a:endParaRPr/>
          </a:p>
          <a:p>
            <a:pPr indent="0" lvl="0" marL="0" rtl="0" algn="l">
              <a:spcBef>
                <a:spcPts val="0"/>
              </a:spcBef>
              <a:spcAft>
                <a:spcPts val="0"/>
              </a:spcAft>
              <a:buNone/>
            </a:pPr>
            <a:r>
              <a:rPr lang="en-GB"/>
              <a:t>categories and created a cuisine category list. Merging the cuisine category dataframe in our cluster data frame. I have used the get_dummies method in order to generate binary values for our cuisines. I have created a final data frame that was used for the clustering process.</a:t>
            </a:r>
            <a:endParaRPr/>
          </a:p>
          <a:p>
            <a:pPr indent="0" lvl="0" marL="0" rtl="0" algn="l">
              <a:spcBef>
                <a:spcPts val="0"/>
              </a:spcBef>
              <a:spcAft>
                <a:spcPts val="0"/>
              </a:spcAft>
              <a:buNone/>
            </a:pPr>
            <a:r>
              <a:t/>
            </a:r>
            <a:endParaRPr/>
          </a:p>
        </p:txBody>
      </p:sp>
      <p:pic>
        <p:nvPicPr>
          <p:cNvPr id="148" name="Google Shape;148;g18f0c8094e9_0_19"/>
          <p:cNvPicPr preferRelativeResize="0"/>
          <p:nvPr/>
        </p:nvPicPr>
        <p:blipFill>
          <a:blip r:embed="rId3">
            <a:alphaModFix/>
          </a:blip>
          <a:stretch>
            <a:fillRect/>
          </a:stretch>
        </p:blipFill>
        <p:spPr>
          <a:xfrm>
            <a:off x="3506150" y="1246600"/>
            <a:ext cx="5637850" cy="237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8f0c8094e9_0_94"/>
          <p:cNvSpPr txBox="1"/>
          <p:nvPr/>
        </p:nvSpPr>
        <p:spPr>
          <a:xfrm>
            <a:off x="-43600" y="-67575"/>
            <a:ext cx="91875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lang="en-GB" sz="3000">
                <a:solidFill>
                  <a:schemeClr val="dk1"/>
                </a:solidFill>
              </a:rPr>
              <a:t>TEXTUAL DATA PREPROCESSING</a:t>
            </a:r>
            <a:endParaRPr b="1" sz="3000">
              <a:solidFill>
                <a:schemeClr val="dk1"/>
              </a:solidFill>
            </a:endParaRPr>
          </a:p>
        </p:txBody>
      </p:sp>
      <p:sp>
        <p:nvSpPr>
          <p:cNvPr id="154" name="Google Shape;154;g18f0c8094e9_0_94"/>
          <p:cNvSpPr txBox="1"/>
          <p:nvPr/>
        </p:nvSpPr>
        <p:spPr>
          <a:xfrm>
            <a:off x="195050" y="724350"/>
            <a:ext cx="8347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t>Text preprocessing involves transforming text into a clean and consistent format that can then be fed into a model for further analysis and learning.</a:t>
            </a:r>
            <a:endParaRPr sz="1500"/>
          </a:p>
          <a:p>
            <a:pPr indent="0" lvl="0" marL="0" rtl="0" algn="l">
              <a:spcBef>
                <a:spcPts val="0"/>
              </a:spcBef>
              <a:spcAft>
                <a:spcPts val="0"/>
              </a:spcAft>
              <a:buNone/>
            </a:pPr>
            <a:r>
              <a:t/>
            </a:r>
            <a:endParaRPr/>
          </a:p>
        </p:txBody>
      </p:sp>
      <p:sp>
        <p:nvSpPr>
          <p:cNvPr id="155" name="Google Shape;155;g18f0c8094e9_0_94"/>
          <p:cNvSpPr txBox="1"/>
          <p:nvPr/>
        </p:nvSpPr>
        <p:spPr>
          <a:xfrm>
            <a:off x="42650" y="1456600"/>
            <a:ext cx="8904600" cy="4479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GB" sz="1500"/>
              <a:t>Segmentation involves breaking up text into sentences.</a:t>
            </a:r>
            <a:endParaRPr sz="1500"/>
          </a:p>
          <a:p>
            <a:pPr indent="-323850" lvl="0" marL="457200" rtl="0" algn="l">
              <a:spcBef>
                <a:spcPts val="0"/>
              </a:spcBef>
              <a:spcAft>
                <a:spcPts val="0"/>
              </a:spcAft>
              <a:buSzPts val="1500"/>
              <a:buChar char="●"/>
            </a:pPr>
            <a:r>
              <a:rPr lang="en-GB" sz="1500"/>
              <a:t>Tokenization stage involves converting sentences into a stream of words also called tokens. Tokens are basic building blocks upon which analysis and other methods are built.</a:t>
            </a:r>
            <a:endParaRPr sz="1500"/>
          </a:p>
          <a:p>
            <a:pPr indent="-323850" lvl="0" marL="457200" rtl="0" algn="l">
              <a:spcBef>
                <a:spcPts val="0"/>
              </a:spcBef>
              <a:spcAft>
                <a:spcPts val="0"/>
              </a:spcAft>
              <a:buSzPts val="1500"/>
              <a:buChar char="●"/>
            </a:pPr>
            <a:r>
              <a:rPr lang="en-GB" sz="1500"/>
              <a:t>Spell Correction includes correcting the spelling of all words in the text.</a:t>
            </a:r>
            <a:endParaRPr sz="1500"/>
          </a:p>
          <a:p>
            <a:pPr indent="-323850" lvl="0" marL="457200" rtl="0" algn="l">
              <a:spcBef>
                <a:spcPts val="0"/>
              </a:spcBef>
              <a:spcAft>
                <a:spcPts val="0"/>
              </a:spcAft>
              <a:buSzPts val="1500"/>
              <a:buChar char="●"/>
            </a:pPr>
            <a:r>
              <a:rPr lang="en-GB" sz="1500"/>
              <a:t>Stop Words are frequently occurring words used to construct sentences. The words that are redundant are removed at the preprocessing stage.</a:t>
            </a:r>
            <a:endParaRPr sz="1500"/>
          </a:p>
          <a:p>
            <a:pPr indent="-323850" lvl="0" marL="457200" rtl="0" algn="l">
              <a:spcBef>
                <a:spcPts val="0"/>
              </a:spcBef>
              <a:spcAft>
                <a:spcPts val="0"/>
              </a:spcAft>
              <a:buSzPts val="1500"/>
              <a:buChar char="●"/>
            </a:pPr>
            <a:r>
              <a:rPr lang="en-GB" sz="1500"/>
              <a:t>Stemming is the process of converting all words to their base form or stem. Stemming is also used at the preprocessing stage for applications such as emotion identification and text classification.</a:t>
            </a:r>
            <a:endParaRPr sz="1500"/>
          </a:p>
          <a:p>
            <a:pPr indent="-323850" lvl="0" marL="457200" rtl="0" algn="l">
              <a:spcBef>
                <a:spcPts val="0"/>
              </a:spcBef>
              <a:spcAft>
                <a:spcPts val="0"/>
              </a:spcAft>
              <a:buSzPts val="1500"/>
              <a:buChar char="●"/>
            </a:pPr>
            <a:r>
              <a:rPr lang="en-GB" sz="1500"/>
              <a:t>Lemmatization is a more advanced form of stemming and involves converting all words to their root form. It requires more processing power and time than a stemmer to generate output.</a:t>
            </a:r>
            <a:endParaRPr sz="1500"/>
          </a:p>
          <a:p>
            <a:pPr indent="-323850" lvl="0" marL="457200" rtl="0" algn="l">
              <a:spcBef>
                <a:spcPts val="0"/>
              </a:spcBef>
              <a:spcAft>
                <a:spcPts val="0"/>
              </a:spcAft>
              <a:buSzPts val="1500"/>
              <a:buChar char="●"/>
            </a:pPr>
            <a:r>
              <a:rPr lang="en-GB" sz="1500"/>
              <a:t>A bag-of-words model, or BoW for short, is a way of extracting features from text for use in modeling, such as with machine learning algorithms.</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8f0c8094e9_0_147"/>
          <p:cNvSpPr txBox="1"/>
          <p:nvPr/>
        </p:nvSpPr>
        <p:spPr>
          <a:xfrm>
            <a:off x="65375" y="99400"/>
            <a:ext cx="8822700" cy="1518600"/>
          </a:xfrm>
          <a:prstGeom prst="rect">
            <a:avLst/>
          </a:prstGeom>
          <a:noFill/>
          <a:ln>
            <a:noFill/>
          </a:ln>
        </p:spPr>
        <p:txBody>
          <a:bodyPr anchorCtr="0" anchor="t" bIns="91425" lIns="91425" spcFirstLastPara="1" rIns="91425" wrap="square" tIns="91425">
            <a:spAutoFit/>
          </a:bodyPr>
          <a:lstStyle/>
          <a:p>
            <a:pPr indent="0" lvl="0" marL="0" marR="0" rtl="0" algn="ctr">
              <a:lnSpc>
                <a:spcPct val="158000"/>
              </a:lnSpc>
              <a:spcBef>
                <a:spcPts val="0"/>
              </a:spcBef>
              <a:spcAft>
                <a:spcPts val="0"/>
              </a:spcAft>
              <a:buClr>
                <a:srgbClr val="000000"/>
              </a:buClr>
              <a:buSzPts val="2700"/>
              <a:buFont typeface="Arial"/>
              <a:buNone/>
            </a:pPr>
            <a:r>
              <a:rPr b="1" i="0" lang="en-GB" sz="2700" u="none" cap="none" strike="noStrike">
                <a:solidFill>
                  <a:schemeClr val="dk1"/>
                </a:solidFill>
                <a:highlight>
                  <a:srgbClr val="FFFFFF"/>
                </a:highlight>
                <a:latin typeface="Arial"/>
                <a:ea typeface="Arial"/>
                <a:cs typeface="Arial"/>
                <a:sym typeface="Arial"/>
              </a:rPr>
              <a:t>Different Machine Learning Models Used</a:t>
            </a:r>
            <a:endParaRPr b="1" i="0" sz="27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3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8f0c8094e9_0_147"/>
          <p:cNvSpPr txBox="1"/>
          <p:nvPr/>
        </p:nvSpPr>
        <p:spPr>
          <a:xfrm>
            <a:off x="557200" y="1399000"/>
            <a:ext cx="7463100" cy="13374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8000"/>
              </a:lnSpc>
              <a:spcBef>
                <a:spcPts val="0"/>
              </a:spcBef>
              <a:spcAft>
                <a:spcPts val="0"/>
              </a:spcAft>
              <a:buClr>
                <a:srgbClr val="273239"/>
              </a:buClr>
              <a:buSzPts val="1800"/>
              <a:buFont typeface="Arial"/>
              <a:buAutoNum type="arabicPeriod"/>
            </a:pPr>
            <a:r>
              <a:rPr b="1" lang="en-GB" sz="1800">
                <a:solidFill>
                  <a:srgbClr val="273239"/>
                </a:solidFill>
                <a:highlight>
                  <a:srgbClr val="FFFFFF"/>
                </a:highlight>
              </a:rPr>
              <a:t>K-Means Clustering</a:t>
            </a:r>
            <a:endParaRPr b="1" i="0" sz="1800" u="none" cap="none" strike="noStrike">
              <a:solidFill>
                <a:srgbClr val="273239"/>
              </a:solidFill>
              <a:highlight>
                <a:srgbClr val="FFFFFF"/>
              </a:highlight>
              <a:latin typeface="Arial"/>
              <a:ea typeface="Arial"/>
              <a:cs typeface="Arial"/>
              <a:sym typeface="Arial"/>
            </a:endParaRPr>
          </a:p>
          <a:p>
            <a:pPr indent="-342900" lvl="0" marL="457200" marR="0" rtl="0" algn="l">
              <a:lnSpc>
                <a:spcPct val="158000"/>
              </a:lnSpc>
              <a:spcBef>
                <a:spcPts val="0"/>
              </a:spcBef>
              <a:spcAft>
                <a:spcPts val="0"/>
              </a:spcAft>
              <a:buClr>
                <a:srgbClr val="273239"/>
              </a:buClr>
              <a:buSzPts val="1800"/>
              <a:buFont typeface="Arial"/>
              <a:buAutoNum type="arabicPeriod"/>
            </a:pPr>
            <a:r>
              <a:rPr b="1" lang="en-GB" sz="1800">
                <a:solidFill>
                  <a:srgbClr val="273239"/>
                </a:solidFill>
                <a:highlight>
                  <a:srgbClr val="FFFFFF"/>
                </a:highlight>
              </a:rPr>
              <a:t>Agglomerative Clustering</a:t>
            </a:r>
            <a:endParaRPr b="1" i="0" sz="1800" u="none" cap="none" strike="noStrike">
              <a:solidFill>
                <a:srgbClr val="273239"/>
              </a:solidFill>
              <a:highlight>
                <a:srgbClr val="FFFFFF"/>
              </a:highlight>
              <a:latin typeface="Arial"/>
              <a:ea typeface="Arial"/>
              <a:cs typeface="Arial"/>
              <a:sym typeface="Arial"/>
            </a:endParaRPr>
          </a:p>
          <a:p>
            <a:pPr indent="-342900" lvl="0" marL="457200" marR="0" rtl="0" algn="l">
              <a:lnSpc>
                <a:spcPct val="158000"/>
              </a:lnSpc>
              <a:spcBef>
                <a:spcPts val="0"/>
              </a:spcBef>
              <a:spcAft>
                <a:spcPts val="0"/>
              </a:spcAft>
              <a:buClr>
                <a:srgbClr val="273239"/>
              </a:buClr>
              <a:buSzPts val="1800"/>
              <a:buFont typeface="Arial"/>
              <a:buAutoNum type="arabicPeriod"/>
            </a:pPr>
            <a:r>
              <a:rPr b="1" lang="en-GB" sz="1800">
                <a:solidFill>
                  <a:srgbClr val="273239"/>
                </a:solidFill>
                <a:highlight>
                  <a:srgbClr val="FFFFFF"/>
                </a:highlight>
              </a:rPr>
              <a:t>Topic Modeling-LDA</a:t>
            </a:r>
            <a:endParaRPr b="1" i="0" sz="1400" u="none" cap="none" strike="noStrike">
              <a:solidFill>
                <a:srgbClr val="273239"/>
              </a:solidFill>
              <a:highlight>
                <a:srgbClr val="FFFFFF"/>
              </a:highlight>
              <a:latin typeface="Arial"/>
              <a:ea typeface="Arial"/>
              <a:cs typeface="Arial"/>
              <a:sym typeface="Arial"/>
            </a:endParaRPr>
          </a:p>
        </p:txBody>
      </p:sp>
      <p:sp>
        <p:nvSpPr>
          <p:cNvPr id="162" name="Google Shape;162;g18f0c8094e9_0_147"/>
          <p:cNvSpPr txBox="1"/>
          <p:nvPr/>
        </p:nvSpPr>
        <p:spPr>
          <a:xfrm>
            <a:off x="252425" y="782700"/>
            <a:ext cx="8376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8f0c8094e9_0_147"/>
          <p:cNvSpPr txBox="1"/>
          <p:nvPr/>
        </p:nvSpPr>
        <p:spPr>
          <a:xfrm>
            <a:off x="427425" y="3478700"/>
            <a:ext cx="3857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4" name="Google Shape;164;g18f0c8094e9_0_147"/>
          <p:cNvSpPr txBox="1"/>
          <p:nvPr/>
        </p:nvSpPr>
        <p:spPr>
          <a:xfrm>
            <a:off x="4620825" y="3354450"/>
            <a:ext cx="4007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65" name="Google Shape;165;g18f0c8094e9_0_147"/>
          <p:cNvSpPr txBox="1"/>
          <p:nvPr/>
        </p:nvSpPr>
        <p:spPr>
          <a:xfrm>
            <a:off x="4620825" y="521800"/>
            <a:ext cx="4189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66" name="Google Shape;166;g18f0c8094e9_0_147"/>
          <p:cNvSpPr txBox="1"/>
          <p:nvPr/>
        </p:nvSpPr>
        <p:spPr>
          <a:xfrm>
            <a:off x="4618425" y="1370100"/>
            <a:ext cx="4269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67" name="Google Shape;167;g18f0c8094e9_0_147"/>
          <p:cNvSpPr txBox="1"/>
          <p:nvPr/>
        </p:nvSpPr>
        <p:spPr>
          <a:xfrm>
            <a:off x="4638675" y="4139550"/>
            <a:ext cx="4446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8f0c8094e9_0_160"/>
          <p:cNvSpPr txBox="1"/>
          <p:nvPr/>
        </p:nvSpPr>
        <p:spPr>
          <a:xfrm>
            <a:off x="233350" y="86600"/>
            <a:ext cx="3627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58000"/>
              </a:lnSpc>
              <a:spcBef>
                <a:spcPts val="0"/>
              </a:spcBef>
              <a:spcAft>
                <a:spcPts val="36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8f0c8094e9_0_160"/>
          <p:cNvSpPr txBox="1"/>
          <p:nvPr/>
        </p:nvSpPr>
        <p:spPr>
          <a:xfrm>
            <a:off x="1272550" y="295750"/>
            <a:ext cx="6172200" cy="600300"/>
          </a:xfrm>
          <a:prstGeom prst="rect">
            <a:avLst/>
          </a:prstGeom>
          <a:noFill/>
          <a:ln>
            <a:noFill/>
          </a:ln>
        </p:spPr>
        <p:txBody>
          <a:bodyPr anchorCtr="0" anchor="t" bIns="91425" lIns="91425" spcFirstLastPara="1" rIns="91425" wrap="square" tIns="91425">
            <a:spAutoFit/>
          </a:bodyPr>
          <a:lstStyle/>
          <a:p>
            <a:pPr indent="0" lvl="0" marL="0" rtl="0" algn="ctr">
              <a:lnSpc>
                <a:spcPct val="158000"/>
              </a:lnSpc>
              <a:spcBef>
                <a:spcPts val="0"/>
              </a:spcBef>
              <a:spcAft>
                <a:spcPts val="0"/>
              </a:spcAft>
              <a:buClr>
                <a:srgbClr val="000000"/>
              </a:buClr>
              <a:buSzPts val="2700"/>
              <a:buFont typeface="Arial"/>
              <a:buNone/>
            </a:pPr>
            <a:r>
              <a:rPr b="1" lang="en-GB" sz="2700">
                <a:solidFill>
                  <a:schemeClr val="dk1"/>
                </a:solidFill>
                <a:highlight>
                  <a:srgbClr val="FFFFFF"/>
                </a:highlight>
              </a:rPr>
              <a:t>Principal Component Analysis</a:t>
            </a:r>
            <a:endParaRPr b="1" sz="2700">
              <a:solidFill>
                <a:schemeClr val="dk1"/>
              </a:solidFill>
              <a:highlight>
                <a:srgbClr val="FFFFFF"/>
              </a:highlight>
            </a:endParaRPr>
          </a:p>
        </p:txBody>
      </p:sp>
      <p:pic>
        <p:nvPicPr>
          <p:cNvPr id="174" name="Google Shape;174;g18f0c8094e9_0_160"/>
          <p:cNvPicPr preferRelativeResize="0"/>
          <p:nvPr/>
        </p:nvPicPr>
        <p:blipFill>
          <a:blip r:embed="rId3">
            <a:alphaModFix/>
          </a:blip>
          <a:stretch>
            <a:fillRect/>
          </a:stretch>
        </p:blipFill>
        <p:spPr>
          <a:xfrm>
            <a:off x="152400" y="1048450"/>
            <a:ext cx="4050275" cy="2976350"/>
          </a:xfrm>
          <a:prstGeom prst="rect">
            <a:avLst/>
          </a:prstGeom>
          <a:noFill/>
          <a:ln>
            <a:noFill/>
          </a:ln>
        </p:spPr>
      </p:pic>
      <p:sp>
        <p:nvSpPr>
          <p:cNvPr id="175" name="Google Shape;175;g18f0c8094e9_0_160"/>
          <p:cNvSpPr txBox="1"/>
          <p:nvPr/>
        </p:nvSpPr>
        <p:spPr>
          <a:xfrm>
            <a:off x="4749175" y="1110150"/>
            <a:ext cx="3726900" cy="3855600"/>
          </a:xfrm>
          <a:prstGeom prst="rect">
            <a:avLst/>
          </a:prstGeom>
          <a:noFill/>
          <a:ln>
            <a:noFill/>
          </a:ln>
        </p:spPr>
        <p:txBody>
          <a:bodyPr anchorCtr="0" anchor="t" bIns="91425" lIns="91425" spcFirstLastPara="1" rIns="91425" wrap="square" tIns="91425">
            <a:spAutoFit/>
          </a:bodyPr>
          <a:lstStyle/>
          <a:p>
            <a:pPr indent="6705" lvl="0" marL="1854" marR="16343" rtl="0" algn="l">
              <a:lnSpc>
                <a:spcPct val="150981"/>
              </a:lnSpc>
              <a:spcBef>
                <a:spcPts val="2725"/>
              </a:spcBef>
              <a:spcAft>
                <a:spcPts val="0"/>
              </a:spcAft>
              <a:buNone/>
            </a:pPr>
            <a:r>
              <a:rPr lang="en-GB" sz="1300">
                <a:highlight>
                  <a:srgbClr val="FFFFFF"/>
                </a:highlight>
                <a:latin typeface="Calibri"/>
                <a:ea typeface="Calibri"/>
                <a:cs typeface="Calibri"/>
                <a:sym typeface="Calibri"/>
              </a:rPr>
              <a:t>Principal component analysis, or PCA, is a</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dimensionality-reduction method that is often</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used to reduce the dimensionality of large data</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sets, by transforming a large set of variables</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into a smaller one that still contains most of the</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information in the large set.</a:t>
            </a:r>
            <a:endParaRPr sz="1300">
              <a:highlight>
                <a:srgbClr val="FFFFFF"/>
              </a:highlight>
              <a:latin typeface="Calibri"/>
              <a:ea typeface="Calibri"/>
              <a:cs typeface="Calibri"/>
              <a:sym typeface="Calibri"/>
            </a:endParaRPr>
          </a:p>
          <a:p>
            <a:pPr indent="-10363" lvl="0" marL="10363" marR="254101" rtl="0" algn="l">
              <a:lnSpc>
                <a:spcPct val="150981"/>
              </a:lnSpc>
              <a:spcBef>
                <a:spcPts val="0"/>
              </a:spcBef>
              <a:spcAft>
                <a:spcPts val="0"/>
              </a:spcAft>
              <a:buNone/>
            </a:pPr>
            <a:r>
              <a:rPr lang="en-GB" sz="1300">
                <a:highlight>
                  <a:srgbClr val="FFFFFF"/>
                </a:highlight>
                <a:latin typeface="Calibri"/>
                <a:ea typeface="Calibri"/>
                <a:cs typeface="Calibri"/>
                <a:sym typeface="Calibri"/>
              </a:rPr>
              <a:t>The steps in PCA involve getting the dataset,</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representing data into a structure,</a:t>
            </a:r>
            <a:r>
              <a:rPr lang="en-GB" sz="1300">
                <a:latin typeface="Calibri"/>
                <a:ea typeface="Calibri"/>
                <a:cs typeface="Calibri"/>
                <a:sym typeface="Calibri"/>
              </a:rPr>
              <a:t> </a:t>
            </a:r>
            <a:endParaRPr sz="1300">
              <a:latin typeface="Calibri"/>
              <a:ea typeface="Calibri"/>
              <a:cs typeface="Calibri"/>
              <a:sym typeface="Calibri"/>
            </a:endParaRPr>
          </a:p>
          <a:p>
            <a:pPr indent="-6096" lvl="0" marL="10363" marR="382090" rtl="0" algn="l">
              <a:lnSpc>
                <a:spcPct val="150981"/>
              </a:lnSpc>
              <a:spcBef>
                <a:spcPts val="163"/>
              </a:spcBef>
              <a:spcAft>
                <a:spcPts val="0"/>
              </a:spcAft>
              <a:buNone/>
            </a:pPr>
            <a:r>
              <a:rPr lang="en-GB" sz="1300">
                <a:highlight>
                  <a:srgbClr val="FFFFFF"/>
                </a:highlight>
                <a:latin typeface="Calibri"/>
                <a:ea typeface="Calibri"/>
                <a:cs typeface="Calibri"/>
                <a:sym typeface="Calibri"/>
              </a:rPr>
              <a:t>Standardizing the data and calculating the</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new features Or Principal Components.</a:t>
            </a:r>
            <a:r>
              <a:rPr lang="en-GB" sz="1300">
                <a:latin typeface="Calibri"/>
                <a:ea typeface="Calibri"/>
                <a:cs typeface="Calibri"/>
                <a:sym typeface="Calibri"/>
              </a:rPr>
              <a:t> </a:t>
            </a:r>
            <a:endParaRPr sz="1300">
              <a:latin typeface="Calibri"/>
              <a:ea typeface="Calibri"/>
              <a:cs typeface="Calibri"/>
              <a:sym typeface="Calibri"/>
            </a:endParaRPr>
          </a:p>
          <a:p>
            <a:pPr indent="-1371" lvl="0" marL="1371" marR="433128" rtl="0" algn="l">
              <a:lnSpc>
                <a:spcPct val="150209"/>
              </a:lnSpc>
              <a:spcBef>
                <a:spcPts val="999"/>
              </a:spcBef>
              <a:spcAft>
                <a:spcPts val="0"/>
              </a:spcAft>
              <a:buNone/>
            </a:pPr>
            <a:r>
              <a:rPr lang="en-GB" sz="1300">
                <a:highlight>
                  <a:srgbClr val="FFFFFF"/>
                </a:highlight>
                <a:latin typeface="Calibri"/>
                <a:ea typeface="Calibri"/>
                <a:cs typeface="Calibri"/>
                <a:sym typeface="Calibri"/>
              </a:rPr>
              <a:t>The new features extracted from PCA are</a:t>
            </a:r>
            <a:r>
              <a:rPr lang="en-GB" sz="1300">
                <a:latin typeface="Calibri"/>
                <a:ea typeface="Calibri"/>
                <a:cs typeface="Calibri"/>
                <a:sym typeface="Calibri"/>
              </a:rPr>
              <a:t> </a:t>
            </a:r>
            <a:r>
              <a:rPr lang="en-GB" sz="1300">
                <a:highlight>
                  <a:srgbClr val="FFFFFF"/>
                </a:highlight>
                <a:latin typeface="Calibri"/>
                <a:ea typeface="Calibri"/>
                <a:cs typeface="Calibri"/>
                <a:sym typeface="Calibri"/>
              </a:rPr>
              <a:t>then used in the algorithms.</a:t>
            </a:r>
            <a:r>
              <a:rPr lang="en-GB" sz="1300">
                <a:latin typeface="Calibri"/>
                <a:ea typeface="Calibri"/>
                <a:cs typeface="Calibri"/>
                <a:sym typeface="Calibri"/>
              </a:rPr>
              <a:t>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984b330105_1_15"/>
          <p:cNvSpPr txBox="1"/>
          <p:nvPr/>
        </p:nvSpPr>
        <p:spPr>
          <a:xfrm>
            <a:off x="1427325" y="231425"/>
            <a:ext cx="5880600" cy="600300"/>
          </a:xfrm>
          <a:prstGeom prst="rect">
            <a:avLst/>
          </a:prstGeom>
          <a:noFill/>
          <a:ln>
            <a:noFill/>
          </a:ln>
        </p:spPr>
        <p:txBody>
          <a:bodyPr anchorCtr="0" anchor="t" bIns="91425" lIns="91425" spcFirstLastPara="1" rIns="91425" wrap="square" tIns="91425">
            <a:spAutoFit/>
          </a:bodyPr>
          <a:lstStyle/>
          <a:p>
            <a:pPr indent="0" lvl="0" marL="0" rtl="0" algn="ctr">
              <a:lnSpc>
                <a:spcPct val="158000"/>
              </a:lnSpc>
              <a:spcBef>
                <a:spcPts val="0"/>
              </a:spcBef>
              <a:spcAft>
                <a:spcPts val="0"/>
              </a:spcAft>
              <a:buNone/>
            </a:pPr>
            <a:r>
              <a:rPr b="1" lang="en-GB" sz="2700">
                <a:solidFill>
                  <a:schemeClr val="dk1"/>
                </a:solidFill>
                <a:highlight>
                  <a:srgbClr val="FFFFFF"/>
                </a:highlight>
              </a:rPr>
              <a:t>K-Means Clustering</a:t>
            </a:r>
            <a:endParaRPr b="1" sz="2700">
              <a:solidFill>
                <a:schemeClr val="dk1"/>
              </a:solidFill>
              <a:highlight>
                <a:srgbClr val="FFFFFF"/>
              </a:highlight>
            </a:endParaRPr>
          </a:p>
        </p:txBody>
      </p:sp>
      <p:sp>
        <p:nvSpPr>
          <p:cNvPr id="181" name="Google Shape;181;g1984b330105_1_15"/>
          <p:cNvSpPr txBox="1"/>
          <p:nvPr/>
        </p:nvSpPr>
        <p:spPr>
          <a:xfrm>
            <a:off x="452200" y="992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Elbow Method:</a:t>
            </a:r>
            <a:endParaRPr b="1"/>
          </a:p>
        </p:txBody>
      </p:sp>
      <p:sp>
        <p:nvSpPr>
          <p:cNvPr id="182" name="Google Shape;182;g1984b330105_1_15"/>
          <p:cNvSpPr txBox="1"/>
          <p:nvPr/>
        </p:nvSpPr>
        <p:spPr>
          <a:xfrm>
            <a:off x="4781350" y="949375"/>
            <a:ext cx="39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Silhouette</a:t>
            </a:r>
            <a:r>
              <a:rPr b="1" lang="en-GB"/>
              <a:t> Score:</a:t>
            </a:r>
            <a:endParaRPr b="1"/>
          </a:p>
        </p:txBody>
      </p:sp>
      <p:pic>
        <p:nvPicPr>
          <p:cNvPr id="183" name="Google Shape;183;g1984b330105_1_15"/>
          <p:cNvPicPr preferRelativeResize="0"/>
          <p:nvPr/>
        </p:nvPicPr>
        <p:blipFill>
          <a:blip r:embed="rId3">
            <a:alphaModFix/>
          </a:blip>
          <a:stretch>
            <a:fillRect/>
          </a:stretch>
        </p:blipFill>
        <p:spPr>
          <a:xfrm>
            <a:off x="152400" y="1544850"/>
            <a:ext cx="3994800" cy="3112150"/>
          </a:xfrm>
          <a:prstGeom prst="rect">
            <a:avLst/>
          </a:prstGeom>
          <a:noFill/>
          <a:ln>
            <a:noFill/>
          </a:ln>
        </p:spPr>
      </p:pic>
      <p:pic>
        <p:nvPicPr>
          <p:cNvPr id="184" name="Google Shape;184;g1984b330105_1_15"/>
          <p:cNvPicPr preferRelativeResize="0"/>
          <p:nvPr/>
        </p:nvPicPr>
        <p:blipFill>
          <a:blip r:embed="rId4">
            <a:alphaModFix/>
          </a:blip>
          <a:stretch>
            <a:fillRect/>
          </a:stretch>
        </p:blipFill>
        <p:spPr>
          <a:xfrm>
            <a:off x="4912275" y="1603125"/>
            <a:ext cx="3758800" cy="31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984b330105_1_40"/>
          <p:cNvSpPr txBox="1"/>
          <p:nvPr>
            <p:ph type="title"/>
          </p:nvPr>
        </p:nvSpPr>
        <p:spPr>
          <a:xfrm>
            <a:off x="65225" y="434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K-Means Clustering</a:t>
            </a:r>
            <a:endParaRPr b="1" sz="3000"/>
          </a:p>
        </p:txBody>
      </p:sp>
      <p:pic>
        <p:nvPicPr>
          <p:cNvPr id="190" name="Google Shape;190;g1984b330105_1_40"/>
          <p:cNvPicPr preferRelativeResize="0"/>
          <p:nvPr/>
        </p:nvPicPr>
        <p:blipFill>
          <a:blip r:embed="rId3">
            <a:alphaModFix/>
          </a:blip>
          <a:stretch>
            <a:fillRect/>
          </a:stretch>
        </p:blipFill>
        <p:spPr>
          <a:xfrm>
            <a:off x="152400" y="1159400"/>
            <a:ext cx="4307450" cy="3197575"/>
          </a:xfrm>
          <a:prstGeom prst="rect">
            <a:avLst/>
          </a:prstGeom>
          <a:noFill/>
          <a:ln>
            <a:noFill/>
          </a:ln>
        </p:spPr>
      </p:pic>
      <p:sp>
        <p:nvSpPr>
          <p:cNvPr id="191" name="Google Shape;191;g1984b330105_1_40"/>
          <p:cNvSpPr txBox="1"/>
          <p:nvPr/>
        </p:nvSpPr>
        <p:spPr>
          <a:xfrm>
            <a:off x="4640025" y="1006988"/>
            <a:ext cx="43074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555555"/>
                </a:solidFill>
                <a:latin typeface="Calibri"/>
                <a:ea typeface="Calibri"/>
                <a:cs typeface="Calibri"/>
                <a:sym typeface="Calibri"/>
              </a:rPr>
              <a:t>The Elbow method was used to indicate the clusters for our data. It consists the interpretation of a line plot with an elbow shape. The number of clusters is were the elbow bends. The x axis of the plot is the number of clusters and the y axis is the Within Clusters Sum of Squares (WCSS) for each number of clusters.</a:t>
            </a:r>
            <a:endParaRPr sz="1300">
              <a:latin typeface="Calibri"/>
              <a:ea typeface="Calibri"/>
              <a:cs typeface="Calibri"/>
              <a:sym typeface="Calibri"/>
            </a:endParaRPr>
          </a:p>
        </p:txBody>
      </p:sp>
      <p:sp>
        <p:nvSpPr>
          <p:cNvPr id="192" name="Google Shape;192;g1984b330105_1_40"/>
          <p:cNvSpPr txBox="1"/>
          <p:nvPr/>
        </p:nvSpPr>
        <p:spPr>
          <a:xfrm>
            <a:off x="4640025" y="2336825"/>
            <a:ext cx="3834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Calibri"/>
                <a:ea typeface="Calibri"/>
                <a:cs typeface="Calibri"/>
                <a:sym typeface="Calibri"/>
              </a:rPr>
              <a:t>Silhouette analysis can be used to study the separation distance between the resulting clusters. The silhouette plot displays a measure of how close each point in one cluster is to points in the neighboring clusters and thus provides a way to assess parameters like number of clusters visually. </a:t>
            </a:r>
            <a:endParaRPr sz="1300">
              <a:latin typeface="Calibri"/>
              <a:ea typeface="Calibri"/>
              <a:cs typeface="Calibri"/>
              <a:sym typeface="Calibri"/>
            </a:endParaRPr>
          </a:p>
        </p:txBody>
      </p:sp>
      <p:sp>
        <p:nvSpPr>
          <p:cNvPr id="193" name="Google Shape;193;g1984b330105_1_40"/>
          <p:cNvSpPr txBox="1"/>
          <p:nvPr/>
        </p:nvSpPr>
        <p:spPr>
          <a:xfrm>
            <a:off x="4673175" y="3722225"/>
            <a:ext cx="4241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333333"/>
                </a:solidFill>
                <a:highlight>
                  <a:srgbClr val="FFFFFF"/>
                </a:highlight>
                <a:latin typeface="Calibri"/>
                <a:ea typeface="Calibri"/>
                <a:cs typeface="Calibri"/>
                <a:sym typeface="Calibri"/>
              </a:rPr>
              <a:t>The last step is to visualize the clusters. As we have 5 clusters for our model, we will visualize each cluster one by one. The output image is clearly showing the five different clusters with different colours.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984b330105_1_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Agglomerative Clustering</a:t>
            </a:r>
            <a:endParaRPr b="1" sz="3000"/>
          </a:p>
        </p:txBody>
      </p:sp>
      <p:sp>
        <p:nvSpPr>
          <p:cNvPr id="199" name="Google Shape;199;g1984b330105_1_30"/>
          <p:cNvSpPr txBox="1"/>
          <p:nvPr/>
        </p:nvSpPr>
        <p:spPr>
          <a:xfrm>
            <a:off x="374800" y="1534000"/>
            <a:ext cx="4146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Agglomerative Clustering is a bottom-up</a:t>
            </a:r>
            <a:endParaRPr/>
          </a:p>
          <a:p>
            <a:pPr indent="0" lvl="0" marL="0" rtl="0" algn="l">
              <a:spcBef>
                <a:spcPts val="0"/>
              </a:spcBef>
              <a:spcAft>
                <a:spcPts val="0"/>
              </a:spcAft>
              <a:buNone/>
            </a:pPr>
            <a:r>
              <a:rPr lang="en-GB"/>
              <a:t>approach, initially, each data point is a cluster of</a:t>
            </a:r>
            <a:endParaRPr/>
          </a:p>
          <a:p>
            <a:pPr indent="0" lvl="0" marL="0" rtl="0" algn="l">
              <a:spcBef>
                <a:spcPts val="0"/>
              </a:spcBef>
              <a:spcAft>
                <a:spcPts val="0"/>
              </a:spcAft>
              <a:buNone/>
            </a:pPr>
            <a:r>
              <a:rPr lang="en-GB"/>
              <a:t>its own, further pairs of clusters are merged as</a:t>
            </a:r>
            <a:endParaRPr/>
          </a:p>
          <a:p>
            <a:pPr indent="0" lvl="0" marL="0" rtl="0" algn="l">
              <a:spcBef>
                <a:spcPts val="0"/>
              </a:spcBef>
              <a:spcAft>
                <a:spcPts val="0"/>
              </a:spcAft>
              <a:buNone/>
            </a:pPr>
            <a:r>
              <a:rPr lang="en-GB"/>
              <a:t>one moves up the hierarchy.</a:t>
            </a:r>
            <a:endParaRPr/>
          </a:p>
          <a:p>
            <a:pPr indent="0" lvl="0" marL="0" rtl="0" algn="l">
              <a:spcBef>
                <a:spcPts val="0"/>
              </a:spcBef>
              <a:spcAft>
                <a:spcPts val="0"/>
              </a:spcAft>
              <a:buNone/>
            </a:pPr>
            <a:r>
              <a:rPr lang="en-GB"/>
              <a:t>To obtain the desired number of clusters, the</a:t>
            </a:r>
            <a:endParaRPr/>
          </a:p>
          <a:p>
            <a:pPr indent="0" lvl="0" marL="0" rtl="0" algn="l">
              <a:spcBef>
                <a:spcPts val="0"/>
              </a:spcBef>
              <a:spcAft>
                <a:spcPts val="0"/>
              </a:spcAft>
              <a:buNone/>
            </a:pPr>
            <a:r>
              <a:rPr lang="en-GB"/>
              <a:t>number of clusters needs to be reduced from</a:t>
            </a:r>
            <a:endParaRPr/>
          </a:p>
          <a:p>
            <a:pPr indent="0" lvl="0" marL="0" rtl="0" algn="l">
              <a:spcBef>
                <a:spcPts val="0"/>
              </a:spcBef>
              <a:spcAft>
                <a:spcPts val="0"/>
              </a:spcAft>
              <a:buNone/>
            </a:pPr>
            <a:r>
              <a:rPr lang="en-GB"/>
              <a:t>initially being n clusters (n equals the total</a:t>
            </a:r>
            <a:endParaRPr/>
          </a:p>
          <a:p>
            <a:pPr indent="0" lvl="0" marL="0" rtl="0" algn="l">
              <a:spcBef>
                <a:spcPts val="0"/>
              </a:spcBef>
              <a:spcAft>
                <a:spcPts val="0"/>
              </a:spcAft>
              <a:buNone/>
            </a:pPr>
            <a:r>
              <a:rPr lang="en-GB"/>
              <a:t>number of data-points). Two clusters are</a:t>
            </a:r>
            <a:endParaRPr/>
          </a:p>
          <a:p>
            <a:pPr indent="0" lvl="0" marL="0" rtl="0" algn="l">
              <a:spcBef>
                <a:spcPts val="0"/>
              </a:spcBef>
              <a:spcAft>
                <a:spcPts val="0"/>
              </a:spcAft>
              <a:buNone/>
            </a:pPr>
            <a:r>
              <a:rPr lang="en-GB"/>
              <a:t>combined by computing the similarity between</a:t>
            </a:r>
            <a:endParaRPr/>
          </a:p>
          <a:p>
            <a:pPr indent="0" lvl="0" marL="0" rtl="0" algn="l">
              <a:spcBef>
                <a:spcPts val="0"/>
              </a:spcBef>
              <a:spcAft>
                <a:spcPts val="0"/>
              </a:spcAft>
              <a:buNone/>
            </a:pPr>
            <a:r>
              <a:rPr lang="en-GB"/>
              <a:t>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g1984b330105_1_30"/>
          <p:cNvSpPr txBox="1"/>
          <p:nvPr/>
        </p:nvSpPr>
        <p:spPr>
          <a:xfrm>
            <a:off x="4867025" y="1153000"/>
            <a:ext cx="3791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22222"/>
                </a:solidFill>
                <a:latin typeface="Calibri"/>
                <a:ea typeface="Calibri"/>
                <a:cs typeface="Calibri"/>
                <a:sym typeface="Calibri"/>
              </a:rPr>
              <a:t>To find the optimal number of clusters by</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observing the dendrograms:</a:t>
            </a:r>
            <a:endParaRPr>
              <a:solidFill>
                <a:srgbClr val="222222"/>
              </a:solidFill>
              <a:latin typeface="Calibri"/>
              <a:ea typeface="Calibri"/>
              <a:cs typeface="Calibri"/>
              <a:sym typeface="Calibri"/>
            </a:endParaRPr>
          </a:p>
          <a:p>
            <a:pPr indent="0" lvl="0" marL="0" rtl="0" algn="l">
              <a:spcBef>
                <a:spcPts val="0"/>
              </a:spcBef>
              <a:spcAft>
                <a:spcPts val="0"/>
              </a:spcAft>
              <a:buNone/>
            </a:pPr>
            <a:r>
              <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From the dendrogram plot, find a</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horizontal rectangle with max-height that does</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not cross any horizontal vertical dendrogram</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line.</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The portion in the dendrogram in which a</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rectangle having the max-height can be cut.</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Max height rectangle is chosen because it</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represents the maximum Euclidean distance</a:t>
            </a:r>
            <a:endParaRPr>
              <a:solidFill>
                <a:srgbClr val="222222"/>
              </a:solidFill>
              <a:latin typeface="Calibri"/>
              <a:ea typeface="Calibri"/>
              <a:cs typeface="Calibri"/>
              <a:sym typeface="Calibri"/>
            </a:endParaRPr>
          </a:p>
          <a:p>
            <a:pPr indent="0" lvl="0" marL="0" rtl="0" algn="l">
              <a:spcBef>
                <a:spcPts val="0"/>
              </a:spcBef>
              <a:spcAft>
                <a:spcPts val="0"/>
              </a:spcAft>
              <a:buNone/>
            </a:pPr>
            <a:r>
              <a:rPr lang="en-GB">
                <a:solidFill>
                  <a:srgbClr val="222222"/>
                </a:solidFill>
                <a:latin typeface="Calibri"/>
                <a:ea typeface="Calibri"/>
                <a:cs typeface="Calibri"/>
                <a:sym typeface="Calibri"/>
              </a:rPr>
              <a:t>between the optimal number of clusters.</a:t>
            </a:r>
            <a:endParaRPr>
              <a:solidFill>
                <a:srgbClr val="222222"/>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1984b330105_1_20"/>
          <p:cNvPicPr preferRelativeResize="0"/>
          <p:nvPr/>
        </p:nvPicPr>
        <p:blipFill>
          <a:blip r:embed="rId3">
            <a:alphaModFix/>
          </a:blip>
          <a:stretch>
            <a:fillRect/>
          </a:stretch>
        </p:blipFill>
        <p:spPr>
          <a:xfrm>
            <a:off x="0" y="1066800"/>
            <a:ext cx="4703925" cy="3083000"/>
          </a:xfrm>
          <a:prstGeom prst="rect">
            <a:avLst/>
          </a:prstGeom>
          <a:noFill/>
          <a:ln>
            <a:noFill/>
          </a:ln>
        </p:spPr>
      </p:pic>
      <p:pic>
        <p:nvPicPr>
          <p:cNvPr id="206" name="Google Shape;206;g1984b330105_1_20"/>
          <p:cNvPicPr preferRelativeResize="0"/>
          <p:nvPr/>
        </p:nvPicPr>
        <p:blipFill>
          <a:blip r:embed="rId4">
            <a:alphaModFix/>
          </a:blip>
          <a:stretch>
            <a:fillRect/>
          </a:stretch>
        </p:blipFill>
        <p:spPr>
          <a:xfrm>
            <a:off x="5313525" y="1143000"/>
            <a:ext cx="3278975" cy="2825825"/>
          </a:xfrm>
          <a:prstGeom prst="rect">
            <a:avLst/>
          </a:prstGeom>
          <a:noFill/>
          <a:ln>
            <a:noFill/>
          </a:ln>
        </p:spPr>
      </p:pic>
      <p:sp>
        <p:nvSpPr>
          <p:cNvPr id="207" name="Google Shape;207;g1984b330105_1_20"/>
          <p:cNvSpPr txBox="1"/>
          <p:nvPr/>
        </p:nvSpPr>
        <p:spPr>
          <a:xfrm>
            <a:off x="484350" y="370750"/>
            <a:ext cx="617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Calibri"/>
                <a:ea typeface="Calibri"/>
                <a:cs typeface="Calibri"/>
                <a:sym typeface="Calibri"/>
              </a:rPr>
              <a:t>Dendrogram:</a:t>
            </a:r>
            <a:endParaRPr b="1" sz="1500">
              <a:latin typeface="Calibri"/>
              <a:ea typeface="Calibri"/>
              <a:cs typeface="Calibri"/>
              <a:sym typeface="Calibri"/>
            </a:endParaRPr>
          </a:p>
        </p:txBody>
      </p:sp>
      <p:sp>
        <p:nvSpPr>
          <p:cNvPr id="208" name="Google Shape;208;g1984b330105_1_20"/>
          <p:cNvSpPr txBox="1"/>
          <p:nvPr/>
        </p:nvSpPr>
        <p:spPr>
          <a:xfrm>
            <a:off x="5470800" y="370750"/>
            <a:ext cx="36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Agglomerative Clustering: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1984b330105_1_3"/>
          <p:cNvSpPr txBox="1"/>
          <p:nvPr>
            <p:ph type="ctrTitle"/>
          </p:nvPr>
        </p:nvSpPr>
        <p:spPr>
          <a:xfrm>
            <a:off x="311700" y="0"/>
            <a:ext cx="8520600" cy="55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Arial"/>
              <a:buNone/>
            </a:pPr>
            <a:r>
              <a:rPr b="1" lang="en-GB" sz="3000"/>
              <a:t>Points to Discuss</a:t>
            </a:r>
            <a:endParaRPr sz="6200"/>
          </a:p>
        </p:txBody>
      </p:sp>
      <p:sp>
        <p:nvSpPr>
          <p:cNvPr id="64" name="Google Shape;64;g1984b330105_1_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65" name="Google Shape;65;g1984b330105_1_3"/>
          <p:cNvSpPr txBox="1"/>
          <p:nvPr/>
        </p:nvSpPr>
        <p:spPr>
          <a:xfrm>
            <a:off x="534225" y="496950"/>
            <a:ext cx="3752100" cy="4863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Problem Statement</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Data Summary</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Data Cleaning</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Exploratory Data Analysis</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lang="en-GB" sz="1600">
                <a:solidFill>
                  <a:schemeClr val="accent2"/>
                </a:solidFill>
              </a:rPr>
              <a:t>Data Preprocessing</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Model Training</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lang="en-GB" sz="1600">
                <a:solidFill>
                  <a:schemeClr val="accent2"/>
                </a:solidFill>
              </a:rPr>
              <a:t>Sentiment Analysis</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Conclusion</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2"/>
              </a:solidFill>
              <a:latin typeface="Arial"/>
              <a:ea typeface="Arial"/>
              <a:cs typeface="Arial"/>
              <a:sym typeface="Arial"/>
            </a:endParaRPr>
          </a:p>
          <a:p>
            <a:pPr indent="-330200" lvl="0" marL="457200" marR="0" rtl="0" algn="l">
              <a:lnSpc>
                <a:spcPct val="100000"/>
              </a:lnSpc>
              <a:spcBef>
                <a:spcPts val="0"/>
              </a:spcBef>
              <a:spcAft>
                <a:spcPts val="0"/>
              </a:spcAft>
              <a:buClr>
                <a:schemeClr val="accent2"/>
              </a:buClr>
              <a:buSzPts val="1600"/>
              <a:buFont typeface="Arial"/>
              <a:buChar char="●"/>
            </a:pPr>
            <a:r>
              <a:rPr b="1" i="0" lang="en-GB" sz="1600" u="none" cap="none" strike="noStrike">
                <a:solidFill>
                  <a:schemeClr val="accent2"/>
                </a:solidFill>
                <a:latin typeface="Arial"/>
                <a:ea typeface="Arial"/>
                <a:cs typeface="Arial"/>
                <a:sym typeface="Arial"/>
              </a:rPr>
              <a:t>Challenges</a:t>
            </a:r>
            <a:endParaRPr b="1"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984b330105_1_35"/>
          <p:cNvSpPr txBox="1"/>
          <p:nvPr/>
        </p:nvSpPr>
        <p:spPr>
          <a:xfrm>
            <a:off x="1384450" y="338625"/>
            <a:ext cx="61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b="1" lang="en-GB" sz="3000">
                <a:solidFill>
                  <a:schemeClr val="dk1"/>
                </a:solidFill>
              </a:rPr>
              <a:t>Sentiment Analysis</a:t>
            </a:r>
            <a:endParaRPr b="1" sz="3000">
              <a:solidFill>
                <a:schemeClr val="dk1"/>
              </a:solidFill>
            </a:endParaRPr>
          </a:p>
        </p:txBody>
      </p:sp>
      <p:sp>
        <p:nvSpPr>
          <p:cNvPr id="214" name="Google Shape;214;g1984b330105_1_35"/>
          <p:cNvSpPr txBox="1"/>
          <p:nvPr/>
        </p:nvSpPr>
        <p:spPr>
          <a:xfrm>
            <a:off x="302175" y="1131575"/>
            <a:ext cx="617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Text Analytics is the process of converting</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unstructured text data into meaningful insights</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to measure customer opinion, product reviews,</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sentiment analysis, and customer feedback. Our</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domain of expertise in this solution is driven</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towards sentiment analysis.</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215" name="Google Shape;215;g1984b330105_1_35"/>
          <p:cNvSpPr txBox="1"/>
          <p:nvPr/>
        </p:nvSpPr>
        <p:spPr>
          <a:xfrm>
            <a:off x="302175" y="2824775"/>
            <a:ext cx="6172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A sentiment analysis system for text analysis</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combines natural language processing and</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machine learning techniques to assign weighted</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sentiment scores to the entities, topics, themes</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and categories within a sentence or phrase</a:t>
            </a:r>
            <a:r>
              <a:rPr lang="en-GB"/>
              <a:t>.</a:t>
            </a:r>
            <a:endParaRPr/>
          </a:p>
          <a:p>
            <a:pPr indent="0" lvl="0" marL="0" rtl="0" algn="l">
              <a:spcBef>
                <a:spcPts val="0"/>
              </a:spcBef>
              <a:spcAft>
                <a:spcPts val="0"/>
              </a:spcAft>
              <a:buNone/>
            </a:pPr>
            <a:r>
              <a:t/>
            </a:r>
            <a:endParaRPr/>
          </a:p>
        </p:txBody>
      </p:sp>
      <p:sp>
        <p:nvSpPr>
          <p:cNvPr id="216" name="Google Shape;216;g1984b330105_1_35"/>
          <p:cNvSpPr txBox="1"/>
          <p:nvPr/>
        </p:nvSpPr>
        <p:spPr>
          <a:xfrm>
            <a:off x="4492000" y="1186500"/>
            <a:ext cx="4444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Topic Modeling is a technique to extract the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hidden topics from large volumes of text. Latent</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Dirichlet Allocation(LDA) is a popular algorithm</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for topic modeling with excellent</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implementations in the Python’s Gensim</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package.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The challenge, however, is how to</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extract good quality topics that are clear,</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segregated and meaningful. This depends</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heavily on the quality of text preprocessing and</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the strategy of finding the optimal number of</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topics.</a:t>
            </a:r>
            <a:endParaRPr>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1984b330105_1_25"/>
          <p:cNvPicPr preferRelativeResize="0"/>
          <p:nvPr/>
        </p:nvPicPr>
        <p:blipFill>
          <a:blip r:embed="rId3">
            <a:alphaModFix/>
          </a:blip>
          <a:stretch>
            <a:fillRect/>
          </a:stretch>
        </p:blipFill>
        <p:spPr>
          <a:xfrm>
            <a:off x="152400" y="1295400"/>
            <a:ext cx="8839201" cy="2692635"/>
          </a:xfrm>
          <a:prstGeom prst="rect">
            <a:avLst/>
          </a:prstGeom>
          <a:noFill/>
          <a:ln>
            <a:noFill/>
          </a:ln>
        </p:spPr>
      </p:pic>
      <p:sp>
        <p:nvSpPr>
          <p:cNvPr id="222" name="Google Shape;222;g1984b330105_1_25"/>
          <p:cNvSpPr txBox="1"/>
          <p:nvPr/>
        </p:nvSpPr>
        <p:spPr>
          <a:xfrm>
            <a:off x="152400" y="5636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Topics Extracted:</a:t>
            </a:r>
            <a:endParaRPr b="1">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95fed72190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228" name="Google Shape;228;g195fed72190_0_12"/>
          <p:cNvPicPr preferRelativeResize="0"/>
          <p:nvPr/>
        </p:nvPicPr>
        <p:blipFill>
          <a:blip r:embed="rId3">
            <a:alphaModFix/>
          </a:blip>
          <a:stretch>
            <a:fillRect/>
          </a:stretch>
        </p:blipFill>
        <p:spPr>
          <a:xfrm>
            <a:off x="805825" y="895825"/>
            <a:ext cx="8636774" cy="4247675"/>
          </a:xfrm>
          <a:prstGeom prst="rect">
            <a:avLst/>
          </a:prstGeom>
          <a:noFill/>
          <a:ln>
            <a:noFill/>
          </a:ln>
        </p:spPr>
      </p:pic>
      <p:sp>
        <p:nvSpPr>
          <p:cNvPr id="229" name="Google Shape;229;g195fed72190_0_12"/>
          <p:cNvSpPr txBox="1"/>
          <p:nvPr/>
        </p:nvSpPr>
        <p:spPr>
          <a:xfrm>
            <a:off x="687950" y="3922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LDA Topic Modeling:</a:t>
            </a:r>
            <a:endParaRPr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984b330105_1_45"/>
          <p:cNvSpPr txBox="1"/>
          <p:nvPr>
            <p:ph type="title"/>
          </p:nvPr>
        </p:nvSpPr>
        <p:spPr>
          <a:xfrm>
            <a:off x="311700" y="141675"/>
            <a:ext cx="8520600" cy="50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Conclusion</a:t>
            </a:r>
            <a:endParaRPr b="1" sz="3000"/>
          </a:p>
        </p:txBody>
      </p:sp>
      <p:sp>
        <p:nvSpPr>
          <p:cNvPr id="235" name="Google Shape;235;g1984b330105_1_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236" name="Google Shape;236;g1984b330105_1_45"/>
          <p:cNvSpPr txBox="1"/>
          <p:nvPr/>
        </p:nvSpPr>
        <p:spPr>
          <a:xfrm>
            <a:off x="381400" y="784600"/>
            <a:ext cx="8451000" cy="50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lang="en-GB" sz="1500">
                <a:solidFill>
                  <a:schemeClr val="accent2"/>
                </a:solidFill>
                <a:highlight>
                  <a:srgbClr val="FFFFFF"/>
                </a:highlight>
                <a:latin typeface="Calibri"/>
                <a:ea typeface="Calibri"/>
                <a:cs typeface="Calibri"/>
                <a:sym typeface="Calibri"/>
              </a:rPr>
              <a:t>In this unsupervised machine learning project, we looked into multiple unsupervised models and sentiment analysis. We started with loading the data, inspecting the data and Data Cleaning</a:t>
            </a:r>
            <a:endParaRPr sz="1500">
              <a:solidFill>
                <a:schemeClr val="accent2"/>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GB" sz="1500">
                <a:solidFill>
                  <a:schemeClr val="accent2"/>
                </a:solidFill>
                <a:highlight>
                  <a:srgbClr val="FFFFFF"/>
                </a:highlight>
                <a:latin typeface="Calibri"/>
                <a:ea typeface="Calibri"/>
                <a:cs typeface="Calibri"/>
                <a:sym typeface="Calibri"/>
              </a:rPr>
              <a:t>Through Exploratory Data Analysis, we visualized the data through bar plot, pie chart, wordcloud and distplots.</a:t>
            </a:r>
            <a:endParaRPr sz="1500">
              <a:solidFill>
                <a:schemeClr val="accent2"/>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GB" sz="1500">
                <a:solidFill>
                  <a:schemeClr val="accent2"/>
                </a:solidFill>
                <a:highlight>
                  <a:srgbClr val="FFFFFF"/>
                </a:highlight>
                <a:latin typeface="Calibri"/>
                <a:ea typeface="Calibri"/>
                <a:cs typeface="Calibri"/>
                <a:sym typeface="Calibri"/>
              </a:rPr>
              <a:t>We have seen a correlation matrix is a table showing correlation coefficients between variables through heatmap.</a:t>
            </a:r>
            <a:endParaRPr sz="1500">
              <a:solidFill>
                <a:schemeClr val="accent2"/>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GB" sz="1500">
                <a:solidFill>
                  <a:schemeClr val="accent2"/>
                </a:solidFill>
                <a:highlight>
                  <a:srgbClr val="FFFFFF"/>
                </a:highlight>
                <a:latin typeface="Calibri"/>
                <a:ea typeface="Calibri"/>
                <a:cs typeface="Calibri"/>
                <a:sym typeface="Calibri"/>
              </a:rPr>
              <a:t>We have the capped outliers with the highest and lowest limit using IQR method.</a:t>
            </a:r>
            <a:endParaRPr sz="1500">
              <a:solidFill>
                <a:schemeClr val="accent2"/>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GB" sz="1500">
                <a:solidFill>
                  <a:schemeClr val="accent2"/>
                </a:solidFill>
                <a:highlight>
                  <a:srgbClr val="FFFFFF"/>
                </a:highlight>
                <a:latin typeface="Calibri"/>
                <a:ea typeface="Calibri"/>
                <a:cs typeface="Calibri"/>
                <a:sym typeface="Calibri"/>
              </a:rPr>
              <a:t>During data pre-processing, we have transformed raw data into an understandable format for ML algorithms.</a:t>
            </a:r>
            <a:endParaRPr sz="1500">
              <a:solidFill>
                <a:schemeClr val="accent2"/>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GB" sz="1500">
                <a:solidFill>
                  <a:schemeClr val="accent2"/>
                </a:solidFill>
                <a:highlight>
                  <a:srgbClr val="FFFFFF"/>
                </a:highlight>
                <a:latin typeface="Calibri"/>
                <a:ea typeface="Calibri"/>
                <a:cs typeface="Calibri"/>
                <a:sym typeface="Calibri"/>
              </a:rPr>
              <a:t>For textual data pre-processing, NLP pipeline include steps such as sentence segmentation, word tokenization, lowercasing, stemming or lemmatization, stop word removal and spelling correction.</a:t>
            </a:r>
            <a:endParaRPr sz="1500">
              <a:solidFill>
                <a:schemeClr val="accent2"/>
              </a:solidFill>
              <a:highlight>
                <a:srgbClr val="FFFFFF"/>
              </a:highlight>
              <a:latin typeface="Calibri"/>
              <a:ea typeface="Calibri"/>
              <a:cs typeface="Calibri"/>
              <a:sym typeface="Calibri"/>
            </a:endParaRPr>
          </a:p>
          <a:p>
            <a:pPr indent="0" lvl="0" marL="76200" marR="38100" rtl="0" algn="l">
              <a:lnSpc>
                <a:spcPct val="160000"/>
              </a:lnSpc>
              <a:spcBef>
                <a:spcPts val="1200"/>
              </a:spcBef>
              <a:spcAft>
                <a:spcPts val="0"/>
              </a:spcAft>
              <a:buClr>
                <a:srgbClr val="000000"/>
              </a:buClr>
              <a:buSzPts val="1400"/>
              <a:buFont typeface="Arial"/>
              <a:buNone/>
            </a:pPr>
            <a:r>
              <a:t/>
            </a:r>
            <a:endParaRPr>
              <a:solidFill>
                <a:schemeClr val="accent2"/>
              </a:solidFill>
            </a:endParaRPr>
          </a:p>
          <a:p>
            <a:pPr indent="0" lvl="0" marL="76200" marR="38100" rtl="0" algn="l">
              <a:lnSpc>
                <a:spcPct val="160000"/>
              </a:lnSpc>
              <a:spcBef>
                <a:spcPts val="60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984b330105_1_88"/>
          <p:cNvSpPr txBox="1"/>
          <p:nvPr>
            <p:ph type="title"/>
          </p:nvPr>
        </p:nvSpPr>
        <p:spPr>
          <a:xfrm>
            <a:off x="311700" y="141675"/>
            <a:ext cx="8520600" cy="50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Conclusion</a:t>
            </a:r>
            <a:endParaRPr b="1" sz="3000"/>
          </a:p>
        </p:txBody>
      </p:sp>
      <p:sp>
        <p:nvSpPr>
          <p:cNvPr id="242" name="Google Shape;242;g1984b330105_1_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243" name="Google Shape;243;g1984b330105_1_88"/>
          <p:cNvSpPr txBox="1"/>
          <p:nvPr/>
        </p:nvSpPr>
        <p:spPr>
          <a:xfrm>
            <a:off x="381400" y="1165600"/>
            <a:ext cx="8451000" cy="4633200"/>
          </a:xfrm>
          <a:prstGeom prst="rect">
            <a:avLst/>
          </a:prstGeom>
          <a:noFill/>
          <a:ln>
            <a:noFill/>
          </a:ln>
        </p:spPr>
        <p:txBody>
          <a:bodyPr anchorCtr="0" anchor="t" bIns="91425" lIns="91425" spcFirstLastPara="1" rIns="91425" wrap="square" tIns="91425">
            <a:spAutoFit/>
          </a:bodyPr>
          <a:lstStyle/>
          <a:p>
            <a:pPr indent="0" lvl="0" marL="457200" marR="76200" rtl="0" algn="l">
              <a:lnSpc>
                <a:spcPct val="115000"/>
              </a:lnSpc>
              <a:spcBef>
                <a:spcPts val="1100"/>
              </a:spcBef>
              <a:spcAft>
                <a:spcPts val="0"/>
              </a:spcAft>
              <a:buNone/>
            </a:pPr>
            <a:r>
              <a:rPr lang="en-GB" sz="1500">
                <a:solidFill>
                  <a:schemeClr val="accent2"/>
                </a:solidFill>
                <a:highlight>
                  <a:srgbClr val="FFFFFF"/>
                </a:highlight>
                <a:latin typeface="Calibri"/>
                <a:ea typeface="Calibri"/>
                <a:cs typeface="Calibri"/>
                <a:sym typeface="Calibri"/>
              </a:rPr>
              <a:t>Principal Component Analysis was used to reduce the dimensionality of large datasets.</a:t>
            </a:r>
            <a:endParaRPr sz="1500">
              <a:solidFill>
                <a:schemeClr val="accent2"/>
              </a:solidFill>
              <a:highlight>
                <a:srgbClr val="FFFFFF"/>
              </a:highlight>
              <a:latin typeface="Calibri"/>
              <a:ea typeface="Calibri"/>
              <a:cs typeface="Calibri"/>
              <a:sym typeface="Calibri"/>
            </a:endParaRPr>
          </a:p>
          <a:p>
            <a:pPr indent="0" lvl="0" marL="457200" marR="76200" rtl="0" algn="l">
              <a:lnSpc>
                <a:spcPct val="115000"/>
              </a:lnSpc>
              <a:spcBef>
                <a:spcPts val="1600"/>
              </a:spcBef>
              <a:spcAft>
                <a:spcPts val="0"/>
              </a:spcAft>
              <a:buNone/>
            </a:pPr>
            <a:r>
              <a:rPr lang="en-GB" sz="1500">
                <a:solidFill>
                  <a:schemeClr val="accent2"/>
                </a:solidFill>
                <a:highlight>
                  <a:srgbClr val="FFFFFF"/>
                </a:highlight>
                <a:latin typeface="Calibri"/>
                <a:ea typeface="Calibri"/>
                <a:cs typeface="Calibri"/>
                <a:sym typeface="Calibri"/>
              </a:rPr>
              <a:t>Models like K-means was used for grouping the data into clusters and visualizing them in clusters. Elbow method and Silhouette score was used to find the optimum number of clusters.</a:t>
            </a:r>
            <a:endParaRPr sz="1500">
              <a:solidFill>
                <a:schemeClr val="accent2"/>
              </a:solidFill>
              <a:highlight>
                <a:srgbClr val="FFFFFF"/>
              </a:highlight>
              <a:latin typeface="Calibri"/>
              <a:ea typeface="Calibri"/>
              <a:cs typeface="Calibri"/>
              <a:sym typeface="Calibri"/>
            </a:endParaRPr>
          </a:p>
          <a:p>
            <a:pPr indent="0" lvl="0" marL="457200" marR="76200" rtl="0" algn="l">
              <a:lnSpc>
                <a:spcPct val="115000"/>
              </a:lnSpc>
              <a:spcBef>
                <a:spcPts val="1600"/>
              </a:spcBef>
              <a:spcAft>
                <a:spcPts val="0"/>
              </a:spcAft>
              <a:buNone/>
            </a:pPr>
            <a:r>
              <a:rPr lang="en-GB" sz="1500">
                <a:solidFill>
                  <a:schemeClr val="accent2"/>
                </a:solidFill>
                <a:highlight>
                  <a:srgbClr val="FFFFFF"/>
                </a:highlight>
                <a:latin typeface="Calibri"/>
                <a:ea typeface="Calibri"/>
                <a:cs typeface="Calibri"/>
                <a:sym typeface="Calibri"/>
              </a:rPr>
              <a:t>Agglomerative Clustering is a hierarchical clustering algorithm that was used to cluster the data points. Dendrogram plot was used to find the optimal number of clusters.</a:t>
            </a:r>
            <a:endParaRPr sz="1500">
              <a:solidFill>
                <a:schemeClr val="accent2"/>
              </a:solidFill>
              <a:highlight>
                <a:srgbClr val="FFFFFF"/>
              </a:highlight>
              <a:latin typeface="Calibri"/>
              <a:ea typeface="Calibri"/>
              <a:cs typeface="Calibri"/>
              <a:sym typeface="Calibri"/>
            </a:endParaRPr>
          </a:p>
          <a:p>
            <a:pPr indent="0" lvl="0" marL="457200" marR="76200" rtl="0" algn="l">
              <a:lnSpc>
                <a:spcPct val="115000"/>
              </a:lnSpc>
              <a:spcBef>
                <a:spcPts val="1600"/>
              </a:spcBef>
              <a:spcAft>
                <a:spcPts val="0"/>
              </a:spcAft>
              <a:buNone/>
            </a:pPr>
            <a:r>
              <a:rPr lang="en-GB" sz="1500">
                <a:solidFill>
                  <a:schemeClr val="accent2"/>
                </a:solidFill>
                <a:highlight>
                  <a:srgbClr val="FFFFFF"/>
                </a:highlight>
                <a:latin typeface="Calibri"/>
                <a:ea typeface="Calibri"/>
                <a:cs typeface="Calibri"/>
                <a:sym typeface="Calibri"/>
              </a:rPr>
              <a:t>For Sentiment Analysis, topic modeling was a technique to extract the hidden topics from large volumes of text. Latent Dirichlet Allocation(LDA) is the algorithm that was used for topic modelling and extracted good quality topics that are clear, segregated and meaningful.</a:t>
            </a:r>
            <a:endParaRPr sz="1500">
              <a:solidFill>
                <a:schemeClr val="accent2"/>
              </a:solidFill>
              <a:highlight>
                <a:srgbClr val="FFFFFF"/>
              </a:highlight>
              <a:latin typeface="Calibri"/>
              <a:ea typeface="Calibri"/>
              <a:cs typeface="Calibri"/>
              <a:sym typeface="Calibri"/>
            </a:endParaRPr>
          </a:p>
          <a:p>
            <a:pPr indent="0" lvl="0" marL="203200" marR="38100" rtl="0" algn="l">
              <a:lnSpc>
                <a:spcPct val="115000"/>
              </a:lnSpc>
              <a:spcBef>
                <a:spcPts val="1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marR="0" rtl="0" algn="l">
              <a:lnSpc>
                <a:spcPct val="115000"/>
              </a:lnSpc>
              <a:spcBef>
                <a:spcPts val="700"/>
              </a:spcBef>
              <a:spcAft>
                <a:spcPts val="0"/>
              </a:spcAft>
              <a:buClr>
                <a:srgbClr val="000000"/>
              </a:buClr>
              <a:buSzPts val="1400"/>
              <a:buFont typeface="Arial"/>
              <a:buNone/>
            </a:pPr>
            <a:r>
              <a:t/>
            </a:r>
            <a:endParaRPr>
              <a:solidFill>
                <a:schemeClr val="accent2"/>
              </a:solidFill>
              <a:highlight>
                <a:srgbClr val="FFFFFF"/>
              </a:highlight>
            </a:endParaRPr>
          </a:p>
          <a:p>
            <a:pPr indent="0" lvl="0" marL="0" marR="0" rtl="0" algn="l">
              <a:lnSpc>
                <a:spcPct val="115000"/>
              </a:lnSpc>
              <a:spcBef>
                <a:spcPts val="700"/>
              </a:spcBef>
              <a:spcAft>
                <a:spcPts val="0"/>
              </a:spcAft>
              <a:buClr>
                <a:srgbClr val="000000"/>
              </a:buClr>
              <a:buSzPts val="1200"/>
              <a:buFont typeface="Arial"/>
              <a:buNone/>
            </a:pPr>
            <a:r>
              <a:t/>
            </a:r>
            <a:endParaRPr b="0" i="0" sz="1200" u="none" cap="none" strike="noStrike">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500"/>
              </a:spcBef>
              <a:spcAft>
                <a:spcPts val="0"/>
              </a:spcAft>
              <a:buClr>
                <a:srgbClr val="000000"/>
              </a:buClr>
              <a:buSzPts val="1050"/>
              <a:buFont typeface="Arial"/>
              <a:buNone/>
            </a:pPr>
            <a:r>
              <a:t/>
            </a:r>
            <a:endParaRPr b="0" i="0" sz="1050" u="none" cap="none" strike="noStrike">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0"/>
              </a:spcBef>
              <a:spcAft>
                <a:spcPts val="0"/>
              </a:spcAft>
              <a:buClr>
                <a:srgbClr val="000000"/>
              </a:buClr>
              <a:buSzPts val="1050"/>
              <a:buFont typeface="Arial"/>
              <a:buNone/>
            </a:pPr>
            <a:r>
              <a:t/>
            </a:r>
            <a:endParaRPr b="0" i="0" sz="105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169ffbb73b_0_0"/>
          <p:cNvSpPr txBox="1"/>
          <p:nvPr>
            <p:ph type="title"/>
          </p:nvPr>
        </p:nvSpPr>
        <p:spPr>
          <a:xfrm>
            <a:off x="69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Insights</a:t>
            </a:r>
            <a:endParaRPr b="1">
              <a:latin typeface="Calibri"/>
              <a:ea typeface="Calibri"/>
              <a:cs typeface="Calibri"/>
              <a:sym typeface="Calibri"/>
            </a:endParaRPr>
          </a:p>
        </p:txBody>
      </p:sp>
      <p:sp>
        <p:nvSpPr>
          <p:cNvPr id="249" name="Google Shape;249;g2169ffbb73b_0_0"/>
          <p:cNvSpPr txBox="1"/>
          <p:nvPr/>
        </p:nvSpPr>
        <p:spPr>
          <a:xfrm>
            <a:off x="495050" y="1083950"/>
            <a:ext cx="8229600" cy="328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Calibri"/>
              <a:buChar char="●"/>
            </a:pPr>
            <a:r>
              <a:rPr lang="en-GB">
                <a:latin typeface="Calibri"/>
                <a:ea typeface="Calibri"/>
                <a:cs typeface="Calibri"/>
                <a:sym typeface="Calibri"/>
              </a:rPr>
              <a:t>Driven by surge in online food orders especially among millennial, leading food delivery platforms are embracing machine learning models to better read fast changing consumer behaviour, minimize errors and enhance customer experiences.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K means algorithm and Agglomerative clustering has made us understand about similarity of restaurants. We understood what customers’ requirements were and what choices do they made when it comes to food. Natural Language processing helps them in serving wider geography.</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Using analytics we will be able to cover all aspects from enhancing customers experience to driving their growth by increasing business.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With increasing use of technology these companies have realized the need for instant things.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GB">
                <a:latin typeface="Calibri"/>
                <a:ea typeface="Calibri"/>
                <a:cs typeface="Calibri"/>
                <a:sym typeface="Calibri"/>
              </a:rPr>
              <a:t>With the help of analytics we will be able to give Customers great experience, drive operational efficiency and unlock Business growth</a:t>
            </a:r>
            <a:endParaRPr>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984b330105_1_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Challenges</a:t>
            </a:r>
            <a:endParaRPr b="1" sz="3000"/>
          </a:p>
        </p:txBody>
      </p:sp>
      <p:sp>
        <p:nvSpPr>
          <p:cNvPr id="255" name="Google Shape;255;g1984b330105_1_50"/>
          <p:cNvSpPr txBox="1"/>
          <p:nvPr>
            <p:ph idx="1" type="body"/>
          </p:nvPr>
        </p:nvSpPr>
        <p:spPr>
          <a:xfrm>
            <a:off x="311700" y="1533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Data Preprocessing was a little bit of tedious job as it involved binning several cuisines into their </a:t>
            </a:r>
            <a:r>
              <a:rPr lang="en-GB" sz="1600">
                <a:solidFill>
                  <a:srgbClr val="000000"/>
                </a:solidFill>
                <a:latin typeface="Calibri"/>
                <a:ea typeface="Calibri"/>
                <a:cs typeface="Calibri"/>
                <a:sym typeface="Calibri"/>
              </a:rPr>
              <a:t>respective</a:t>
            </a:r>
            <a:r>
              <a:rPr lang="en-GB" sz="1600">
                <a:solidFill>
                  <a:srgbClr val="000000"/>
                </a:solidFill>
                <a:latin typeface="Calibri"/>
                <a:ea typeface="Calibri"/>
                <a:cs typeface="Calibri"/>
                <a:sym typeface="Calibri"/>
              </a:rPr>
              <a:t> cuisine category </a:t>
            </a:r>
            <a:r>
              <a:rPr lang="en-GB" sz="1600">
                <a:solidFill>
                  <a:srgbClr val="000000"/>
                </a:solidFill>
                <a:latin typeface="Calibri"/>
                <a:ea typeface="Calibri"/>
                <a:cs typeface="Calibri"/>
                <a:sym typeface="Calibri"/>
              </a:rPr>
              <a:t>.</a:t>
            </a:r>
            <a:endParaRPr sz="1600">
              <a:solidFill>
                <a:srgbClr val="000000"/>
              </a:solidFill>
              <a:latin typeface="Calibri"/>
              <a:ea typeface="Calibri"/>
              <a:cs typeface="Calibri"/>
              <a:sym typeface="Calibri"/>
            </a:endParaRPr>
          </a:p>
          <a:p>
            <a:pPr indent="0" lvl="0" marL="457200" rtl="0" algn="just">
              <a:lnSpc>
                <a:spcPct val="115000"/>
              </a:lnSpc>
              <a:spcBef>
                <a:spcPts val="0"/>
              </a:spcBef>
              <a:spcAft>
                <a:spcPts val="0"/>
              </a:spcAft>
              <a:buSzPts val="1800"/>
              <a:buNone/>
            </a:pPr>
            <a:r>
              <a:t/>
            </a:r>
            <a:endParaRPr sz="1600">
              <a:solidFill>
                <a:srgbClr val="000000"/>
              </a:solidFill>
              <a:latin typeface="Calibri"/>
              <a:ea typeface="Calibri"/>
              <a:cs typeface="Calibri"/>
              <a:sym typeface="Calibri"/>
            </a:endParaRPr>
          </a:p>
          <a:p>
            <a:pPr indent="-330200" lvl="0" marL="457200" rtl="0" algn="just">
              <a:lnSpc>
                <a:spcPct val="115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Textual Preprocessing was a bit difficult.</a:t>
            </a:r>
            <a:endParaRPr sz="1600">
              <a:solidFill>
                <a:srgbClr val="000000"/>
              </a:solidFill>
              <a:latin typeface="Calibri"/>
              <a:ea typeface="Calibri"/>
              <a:cs typeface="Calibri"/>
              <a:sym typeface="Calibri"/>
            </a:endParaRPr>
          </a:p>
          <a:p>
            <a:pPr indent="0" lvl="0" marL="0" rtl="0" algn="just">
              <a:lnSpc>
                <a:spcPct val="115000"/>
              </a:lnSpc>
              <a:spcBef>
                <a:spcPts val="0"/>
              </a:spcBef>
              <a:spcAft>
                <a:spcPts val="0"/>
              </a:spcAft>
              <a:buSzPts val="1800"/>
              <a:buNone/>
            </a:pPr>
            <a:r>
              <a:t/>
            </a:r>
            <a:endParaRPr sz="1600">
              <a:solidFill>
                <a:srgbClr val="000000"/>
              </a:solidFill>
              <a:latin typeface="Calibri"/>
              <a:ea typeface="Calibri"/>
              <a:cs typeface="Calibri"/>
              <a:sym typeface="Calibri"/>
            </a:endParaRPr>
          </a:p>
          <a:p>
            <a:pPr indent="-330200" lvl="0" marL="457200" rtl="0" algn="just">
              <a:lnSpc>
                <a:spcPct val="115000"/>
              </a:lnSpc>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Latent </a:t>
            </a:r>
            <a:r>
              <a:rPr lang="en-GB" sz="1600">
                <a:solidFill>
                  <a:srgbClr val="000000"/>
                </a:solidFill>
                <a:latin typeface="Calibri"/>
                <a:ea typeface="Calibri"/>
                <a:cs typeface="Calibri"/>
                <a:sym typeface="Calibri"/>
              </a:rPr>
              <a:t>Dirichlet</a:t>
            </a:r>
            <a:r>
              <a:rPr lang="en-GB" sz="1600">
                <a:solidFill>
                  <a:srgbClr val="000000"/>
                </a:solidFill>
                <a:latin typeface="Calibri"/>
                <a:ea typeface="Calibri"/>
                <a:cs typeface="Calibri"/>
                <a:sym typeface="Calibri"/>
              </a:rPr>
              <a:t> Allocation was a challenging job</a:t>
            </a:r>
            <a:endParaRPr sz="1600">
              <a:solidFill>
                <a:srgbClr val="000000"/>
              </a:solidFill>
              <a:latin typeface="Calibri"/>
              <a:ea typeface="Calibri"/>
              <a:cs typeface="Calibri"/>
              <a:sym typeface="Calibri"/>
            </a:endParaRPr>
          </a:p>
          <a:p>
            <a:pPr indent="0" lvl="0" marL="457200" rtl="0" algn="just">
              <a:lnSpc>
                <a:spcPct val="115000"/>
              </a:lnSpc>
              <a:spcBef>
                <a:spcPts val="0"/>
              </a:spcBef>
              <a:spcAft>
                <a:spcPts val="0"/>
              </a:spcAft>
              <a:buSzPts val="1800"/>
              <a:buNone/>
            </a:pPr>
            <a:r>
              <a:t/>
            </a:r>
            <a:endParaRPr sz="1400">
              <a:solidFill>
                <a:srgbClr val="000000"/>
              </a:solidFill>
            </a:endParaRPr>
          </a:p>
          <a:p>
            <a:pPr indent="0" lvl="0" marL="0" rtl="0" algn="just">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37129aa83c_0_2"/>
          <p:cNvSpPr txBox="1"/>
          <p:nvPr>
            <p:ph idx="1" type="subTitle"/>
          </p:nvPr>
        </p:nvSpPr>
        <p:spPr>
          <a:xfrm>
            <a:off x="311700" y="959425"/>
            <a:ext cx="8520600" cy="3690900"/>
          </a:xfrm>
          <a:prstGeom prst="rect">
            <a:avLst/>
          </a:prstGeom>
          <a:noFill/>
          <a:ln>
            <a:noFill/>
          </a:ln>
        </p:spPr>
        <p:txBody>
          <a:bodyPr anchorCtr="0" anchor="t" bIns="91425" lIns="91425" spcFirstLastPara="1" rIns="91425" wrap="square" tIns="91425">
            <a:noAutofit/>
          </a:bodyPr>
          <a:lstStyle/>
          <a:p>
            <a:pPr indent="-311150" lvl="0" marL="457200" marR="213271" rtl="0" algn="just">
              <a:lnSpc>
                <a:spcPct val="151104"/>
              </a:lnSpc>
              <a:spcBef>
                <a:spcPts val="2237"/>
              </a:spcBef>
              <a:spcAft>
                <a:spcPts val="0"/>
              </a:spcAft>
              <a:buClr>
                <a:srgbClr val="000000"/>
              </a:buClr>
              <a:buSzPts val="1300"/>
              <a:buFont typeface="Calibri"/>
              <a:buChar char="●"/>
            </a:pPr>
            <a:r>
              <a:rPr lang="en-GB" sz="1300">
                <a:solidFill>
                  <a:srgbClr val="000000"/>
                </a:solidFill>
                <a:highlight>
                  <a:srgbClr val="FFFFFF"/>
                </a:highlight>
                <a:latin typeface="Calibri"/>
                <a:ea typeface="Calibri"/>
                <a:cs typeface="Calibri"/>
                <a:sym typeface="Calibri"/>
              </a:rPr>
              <a:t>Zomato is one of the successful on-demand</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food delivery platforms that helps users</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discover food places and get it delivered at</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their doorstep. We can also get accurate</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information about restaurants as it provides</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menus, reviews, and ratings.In this project we utilize data</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analytics techniques to gain a deeper</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understanding of the restaurants and</a:t>
            </a:r>
            <a:r>
              <a:rPr lang="en-GB" sz="1300">
                <a:solidFill>
                  <a:srgbClr val="000000"/>
                </a:solidFill>
                <a:latin typeface="Calibri"/>
                <a:ea typeface="Calibri"/>
                <a:cs typeface="Calibri"/>
                <a:sym typeface="Calibri"/>
              </a:rPr>
              <a:t> </a:t>
            </a:r>
            <a:r>
              <a:rPr lang="en-GB" sz="1300">
                <a:solidFill>
                  <a:srgbClr val="000000"/>
                </a:solidFill>
                <a:highlight>
                  <a:srgbClr val="FFFFFF"/>
                </a:highlight>
                <a:latin typeface="Calibri"/>
                <a:ea typeface="Calibri"/>
                <a:cs typeface="Calibri"/>
                <a:sym typeface="Calibri"/>
              </a:rPr>
              <a:t>customer feedback on  Zomato.</a:t>
            </a:r>
            <a:endParaRPr sz="1300">
              <a:solidFill>
                <a:srgbClr val="000000"/>
              </a:solidFill>
              <a:highlight>
                <a:srgbClr val="FFFFFF"/>
              </a:highlight>
              <a:latin typeface="Calibri"/>
              <a:ea typeface="Calibri"/>
              <a:cs typeface="Calibri"/>
              <a:sym typeface="Calibri"/>
            </a:endParaRPr>
          </a:p>
          <a:p>
            <a:pPr indent="-311150" lvl="0" marL="457200" marR="213271" rtl="0" algn="just">
              <a:lnSpc>
                <a:spcPct val="151104"/>
              </a:lnSpc>
              <a:spcBef>
                <a:spcPts val="0"/>
              </a:spcBef>
              <a:spcAft>
                <a:spcPts val="0"/>
              </a:spcAft>
              <a:buClr>
                <a:srgbClr val="000000"/>
              </a:buClr>
              <a:buSzPts val="1300"/>
              <a:buFont typeface="Calibri"/>
              <a:buChar char="●"/>
            </a:pPr>
            <a:r>
              <a:rPr lang="en-GB" sz="1300">
                <a:solidFill>
                  <a:srgbClr val="000000"/>
                </a:solidFill>
                <a:highlight>
                  <a:srgbClr val="FFFFFF"/>
                </a:highlight>
                <a:latin typeface="Calibri"/>
                <a:ea typeface="Calibri"/>
                <a:cs typeface="Calibri"/>
                <a:sym typeface="Calibri"/>
              </a:rPr>
              <a:t>The data contains the information about the restaurant's name, location, cuisines, average cost for two, ratings, and user reviews. I did the task of data cleaning and preprocessing. Handling missing values and transforming the data into a form that can be used for analysis and visualization.</a:t>
            </a:r>
            <a:endParaRPr sz="1300">
              <a:solidFill>
                <a:srgbClr val="000000"/>
              </a:solidFill>
              <a:highlight>
                <a:srgbClr val="FFFFFF"/>
              </a:highlight>
              <a:latin typeface="Calibri"/>
              <a:ea typeface="Calibri"/>
              <a:cs typeface="Calibri"/>
              <a:sym typeface="Calibri"/>
            </a:endParaRPr>
          </a:p>
          <a:p>
            <a:pPr indent="-311150" lvl="0" marL="457200" marR="39601" rtl="0" algn="l">
              <a:lnSpc>
                <a:spcPct val="150656"/>
              </a:lnSpc>
              <a:spcBef>
                <a:spcPts val="0"/>
              </a:spcBef>
              <a:spcAft>
                <a:spcPts val="0"/>
              </a:spcAft>
              <a:buClr>
                <a:srgbClr val="000000"/>
              </a:buClr>
              <a:buSzPts val="1300"/>
              <a:buFont typeface="Calibri"/>
              <a:buChar char="●"/>
            </a:pPr>
            <a:r>
              <a:rPr lang="en-GB" sz="1400">
                <a:solidFill>
                  <a:srgbClr val="000000"/>
                </a:solidFill>
                <a:highlight>
                  <a:srgbClr val="FFFFFF"/>
                </a:highlight>
                <a:latin typeface="Calibri"/>
                <a:ea typeface="Calibri"/>
                <a:cs typeface="Calibri"/>
                <a:sym typeface="Calibri"/>
              </a:rPr>
              <a:t>Implemented clustering</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on the restaurant data using K means Clustering</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and Agglomerative Clustering. The objective of</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this clustering is about grouping the similar</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restaurants together. The features that were</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used to cluster the data includes, restaurants,</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cuisines, Average cost of each restaurant and</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the rating.</a:t>
            </a:r>
            <a:r>
              <a:rPr lang="en-GB"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311150" lvl="0" marL="457200" marR="57273" rtl="0" algn="just">
              <a:lnSpc>
                <a:spcPct val="149844"/>
              </a:lnSpc>
              <a:spcBef>
                <a:spcPts val="0"/>
              </a:spcBef>
              <a:spcAft>
                <a:spcPts val="0"/>
              </a:spcAft>
              <a:buClr>
                <a:srgbClr val="000000"/>
              </a:buClr>
              <a:buSzPts val="1300"/>
              <a:buFont typeface="Calibri"/>
              <a:buChar char="●"/>
            </a:pPr>
            <a:r>
              <a:rPr lang="en-GB" sz="1400">
                <a:solidFill>
                  <a:srgbClr val="000000"/>
                </a:solidFill>
                <a:highlight>
                  <a:srgbClr val="FFFFFF"/>
                </a:highlight>
                <a:latin typeface="Calibri"/>
                <a:ea typeface="Calibri"/>
                <a:cs typeface="Calibri"/>
                <a:sym typeface="Calibri"/>
              </a:rPr>
              <a:t>To get the optimum number of clusters, elbow</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method and silhouette scores were used. Later</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conducted sentiment analysis on the customers</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reviews to understand the sentiment towards</a:t>
            </a:r>
            <a:r>
              <a:rPr lang="en-GB" sz="1400">
                <a:solidFill>
                  <a:srgbClr val="000000"/>
                </a:solidFill>
                <a:latin typeface="Calibri"/>
                <a:ea typeface="Calibri"/>
                <a:cs typeface="Calibri"/>
                <a:sym typeface="Calibri"/>
              </a:rPr>
              <a:t> </a:t>
            </a:r>
            <a:r>
              <a:rPr lang="en-GB" sz="1400">
                <a:solidFill>
                  <a:srgbClr val="000000"/>
                </a:solidFill>
                <a:highlight>
                  <a:srgbClr val="FFFFFF"/>
                </a:highlight>
                <a:latin typeface="Calibri"/>
                <a:ea typeface="Calibri"/>
                <a:cs typeface="Calibri"/>
                <a:sym typeface="Calibri"/>
              </a:rPr>
              <a:t>the restaurants.</a:t>
            </a:r>
            <a:r>
              <a:rPr lang="en-GB" sz="1400">
                <a:solidFill>
                  <a:srgbClr val="000000"/>
                </a:solidFill>
                <a:latin typeface="Calibri"/>
                <a:ea typeface="Calibri"/>
                <a:cs typeface="Calibri"/>
                <a:sym typeface="Calibri"/>
              </a:rPr>
              <a:t> </a:t>
            </a:r>
            <a:endParaRPr sz="1400">
              <a:solidFill>
                <a:srgbClr val="000000"/>
              </a:solidFill>
              <a:latin typeface="Calibri"/>
              <a:ea typeface="Calibri"/>
              <a:cs typeface="Calibri"/>
              <a:sym typeface="Calibri"/>
            </a:endParaRPr>
          </a:p>
          <a:p>
            <a:pPr indent="0" lvl="0" marL="0" marR="213271" rtl="0" algn="just">
              <a:lnSpc>
                <a:spcPct val="151104"/>
              </a:lnSpc>
              <a:spcBef>
                <a:spcPts val="2237"/>
              </a:spcBef>
              <a:spcAft>
                <a:spcPts val="0"/>
              </a:spcAft>
              <a:buNone/>
            </a:pPr>
            <a:r>
              <a:t/>
            </a:r>
            <a:endParaRPr sz="1100">
              <a:solidFill>
                <a:srgbClr val="000000"/>
              </a:solidFill>
              <a:highlight>
                <a:srgbClr val="FFFFFF"/>
              </a:highlight>
            </a:endParaRPr>
          </a:p>
          <a:p>
            <a:pPr indent="0" lvl="0" marL="0" marR="213271" rtl="0" algn="just">
              <a:lnSpc>
                <a:spcPct val="151104"/>
              </a:lnSpc>
              <a:spcBef>
                <a:spcPts val="2237"/>
              </a:spcBef>
              <a:spcAft>
                <a:spcPts val="0"/>
              </a:spcAft>
              <a:buNone/>
            </a:pPr>
            <a:r>
              <a:rPr lang="en-GB" sz="1100">
                <a:solidFill>
                  <a:srgbClr val="000000"/>
                </a:solidFill>
              </a:rPr>
              <a:t> </a:t>
            </a:r>
            <a:endParaRPr sz="1100">
              <a:solidFill>
                <a:srgbClr val="000000"/>
              </a:solidFill>
            </a:endParaRPr>
          </a:p>
          <a:p>
            <a:pPr indent="11506" lvl="0" marL="1371" marR="213271" rtl="0" algn="just">
              <a:lnSpc>
                <a:spcPct val="151104"/>
              </a:lnSpc>
              <a:spcBef>
                <a:spcPts val="2237"/>
              </a:spcBef>
              <a:spcAft>
                <a:spcPts val="0"/>
              </a:spcAft>
              <a:buNone/>
            </a:pPr>
            <a:r>
              <a:t/>
            </a:r>
            <a:endParaRPr sz="1100">
              <a:solidFill>
                <a:srgbClr val="000000"/>
              </a:solidFill>
            </a:endParaRPr>
          </a:p>
          <a:p>
            <a:pPr indent="0" lvl="0" marL="0" rtl="0" algn="l">
              <a:lnSpc>
                <a:spcPct val="100000"/>
              </a:lnSpc>
              <a:spcBef>
                <a:spcPts val="0"/>
              </a:spcBef>
              <a:spcAft>
                <a:spcPts val="0"/>
              </a:spcAft>
              <a:buSzPts val="2800"/>
              <a:buNone/>
            </a:pPr>
            <a:r>
              <a:t/>
            </a:r>
            <a:endParaRPr sz="1500">
              <a:solidFill>
                <a:srgbClr val="000000"/>
              </a:solidFill>
            </a:endParaRPr>
          </a:p>
          <a:p>
            <a:pPr indent="0" lvl="0" marL="0" rtl="0" algn="l">
              <a:lnSpc>
                <a:spcPct val="100000"/>
              </a:lnSpc>
              <a:spcBef>
                <a:spcPts val="0"/>
              </a:spcBef>
              <a:spcAft>
                <a:spcPts val="0"/>
              </a:spcAft>
              <a:buSzPts val="2800"/>
              <a:buNone/>
            </a:pPr>
            <a:r>
              <a:t/>
            </a:r>
            <a:endParaRPr b="1" sz="1500">
              <a:solidFill>
                <a:srgbClr val="000000"/>
              </a:solidFill>
            </a:endParaRPr>
          </a:p>
          <a:p>
            <a:pPr indent="0" lvl="0" marL="0" rtl="0" algn="l">
              <a:lnSpc>
                <a:spcPct val="115000"/>
              </a:lnSpc>
              <a:spcBef>
                <a:spcPts val="600"/>
              </a:spcBef>
              <a:spcAft>
                <a:spcPts val="0"/>
              </a:spcAft>
              <a:buSzPts val="2800"/>
              <a:buNone/>
            </a:pPr>
            <a:r>
              <a:t/>
            </a:r>
            <a:endParaRPr b="1" sz="1700">
              <a:solidFill>
                <a:srgbClr val="000000"/>
              </a:solidFill>
            </a:endParaRPr>
          </a:p>
          <a:p>
            <a:pPr indent="0" lvl="0" marL="457200" rtl="0" algn="ctr">
              <a:lnSpc>
                <a:spcPct val="100000"/>
              </a:lnSpc>
              <a:spcBef>
                <a:spcPts val="1200"/>
              </a:spcBef>
              <a:spcAft>
                <a:spcPts val="0"/>
              </a:spcAft>
              <a:buSzPts val="2800"/>
              <a:buNone/>
            </a:pPr>
            <a:r>
              <a:t/>
            </a:r>
            <a:endParaRPr>
              <a:solidFill>
                <a:schemeClr val="lt1"/>
              </a:solidFill>
            </a:endParaRPr>
          </a:p>
        </p:txBody>
      </p:sp>
      <p:sp>
        <p:nvSpPr>
          <p:cNvPr id="71" name="Google Shape;71;g137129aa83c_0_2"/>
          <p:cNvSpPr txBox="1"/>
          <p:nvPr/>
        </p:nvSpPr>
        <p:spPr>
          <a:xfrm>
            <a:off x="1232300" y="51400"/>
            <a:ext cx="6172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i="0" lang="en-GB" sz="3000" u="none" cap="none" strike="noStrike">
                <a:solidFill>
                  <a:schemeClr val="dk1"/>
                </a:solidFill>
                <a:latin typeface="Arial"/>
                <a:ea typeface="Arial"/>
                <a:cs typeface="Arial"/>
                <a:sym typeface="Arial"/>
              </a:rPr>
              <a:t>Problem Statement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37129aa83c_0_16"/>
          <p:cNvSpPr txBox="1"/>
          <p:nvPr>
            <p:ph idx="1" type="body"/>
          </p:nvPr>
        </p:nvSpPr>
        <p:spPr>
          <a:xfrm>
            <a:off x="171450" y="563425"/>
            <a:ext cx="4564800" cy="3857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100"/>
              </a:spcBef>
              <a:spcAft>
                <a:spcPts val="0"/>
              </a:spcAft>
              <a:buSzPts val="1800"/>
              <a:buNone/>
            </a:pPr>
            <a:r>
              <a:t/>
            </a:r>
            <a:endParaRPr sz="1200">
              <a:solidFill>
                <a:srgbClr val="000000"/>
              </a:solidFill>
              <a:highlight>
                <a:srgbClr val="FFFFFF"/>
              </a:highlight>
            </a:endParaRPr>
          </a:p>
          <a:p>
            <a:pPr indent="0" lvl="0" marL="0" rtl="0" algn="l">
              <a:lnSpc>
                <a:spcPct val="115000"/>
              </a:lnSpc>
              <a:spcBef>
                <a:spcPts val="1100"/>
              </a:spcBef>
              <a:spcAft>
                <a:spcPts val="0"/>
              </a:spcAft>
              <a:buSzPts val="1800"/>
              <a:buNone/>
            </a:pPr>
            <a:r>
              <a:t/>
            </a:r>
            <a:endParaRPr b="1" sz="1200">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chemeClr val="accent2"/>
              </a:solidFill>
            </a:endParaRPr>
          </a:p>
        </p:txBody>
      </p:sp>
      <p:sp>
        <p:nvSpPr>
          <p:cNvPr id="77" name="Google Shape;77;g137129aa83c_0_16"/>
          <p:cNvSpPr txBox="1"/>
          <p:nvPr/>
        </p:nvSpPr>
        <p:spPr>
          <a:xfrm>
            <a:off x="1485900" y="108975"/>
            <a:ext cx="6172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DATA SUMMARY</a:t>
            </a:r>
            <a:endParaRPr b="1" i="0" sz="3000" u="none" cap="none" strike="noStrike">
              <a:solidFill>
                <a:schemeClr val="dk1"/>
              </a:solidFill>
              <a:latin typeface="Arial"/>
              <a:ea typeface="Arial"/>
              <a:cs typeface="Arial"/>
              <a:sym typeface="Arial"/>
            </a:endParaRPr>
          </a:p>
        </p:txBody>
      </p:sp>
      <p:sp>
        <p:nvSpPr>
          <p:cNvPr id="78" name="Google Shape;78;g137129aa83c_0_16"/>
          <p:cNvSpPr txBox="1"/>
          <p:nvPr/>
        </p:nvSpPr>
        <p:spPr>
          <a:xfrm>
            <a:off x="171450" y="717950"/>
            <a:ext cx="8518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t/>
            </a:r>
            <a:endParaRPr b="0" i="0" sz="1500" u="none" cap="none" strike="noStrike">
              <a:solidFill>
                <a:srgbClr val="000000"/>
              </a:solidFill>
              <a:latin typeface="Arial"/>
              <a:ea typeface="Arial"/>
              <a:cs typeface="Arial"/>
              <a:sym typeface="Arial"/>
            </a:endParaRPr>
          </a:p>
        </p:txBody>
      </p:sp>
      <p:pic>
        <p:nvPicPr>
          <p:cNvPr id="79" name="Google Shape;79;g137129aa83c_0_16"/>
          <p:cNvPicPr preferRelativeResize="0"/>
          <p:nvPr/>
        </p:nvPicPr>
        <p:blipFill>
          <a:blip r:embed="rId3">
            <a:alphaModFix/>
          </a:blip>
          <a:stretch>
            <a:fillRect/>
          </a:stretch>
        </p:blipFill>
        <p:spPr>
          <a:xfrm>
            <a:off x="171450" y="1801650"/>
            <a:ext cx="4302134" cy="2683900"/>
          </a:xfrm>
          <a:prstGeom prst="rect">
            <a:avLst/>
          </a:prstGeom>
          <a:noFill/>
          <a:ln>
            <a:noFill/>
          </a:ln>
        </p:spPr>
      </p:pic>
      <p:pic>
        <p:nvPicPr>
          <p:cNvPr id="80" name="Google Shape;80;g137129aa83c_0_16"/>
          <p:cNvPicPr preferRelativeResize="0"/>
          <p:nvPr/>
        </p:nvPicPr>
        <p:blipFill>
          <a:blip r:embed="rId4">
            <a:alphaModFix/>
          </a:blip>
          <a:stretch>
            <a:fillRect/>
          </a:stretch>
        </p:blipFill>
        <p:spPr>
          <a:xfrm>
            <a:off x="4579200" y="1728800"/>
            <a:ext cx="4564800" cy="2800350"/>
          </a:xfrm>
          <a:prstGeom prst="rect">
            <a:avLst/>
          </a:prstGeom>
          <a:noFill/>
          <a:ln>
            <a:noFill/>
          </a:ln>
        </p:spPr>
      </p:pic>
      <p:sp>
        <p:nvSpPr>
          <p:cNvPr id="81" name="Google Shape;81;g137129aa83c_0_16"/>
          <p:cNvSpPr txBox="1"/>
          <p:nvPr/>
        </p:nvSpPr>
        <p:spPr>
          <a:xfrm>
            <a:off x="945125" y="1120850"/>
            <a:ext cx="20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Restaurant Dataset</a:t>
            </a:r>
            <a:endParaRPr b="1"/>
          </a:p>
          <a:p>
            <a:pPr indent="0" lvl="0" marL="0" rtl="0" algn="l">
              <a:spcBef>
                <a:spcPts val="0"/>
              </a:spcBef>
              <a:spcAft>
                <a:spcPts val="0"/>
              </a:spcAft>
              <a:buNone/>
            </a:pPr>
            <a:r>
              <a:t/>
            </a:r>
            <a:endParaRPr/>
          </a:p>
        </p:txBody>
      </p:sp>
      <p:sp>
        <p:nvSpPr>
          <p:cNvPr id="82" name="Google Shape;82;g137129aa83c_0_16"/>
          <p:cNvSpPr txBox="1"/>
          <p:nvPr/>
        </p:nvSpPr>
        <p:spPr>
          <a:xfrm>
            <a:off x="5552825" y="1120850"/>
            <a:ext cx="24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Review Dataset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37129aa83c_0_37"/>
          <p:cNvSpPr txBox="1"/>
          <p:nvPr>
            <p:ph idx="1" type="body"/>
          </p:nvPr>
        </p:nvSpPr>
        <p:spPr>
          <a:xfrm>
            <a:off x="311700" y="1896675"/>
            <a:ext cx="6525000" cy="17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t/>
            </a:r>
            <a:endParaRPr b="1" sz="1300">
              <a:solidFill>
                <a:srgbClr val="000000"/>
              </a:solidFill>
              <a:highlight>
                <a:srgbClr val="FFFFFF"/>
              </a:highlight>
            </a:endParaRPr>
          </a:p>
          <a:p>
            <a:pPr indent="0" lvl="0" marL="0" rtl="0" algn="l">
              <a:lnSpc>
                <a:spcPct val="115000"/>
              </a:lnSpc>
              <a:spcBef>
                <a:spcPts val="600"/>
              </a:spcBef>
              <a:spcAft>
                <a:spcPts val="0"/>
              </a:spcAft>
              <a:buSzPts val="1800"/>
              <a:buNone/>
            </a:pPr>
            <a:r>
              <a:t/>
            </a:r>
            <a:endParaRPr sz="1500">
              <a:solidFill>
                <a:srgbClr val="000000"/>
              </a:solidFill>
              <a:highlight>
                <a:srgbClr val="FFFFFF"/>
              </a:highlight>
            </a:endParaRPr>
          </a:p>
          <a:p>
            <a:pPr indent="0" lvl="0" marL="0" rtl="0" algn="ctr">
              <a:lnSpc>
                <a:spcPct val="115000"/>
              </a:lnSpc>
              <a:spcBef>
                <a:spcPts val="500"/>
              </a:spcBef>
              <a:spcAft>
                <a:spcPts val="0"/>
              </a:spcAft>
              <a:buSzPts val="1800"/>
              <a:buNone/>
            </a:pPr>
            <a:r>
              <a:rPr lang="en-GB" sz="1400">
                <a:solidFill>
                  <a:srgbClr val="FFFFFF"/>
                </a:solidFill>
                <a:latin typeface="Roboto"/>
                <a:ea typeface="Roboto"/>
                <a:cs typeface="Roboto"/>
                <a:sym typeface="Roboto"/>
              </a:rPr>
              <a:t>The final shape of the dataset after cleaning the records  (1373771,27)</a:t>
            </a:r>
            <a:endParaRPr sz="1400">
              <a:solidFill>
                <a:schemeClr val="accent2"/>
              </a:solidFill>
              <a:highlight>
                <a:srgbClr val="FFFFFF"/>
              </a:highlight>
              <a:latin typeface="Roboto"/>
              <a:ea typeface="Roboto"/>
              <a:cs typeface="Roboto"/>
              <a:sym typeface="Roboto"/>
            </a:endParaRPr>
          </a:p>
          <a:p>
            <a:pPr indent="0" lvl="0" marL="0" rtl="0" algn="l">
              <a:lnSpc>
                <a:spcPct val="135714"/>
              </a:lnSpc>
              <a:spcBef>
                <a:spcPts val="500"/>
              </a:spcBef>
              <a:spcAft>
                <a:spcPts val="0"/>
              </a:spcAft>
              <a:buSzPts val="18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t/>
            </a:r>
            <a:endParaRPr sz="19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a:p>
        </p:txBody>
      </p:sp>
      <p:sp>
        <p:nvSpPr>
          <p:cNvPr id="88" name="Google Shape;88;g137129aa83c_0_37"/>
          <p:cNvSpPr txBox="1"/>
          <p:nvPr/>
        </p:nvSpPr>
        <p:spPr>
          <a:xfrm>
            <a:off x="193800" y="482175"/>
            <a:ext cx="8487900" cy="726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50">
                <a:highlight>
                  <a:srgbClr val="FFFFFF"/>
                </a:highlight>
              </a:rPr>
              <a:t>Restaurant DataSet</a:t>
            </a:r>
            <a:endParaRPr b="1" sz="1350">
              <a:highlight>
                <a:srgbClr val="FFFFFF"/>
              </a:highlight>
            </a:endParaRPr>
          </a:p>
          <a:p>
            <a:pPr indent="-314325" lvl="0" marL="457200" rtl="0" algn="l">
              <a:lnSpc>
                <a:spcPct val="115000"/>
              </a:lnSpc>
              <a:spcBef>
                <a:spcPts val="1100"/>
              </a:spcBef>
              <a:spcAft>
                <a:spcPts val="0"/>
              </a:spcAft>
              <a:buSzPts val="1350"/>
              <a:buChar char="●"/>
            </a:pPr>
            <a:r>
              <a:rPr lang="en-GB" sz="1350">
                <a:highlight>
                  <a:srgbClr val="FFFFFF"/>
                </a:highlight>
              </a:rPr>
              <a:t>There are 105 total observation with 6 different features.</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Feature like collection and timing has null values.</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There is no duplicate values i.e., 105 unique data.</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Feature cost represent amount but has object data type because these values are separated by comma ','.</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Timing represent operational hour but as it is represented in the form of text has object data type.</a:t>
            </a:r>
            <a:endParaRPr sz="1350">
              <a:highlight>
                <a:srgbClr val="FFFFFF"/>
              </a:highlight>
            </a:endParaRPr>
          </a:p>
          <a:p>
            <a:pPr indent="0" lvl="0" marL="0" rtl="0" algn="l">
              <a:lnSpc>
                <a:spcPct val="115000"/>
              </a:lnSpc>
              <a:spcBef>
                <a:spcPts val="1100"/>
              </a:spcBef>
              <a:spcAft>
                <a:spcPts val="0"/>
              </a:spcAft>
              <a:buNone/>
            </a:pPr>
            <a:r>
              <a:rPr b="1" lang="en-GB" sz="1350">
                <a:highlight>
                  <a:srgbClr val="FFFFFF"/>
                </a:highlight>
              </a:rPr>
              <a:t>Review DataSet</a:t>
            </a:r>
            <a:endParaRPr b="1" sz="1350">
              <a:highlight>
                <a:srgbClr val="FFFFFF"/>
              </a:highlight>
            </a:endParaRPr>
          </a:p>
          <a:p>
            <a:pPr indent="-314325" lvl="0" marL="457200" rtl="0" algn="l">
              <a:lnSpc>
                <a:spcPct val="115000"/>
              </a:lnSpc>
              <a:spcBef>
                <a:spcPts val="1100"/>
              </a:spcBef>
              <a:spcAft>
                <a:spcPts val="0"/>
              </a:spcAft>
              <a:buSzPts val="1350"/>
              <a:buChar char="●"/>
            </a:pPr>
            <a:r>
              <a:rPr lang="en-GB" sz="1350">
                <a:highlight>
                  <a:srgbClr val="FFFFFF"/>
                </a:highlight>
              </a:rPr>
              <a:t>There are total 10000 observation and 7 features.</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Except picture and restaurant feature all others have null values.</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Rating represent ordinal data, has object data type should be integer.</a:t>
            </a:r>
            <a:endParaRPr sz="1350">
              <a:highlight>
                <a:srgbClr val="FFFFFF"/>
              </a:highlight>
            </a:endParaRPr>
          </a:p>
          <a:p>
            <a:pPr indent="-314325" lvl="0" marL="457200" rtl="0" algn="l">
              <a:lnSpc>
                <a:spcPct val="115000"/>
              </a:lnSpc>
              <a:spcBef>
                <a:spcPts val="0"/>
              </a:spcBef>
              <a:spcAft>
                <a:spcPts val="0"/>
              </a:spcAft>
              <a:buSzPts val="1350"/>
              <a:buChar char="●"/>
            </a:pPr>
            <a:r>
              <a:rPr lang="en-GB" sz="1350">
                <a:highlight>
                  <a:srgbClr val="FFFFFF"/>
                </a:highlight>
              </a:rPr>
              <a:t>Timing represent the time when review was posted but show object data time, it should be converted into date time.</a:t>
            </a:r>
            <a:endParaRPr sz="1350">
              <a:highlight>
                <a:srgbClr val="FFFFFF"/>
              </a:highlight>
            </a:endParaRPr>
          </a:p>
          <a:p>
            <a:pPr indent="0" lvl="0" marL="457200" marR="0" rtl="0" algn="l">
              <a:lnSpc>
                <a:spcPct val="115000"/>
              </a:lnSpc>
              <a:spcBef>
                <a:spcPts val="5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6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Clr>
                <a:srgbClr val="000000"/>
              </a:buClr>
              <a:buSzPts val="1200"/>
              <a:buFont typeface="Arial"/>
              <a:buNone/>
            </a:pPr>
            <a:r>
              <a:t/>
            </a:r>
            <a:endParaRPr b="1" i="0" sz="12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37129aa83c_0_37"/>
          <p:cNvSpPr txBox="1"/>
          <p:nvPr/>
        </p:nvSpPr>
        <p:spPr>
          <a:xfrm>
            <a:off x="1521600" y="81975"/>
            <a:ext cx="5711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GB" sz="3000" u="none" cap="none" strike="noStrike">
                <a:solidFill>
                  <a:schemeClr val="dk1"/>
                </a:solidFill>
                <a:latin typeface="Arial"/>
                <a:ea typeface="Arial"/>
                <a:cs typeface="Arial"/>
                <a:sym typeface="Arial"/>
              </a:rPr>
              <a:t>DATA CLEANING</a:t>
            </a:r>
            <a:endParaRPr b="1" i="0" sz="3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8f0c8094e9_0_2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3000"/>
              <a:t>EXPLORATORY DATA ANALYSIS</a:t>
            </a:r>
            <a:endParaRPr b="1" sz="3000"/>
          </a:p>
        </p:txBody>
      </p:sp>
      <p:sp>
        <p:nvSpPr>
          <p:cNvPr id="95" name="Google Shape;95;g18f0c8094e9_0_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96" name="Google Shape;96;g18f0c8094e9_0_26"/>
          <p:cNvPicPr preferRelativeResize="0"/>
          <p:nvPr/>
        </p:nvPicPr>
        <p:blipFill>
          <a:blip r:embed="rId3">
            <a:alphaModFix/>
          </a:blip>
          <a:stretch>
            <a:fillRect/>
          </a:stretch>
        </p:blipFill>
        <p:spPr>
          <a:xfrm>
            <a:off x="38100" y="956075"/>
            <a:ext cx="3864525" cy="2933700"/>
          </a:xfrm>
          <a:prstGeom prst="rect">
            <a:avLst/>
          </a:prstGeom>
          <a:noFill/>
          <a:ln>
            <a:noFill/>
          </a:ln>
        </p:spPr>
      </p:pic>
      <p:pic>
        <p:nvPicPr>
          <p:cNvPr id="97" name="Google Shape;97;g18f0c8094e9_0_26"/>
          <p:cNvPicPr preferRelativeResize="0"/>
          <p:nvPr/>
        </p:nvPicPr>
        <p:blipFill rotWithShape="1">
          <a:blip r:embed="rId4">
            <a:alphaModFix/>
          </a:blip>
          <a:srcRect b="14110" l="9460" r="-9460" t="-14110"/>
          <a:stretch/>
        </p:blipFill>
        <p:spPr>
          <a:xfrm>
            <a:off x="3702650" y="635550"/>
            <a:ext cx="5881649" cy="4177175"/>
          </a:xfrm>
          <a:prstGeom prst="rect">
            <a:avLst/>
          </a:prstGeom>
          <a:noFill/>
          <a:ln>
            <a:noFill/>
          </a:ln>
        </p:spPr>
      </p:pic>
      <p:sp>
        <p:nvSpPr>
          <p:cNvPr id="98" name="Google Shape;98;g18f0c8094e9_0_26"/>
          <p:cNvSpPr txBox="1"/>
          <p:nvPr/>
        </p:nvSpPr>
        <p:spPr>
          <a:xfrm>
            <a:off x="38100" y="748050"/>
            <a:ext cx="441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Percentage of restaurants present based on their ratings</a:t>
            </a:r>
            <a:endParaRPr b="1" sz="1200"/>
          </a:p>
        </p:txBody>
      </p:sp>
      <p:sp>
        <p:nvSpPr>
          <p:cNvPr id="99" name="Google Shape;99;g18f0c8094e9_0_26"/>
          <p:cNvSpPr txBox="1"/>
          <p:nvPr/>
        </p:nvSpPr>
        <p:spPr>
          <a:xfrm>
            <a:off x="4363275" y="748050"/>
            <a:ext cx="40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Cuisines: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8f0c8094e9_0_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5" name="Google Shape;105;g18f0c8094e9_0_62"/>
          <p:cNvPicPr preferRelativeResize="0"/>
          <p:nvPr/>
        </p:nvPicPr>
        <p:blipFill>
          <a:blip r:embed="rId3">
            <a:alphaModFix/>
          </a:blip>
          <a:stretch>
            <a:fillRect/>
          </a:stretch>
        </p:blipFill>
        <p:spPr>
          <a:xfrm>
            <a:off x="117624" y="1382325"/>
            <a:ext cx="4624400" cy="2647950"/>
          </a:xfrm>
          <a:prstGeom prst="rect">
            <a:avLst/>
          </a:prstGeom>
          <a:noFill/>
          <a:ln>
            <a:noFill/>
          </a:ln>
        </p:spPr>
      </p:pic>
      <p:pic>
        <p:nvPicPr>
          <p:cNvPr id="106" name="Google Shape;106;g18f0c8094e9_0_62"/>
          <p:cNvPicPr preferRelativeResize="0"/>
          <p:nvPr/>
        </p:nvPicPr>
        <p:blipFill>
          <a:blip r:embed="rId4">
            <a:alphaModFix/>
          </a:blip>
          <a:stretch>
            <a:fillRect/>
          </a:stretch>
        </p:blipFill>
        <p:spPr>
          <a:xfrm>
            <a:off x="4888475" y="1075275"/>
            <a:ext cx="4159100" cy="2590800"/>
          </a:xfrm>
          <a:prstGeom prst="rect">
            <a:avLst/>
          </a:prstGeom>
          <a:noFill/>
          <a:ln>
            <a:noFill/>
          </a:ln>
        </p:spPr>
      </p:pic>
      <p:sp>
        <p:nvSpPr>
          <p:cNvPr id="107" name="Google Shape;107;g18f0c8094e9_0_62"/>
          <p:cNvSpPr txBox="1"/>
          <p:nvPr/>
        </p:nvSpPr>
        <p:spPr>
          <a:xfrm>
            <a:off x="311700" y="4886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Most Popular Cuisines:</a:t>
            </a:r>
            <a:endParaRPr b="1"/>
          </a:p>
        </p:txBody>
      </p:sp>
      <p:sp>
        <p:nvSpPr>
          <p:cNvPr id="108" name="Google Shape;108;g18f0c8094e9_0_62"/>
          <p:cNvSpPr txBox="1"/>
          <p:nvPr/>
        </p:nvSpPr>
        <p:spPr>
          <a:xfrm>
            <a:off x="4888475" y="488625"/>
            <a:ext cx="3651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t>Percentage of restaurants present based on price:</a:t>
            </a:r>
            <a:endParaRPr b="1"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8f0c8094e9_0_42"/>
          <p:cNvSpPr txBox="1"/>
          <p:nvPr/>
        </p:nvSpPr>
        <p:spPr>
          <a:xfrm>
            <a:off x="272650" y="3915950"/>
            <a:ext cx="353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8f0c8094e9_0_42"/>
          <p:cNvSpPr txBox="1"/>
          <p:nvPr/>
        </p:nvSpPr>
        <p:spPr>
          <a:xfrm>
            <a:off x="5036350" y="225025"/>
            <a:ext cx="41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g18f0c8094e9_0_42"/>
          <p:cNvPicPr preferRelativeResize="0"/>
          <p:nvPr/>
        </p:nvPicPr>
        <p:blipFill>
          <a:blip r:embed="rId3">
            <a:alphaModFix/>
          </a:blip>
          <a:stretch>
            <a:fillRect/>
          </a:stretch>
        </p:blipFill>
        <p:spPr>
          <a:xfrm>
            <a:off x="152400" y="1234825"/>
            <a:ext cx="4883951" cy="2961150"/>
          </a:xfrm>
          <a:prstGeom prst="rect">
            <a:avLst/>
          </a:prstGeom>
          <a:noFill/>
          <a:ln>
            <a:noFill/>
          </a:ln>
        </p:spPr>
      </p:pic>
      <p:sp>
        <p:nvSpPr>
          <p:cNvPr id="116" name="Google Shape;116;g18f0c8094e9_0_42"/>
          <p:cNvSpPr txBox="1"/>
          <p:nvPr/>
        </p:nvSpPr>
        <p:spPr>
          <a:xfrm>
            <a:off x="484350" y="5100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Cost and Restaurants:</a:t>
            </a:r>
            <a:endParaRPr b="1"/>
          </a:p>
        </p:txBody>
      </p:sp>
      <p:pic>
        <p:nvPicPr>
          <p:cNvPr id="117" name="Google Shape;117;g18f0c8094e9_0_42"/>
          <p:cNvPicPr preferRelativeResize="0"/>
          <p:nvPr/>
        </p:nvPicPr>
        <p:blipFill>
          <a:blip r:embed="rId4">
            <a:alphaModFix/>
          </a:blip>
          <a:stretch>
            <a:fillRect/>
          </a:stretch>
        </p:blipFill>
        <p:spPr>
          <a:xfrm>
            <a:off x="5446603" y="1099300"/>
            <a:ext cx="3416422" cy="3416399"/>
          </a:xfrm>
          <a:prstGeom prst="rect">
            <a:avLst/>
          </a:prstGeom>
          <a:noFill/>
          <a:ln>
            <a:noFill/>
          </a:ln>
        </p:spPr>
      </p:pic>
      <p:sp>
        <p:nvSpPr>
          <p:cNvPr id="118" name="Google Shape;118;g18f0c8094e9_0_42"/>
          <p:cNvSpPr txBox="1"/>
          <p:nvPr/>
        </p:nvSpPr>
        <p:spPr>
          <a:xfrm>
            <a:off x="5446600" y="510075"/>
            <a:ext cx="353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Cuisines through word cloud:</a:t>
            </a:r>
            <a:endParaRPr b="1"/>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8f0c8094e9_0_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4" name="Google Shape;124;g18f0c8094e9_0_51"/>
          <p:cNvPicPr preferRelativeResize="0"/>
          <p:nvPr/>
        </p:nvPicPr>
        <p:blipFill>
          <a:blip r:embed="rId3">
            <a:alphaModFix/>
          </a:blip>
          <a:stretch>
            <a:fillRect/>
          </a:stretch>
        </p:blipFill>
        <p:spPr>
          <a:xfrm>
            <a:off x="0" y="1471351"/>
            <a:ext cx="9144001" cy="2917775"/>
          </a:xfrm>
          <a:prstGeom prst="rect">
            <a:avLst/>
          </a:prstGeom>
          <a:noFill/>
          <a:ln>
            <a:noFill/>
          </a:ln>
        </p:spPr>
      </p:pic>
      <p:sp>
        <p:nvSpPr>
          <p:cNvPr id="125" name="Google Shape;125;g18f0c8094e9_0_51"/>
          <p:cNvSpPr txBox="1"/>
          <p:nvPr/>
        </p:nvSpPr>
        <p:spPr>
          <a:xfrm>
            <a:off x="452200" y="580825"/>
            <a:ext cx="6172200" cy="400200"/>
          </a:xfrm>
          <a:prstGeom prst="rect">
            <a:avLst/>
          </a:prstGeom>
          <a:noFill/>
          <a:ln>
            <a:noFill/>
          </a:ln>
        </p:spPr>
        <p:txBody>
          <a:bodyPr anchorCtr="0" anchor="t" bIns="91425" lIns="91425" spcFirstLastPara="1" rIns="91425" wrap="square" tIns="91425">
            <a:spAutoFit/>
          </a:bodyPr>
          <a:lstStyle/>
          <a:p>
            <a:pPr indent="0" lvl="0" marL="0" rtl="0" algn="l">
              <a:lnSpc>
                <a:spcPct val="150209"/>
              </a:lnSpc>
              <a:spcBef>
                <a:spcPts val="1600"/>
              </a:spcBef>
              <a:spcAft>
                <a:spcPts val="0"/>
              </a:spcAft>
              <a:buNone/>
            </a:pPr>
            <a:r>
              <a:rPr b="1" lang="en-GB">
                <a:highlight>
                  <a:srgbClr val="FFFFFF"/>
                </a:highlight>
                <a:latin typeface="Calibri"/>
                <a:ea typeface="Calibri"/>
                <a:cs typeface="Calibri"/>
                <a:sym typeface="Calibri"/>
              </a:rPr>
              <a:t>Visualizing Cost and Rating through</a:t>
            </a:r>
            <a:r>
              <a:rPr b="1" lang="en-GB">
                <a:latin typeface="Calibri"/>
                <a:ea typeface="Calibri"/>
                <a:cs typeface="Calibri"/>
                <a:sym typeface="Calibri"/>
              </a:rPr>
              <a:t> </a:t>
            </a:r>
            <a:r>
              <a:rPr b="1" lang="en-GB">
                <a:highlight>
                  <a:srgbClr val="FFFFFF"/>
                </a:highlight>
                <a:latin typeface="Calibri"/>
                <a:ea typeface="Calibri"/>
                <a:cs typeface="Calibri"/>
                <a:sym typeface="Calibri"/>
              </a:rPr>
              <a:t>distribution plots:</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