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imes New Roman Bold" charset="1" panose="02030802070405020303"/>
      <p:regular r:id="rId25"/>
    </p:embeddedFont>
    <p:embeddedFont>
      <p:font typeface="Trebuchet MS" charset="1" panose="020B0603020202020204"/>
      <p:regular r:id="rId26"/>
    </p:embeddedFont>
    <p:embeddedFont>
      <p:font typeface="TT Rounds Condensed" charset="1" panose="02000506030000020003"/>
      <p:regular r:id="rId27"/>
    </p:embeddedFont>
    <p:embeddedFont>
      <p:font typeface="Arimo" charset="1" panose="020B0604020202020204"/>
      <p:regular r:id="rId28"/>
    </p:embeddedFont>
    <p:embeddedFont>
      <p:font typeface="Trebuchet MS Bold" charset="1" panose="020B0703020202020204"/>
      <p:regular r:id="rId29"/>
    </p:embeddedFont>
    <p:embeddedFont>
      <p:font typeface="Times New Roman" charset="1" panose="02030502070405020303"/>
      <p:regular r:id="rId30"/>
    </p:embeddedFont>
    <p:embeddedFont>
      <p:font typeface="TT Rounds Condensed Bold" charset="1" panose="02000806030000020003"/>
      <p:regular r:id="rId31"/>
    </p:embeddedFont>
    <p:embeddedFont>
      <p:font typeface="Arimo Bold" charset="1" panose="020B0704020202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4" y="-49242"/>
            <a:ext cx="18102316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377440" y="4913331"/>
            <a:ext cx="12733020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Keerthana G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 312211451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  B.COM(GENERAL)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 ALPHA ARTS AND SCIENCE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05840" y="2093595"/>
            <a:ext cx="10937558" cy="8366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collection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Koggle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Using this website to collect the data for the project.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Feature collection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Excel spread sheet  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Excel sheet is used to arrange the relevant data. 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cleaning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Conditional formatting 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Used  to identify the blank area.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Filter Option 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This option is used to remove the blanks.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</a:t>
            </a: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erformance Level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Grading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- We use the “IFS” formula to grading the employee         performance level </a:t>
            </a:r>
          </a:p>
          <a:p>
            <a:pPr algn="l" marL="1228725" indent="-409575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Formula =IFS(Z9&gt;=5,"VERY     HIGH",Z9&gt;=4,"HIGH",Z9&gt;=3,"MED","TRUE", "LOW")</a:t>
            </a:r>
          </a:p>
          <a:p>
            <a:pPr algn="l" marL="1228725" indent="-409575" lvl="2">
              <a:lnSpc>
                <a:spcPts val="3600"/>
              </a:lnSpc>
            </a:pPr>
          </a:p>
          <a:p>
            <a:pPr algn="l" marL="1228725" indent="-409575" lvl="2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34440" y="721995"/>
            <a:ext cx="5074920" cy="88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-4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91640" y="2281637"/>
            <a:ext cx="11247120" cy="513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Summary 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Pivot table 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We use the pivot table to get crisp and clear data about the employee performance . For that we used the below details :</a:t>
            </a:r>
          </a:p>
          <a:p>
            <a:pPr algn="l" marL="1914525" indent="-478631" lvl="3">
              <a:lnSpc>
                <a:spcPts val="3600"/>
              </a:lnSpc>
              <a:buFont typeface="Arial"/>
              <a:buChar char="￭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Filter – Gender </a:t>
            </a:r>
          </a:p>
          <a:p>
            <a:pPr algn="l" marL="1914525" indent="-478631" lvl="3">
              <a:lnSpc>
                <a:spcPts val="3600"/>
              </a:lnSpc>
              <a:buFont typeface="Arial"/>
              <a:buChar char="￭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Column -Performance level </a:t>
            </a:r>
          </a:p>
          <a:p>
            <a:pPr algn="l" marL="1914525" indent="-478631" lvl="3">
              <a:lnSpc>
                <a:spcPts val="3600"/>
              </a:lnSpc>
              <a:buFont typeface="Arial"/>
              <a:buChar char="￭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Row – Business Unit</a:t>
            </a:r>
          </a:p>
          <a:p>
            <a:pPr algn="l" marL="1914525" indent="-478631" lvl="3">
              <a:lnSpc>
                <a:spcPts val="3600"/>
              </a:lnSpc>
              <a:buFont typeface="Arial"/>
              <a:buChar char="￭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Value – Count of First name </a:t>
            </a:r>
          </a:p>
          <a:p>
            <a:pPr algn="l" marL="1914525" indent="-478631" lvl="3">
              <a:lnSpc>
                <a:spcPts val="3600"/>
              </a:lnSpc>
            </a:pPr>
          </a:p>
          <a:p>
            <a:pPr algn="l" marL="1914525" indent="-478631" lvl="3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Visualization</a:t>
            </a:r>
          </a:p>
          <a:p>
            <a:pPr algn="l" marL="1228725" indent="-409575" lvl="2">
              <a:lnSpc>
                <a:spcPts val="3600"/>
              </a:lnSpc>
              <a:buFont typeface="Arial"/>
              <a:buChar char="⚬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Graph</a:t>
            </a: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aphicFrame>
        <p:nvGraphicFramePr>
          <p:cNvPr name="Table 22" id="22"/>
          <p:cNvGraphicFramePr>
            <a:graphicFrameLocks noGrp="true"/>
          </p:cNvGraphicFramePr>
          <p:nvPr/>
        </p:nvGraphicFramePr>
        <p:xfrm>
          <a:off x="2178796" y="2035945"/>
          <a:ext cx="12896850" cy="6858000"/>
        </p:xfrm>
        <a:graphic>
          <a:graphicData uri="http://schemas.openxmlformats.org/drawingml/2006/table">
            <a:tbl>
              <a:tblPr/>
              <a:tblGrid>
                <a:gridCol w="3662105"/>
                <a:gridCol w="2491037"/>
                <a:gridCol w="1417558"/>
                <a:gridCol w="1515146"/>
                <a:gridCol w="1742854"/>
                <a:gridCol w="2068151"/>
              </a:tblGrid>
              <a:tr h="571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Bu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High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Low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Medium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Very Hiigh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Grand Total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BPC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CCDR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EW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MSC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PYZ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TNS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WBL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Grand Total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2360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93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177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369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2999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name="TextBox 23" id="23"/>
          <p:cNvSpPr txBox="true"/>
          <p:nvPr/>
        </p:nvSpPr>
        <p:spPr>
          <a:xfrm rot="0">
            <a:off x="3341805" y="786258"/>
            <a:ext cx="11068605" cy="88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TABLE 1- OVERALL  PERFORMANCE OF EMPLOYEES IN BUSINESS UNITS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10705" y="-696556"/>
            <a:ext cx="17359434" cy="115729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aphicFrame>
        <p:nvGraphicFramePr>
          <p:cNvPr name="Table 22" id="22"/>
          <p:cNvGraphicFramePr>
            <a:graphicFrameLocks noGrp="true"/>
          </p:cNvGraphicFramePr>
          <p:nvPr/>
        </p:nvGraphicFramePr>
        <p:xfrm>
          <a:off x="4214778" y="1071531"/>
          <a:ext cx="9620250" cy="8001000"/>
        </p:xfrm>
        <a:graphic>
          <a:graphicData uri="http://schemas.openxmlformats.org/drawingml/2006/table">
            <a:tbl>
              <a:tblPr/>
              <a:tblGrid>
                <a:gridCol w="2660372"/>
                <a:gridCol w="1675541"/>
                <a:gridCol w="1601910"/>
                <a:gridCol w="1712357"/>
                <a:gridCol w="1970070"/>
              </a:tblGrid>
              <a:tr h="285750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Employee Status &amp; Martial Status  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Employee Type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Employee Type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Employee Type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Grand Total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0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Employee Status &amp; Martial Status  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Contract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Full-Time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Part-Time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Grand Total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Active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828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850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779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2457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225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219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622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635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211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187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592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Future Start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31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16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22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69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Leave of Absence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26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25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35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86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Terminated for Cause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17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27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22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66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Voluntarily Terminated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105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120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96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321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Grand Total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1007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1038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954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2999</a:t>
                      </a:r>
                      <a:endParaRPr lang="en-US" sz="1100"/>
                    </a:p>
                  </a:txBody>
                  <a:tcPr marL="6303" marR="6303" marT="6303" marB="6303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name="TextBox 23" id="23"/>
          <p:cNvSpPr txBox="true"/>
          <p:nvPr/>
        </p:nvSpPr>
        <p:spPr>
          <a:xfrm rot="0">
            <a:off x="2484549" y="357630"/>
            <a:ext cx="13747530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1660" y="-1414508"/>
            <a:ext cx="20831321" cy="134374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4438" y="1988820"/>
            <a:ext cx="11257122" cy="780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LOW performance 93 category, with  employees, highlights areas for potential improvement and support. 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Conversely, the HIGH (2360 employees) and VERY HIGH (369 employees) performance levels show a strong and exceptional workforce that drives significant organizational success.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09662" y="1232375"/>
            <a:ext cx="5864542" cy="970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PROJECT TITLE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7723" y="3097276"/>
            <a:ext cx="12706962" cy="3227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Analysis, Employee Status, Martial Status and Employee Type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417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914400" y="464185"/>
            <a:ext cx="8455343" cy="95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21075" y="2148912"/>
            <a:ext cx="10447020" cy="6446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Conducting employee performance analysis is crucial for enhancing productivity and aligning individual efforts with organizational goals.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It helps identify strengths and areas for improvement, ensuring that employees receive constructive feedback and targeted development opportunities.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2751593" y="75866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571500" y="499903"/>
            <a:ext cx="7895272" cy="95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62940" y="1875366"/>
            <a:ext cx="12733020" cy="6903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This analysis evaluates employee performance across ten business units, totaling 2,999 employees. 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Performance Levels: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MEDIUM: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Dominates with 177 employees.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LOW: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Significant at 93 employees, indicating potential areas for improvement.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HIGH: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2360 employees show strong performance.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VERY HIGH: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369 employees excel exceptionally.</a:t>
            </a:r>
          </a:p>
          <a:p>
            <a:pPr algn="l" marL="1174432" indent="-391478" lvl="2">
              <a:lnSpc>
                <a:spcPts val="3240"/>
              </a:lnSpc>
            </a:pPr>
          </a:p>
          <a:p>
            <a:pPr algn="l" marL="1174432" indent="-391478" lvl="2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Business Unit Highlights: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SVG: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Highest total with 233 employees and balanced performance levels.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PL: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Lowest total with 12 employees, requiring focused development efforts.</a:t>
            </a:r>
          </a:p>
          <a:p>
            <a:pPr algn="l" marL="1174432" indent="-391478" lvl="2">
              <a:lnSpc>
                <a:spcPts val="3240"/>
              </a:lnSpc>
            </a:pPr>
          </a:p>
          <a:p>
            <a:pPr algn="l" marL="1565910" indent="-521970" lvl="2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goal is to pinpoint trends, celebrate high achievers, and address performance gaps to boost overall effectiveness.</a:t>
            </a:r>
          </a:p>
          <a:p>
            <a:pPr algn="l" marL="1174432" indent="-391478" lvl="2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228600" y="325457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344400" y="10500834"/>
            <a:ext cx="229690" cy="243366"/>
            <a:chOff x="0" y="0"/>
            <a:chExt cx="306254" cy="32448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06197" cy="324485"/>
            </a:xfrm>
            <a:custGeom>
              <a:avLst/>
              <a:gdLst/>
              <a:ahLst/>
              <a:cxnLst/>
              <a:rect r="r" b="b" t="t" l="l"/>
              <a:pathLst>
                <a:path h="324485" w="306197">
                  <a:moveTo>
                    <a:pt x="306197" y="0"/>
                  </a:moveTo>
                  <a:lnTo>
                    <a:pt x="0" y="0"/>
                  </a:lnTo>
                  <a:lnTo>
                    <a:pt x="0" y="324485"/>
                  </a:lnTo>
                  <a:lnTo>
                    <a:pt x="306197" y="324485"/>
                  </a:lnTo>
                  <a:lnTo>
                    <a:pt x="306197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2609577" y="4914900"/>
            <a:ext cx="3505801" cy="4380596"/>
          </a:xfrm>
          <a:custGeom>
            <a:avLst/>
            <a:gdLst/>
            <a:ahLst/>
            <a:cxnLst/>
            <a:rect r="r" b="b" t="t" l="l"/>
            <a:pathLst>
              <a:path h="4380596" w="3505801">
                <a:moveTo>
                  <a:pt x="0" y="0"/>
                </a:moveTo>
                <a:lnTo>
                  <a:pt x="3505801" y="0"/>
                </a:lnTo>
                <a:lnTo>
                  <a:pt x="3505801" y="4380596"/>
                </a:lnTo>
                <a:lnTo>
                  <a:pt x="0" y="43805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99" t="0" r="-2999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892083" y="2508023"/>
            <a:ext cx="11703776" cy="685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Employees: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Feedback and Development: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Offers constructive feedback for personal growth and career development, potentially increasing job satisfaction.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Recognition: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Highlights high performers, boosting morale and motivation.</a:t>
            </a:r>
          </a:p>
          <a:p>
            <a:pPr algn="l" marL="1174432" indent="-391478" lvl="2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Management: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Decision-Making: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Provides data-driven insights to make informed decisions about promotions, training, and resource allocation.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Strategy Development: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Helps align employee performance with organizational goals and identify areas for strategic improvement.</a:t>
            </a:r>
          </a:p>
          <a:p>
            <a:pPr algn="l" marL="1174432" indent="-391478" lvl="2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Investors/Shareholders: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Performance Impact: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Offers insights into employee performance that can affect overall company productivity and financial performance.</a:t>
            </a:r>
          </a:p>
          <a:p>
            <a:pPr algn="l" marL="1174432" indent="-391478" lvl="2">
              <a:lnSpc>
                <a:spcPts val="3240"/>
              </a:lnSpc>
              <a:buFont typeface="Arial"/>
              <a:buChar char="⚬"/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Risk Management: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Helps in identifying potential risks related to workforce performance and strategic execution.</a:t>
            </a:r>
          </a:p>
          <a:p>
            <a:pPr algn="l" marL="1174432" indent="-391478" lvl="2">
              <a:lnSpc>
                <a:spcPts val="324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4080986" y="1469643"/>
            <a:ext cx="4285774" cy="71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3857625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7"/>
                </a:lnTo>
                <a:lnTo>
                  <a:pt x="0" y="4872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57200" y="1647942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320540" y="4023791"/>
            <a:ext cx="11475720" cy="328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Conditional formatting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Find missing area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Filter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Remove blanks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Formula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Allocate the performance  level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Pivot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To get detailed summary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Graph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71500" y="895350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34540" y="3182221"/>
            <a:ext cx="8973150" cy="522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 Details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Kaggle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Total features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29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Relevant features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9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 id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Numerical value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Name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Text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Gender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– Male , Female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 rating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– Numerical value 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Performance level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91940" y="3543669"/>
            <a:ext cx="8846820" cy="4657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below formula to grading the employee performance level , which help us find their efficiency 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D0D0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=IFS(Z9&gt;=5,"VERY HIGH",Z9&gt;=4,"HIGH",Z9&gt;=3,"MED","TRUE", 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DAGR0trLWCI</dc:identifier>
  <dcterms:modified xsi:type="dcterms:W3CDTF">2011-08-01T06:04:30Z</dcterms:modified>
  <cp:revision>1</cp:revision>
  <dc:title>Keerthana G</dc:title>
</cp:coreProperties>
</file>