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8" r:id="rId2"/>
    <p:sldId id="278" r:id="rId3"/>
    <p:sldId id="259" r:id="rId4"/>
    <p:sldId id="260" r:id="rId5"/>
    <p:sldId id="261" r:id="rId6"/>
    <p:sldId id="277" r:id="rId7"/>
    <p:sldId id="262" r:id="rId8"/>
    <p:sldId id="263" r:id="rId9"/>
    <p:sldId id="264" r:id="rId10"/>
    <p:sldId id="265" r:id="rId11"/>
    <p:sldId id="276" r:id="rId12"/>
    <p:sldId id="266" r:id="rId13"/>
    <p:sldId id="270" r:id="rId14"/>
    <p:sldId id="271" r:id="rId15"/>
    <p:sldId id="272" r:id="rId16"/>
    <p:sldId id="267" r:id="rId17"/>
    <p:sldId id="274"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476" y="-7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xmlns=""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6E155CF-52F5-4879-B7F3-D05812AC4A6D}"/>
              </a:ext>
            </a:extLst>
          </p:cNvPr>
          <p:cNvSpPr>
            <a:spLocks noGrp="1"/>
          </p:cNvSpPr>
          <p:nvPr>
            <p:ph type="dt" sz="half" idx="10"/>
          </p:nvPr>
        </p:nvSpPr>
        <p:spPr/>
        <p:txBody>
          <a:bodyPr/>
          <a:lstStyle/>
          <a:p>
            <a:fld id="{073D55F9-11A3-4523-8F38-6BA37933791A}" type="datetime1">
              <a:rPr lang="en-US" smtClean="0"/>
              <a:t>9/14/2023</a:t>
            </a:fld>
            <a:endParaRPr lang="en-US"/>
          </a:p>
        </p:txBody>
      </p:sp>
      <p:sp>
        <p:nvSpPr>
          <p:cNvPr id="5" name="Footer Placeholder 4">
            <a:extLst>
              <a:ext uri="{FF2B5EF4-FFF2-40B4-BE49-F238E27FC236}">
                <a16:creationId xmlns:a16="http://schemas.microsoft.com/office/drawing/2014/main" xmlns=""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9043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FA1D7D-D2EC-4ADB-9C65-191DEC82DDF4}"/>
              </a:ext>
            </a:extLst>
          </p:cNvPr>
          <p:cNvSpPr>
            <a:spLocks noGrp="1"/>
          </p:cNvSpPr>
          <p:nvPr>
            <p:ph type="dt" sz="half" idx="10"/>
          </p:nvPr>
        </p:nvSpPr>
        <p:spPr/>
        <p:txBody>
          <a:bodyPr/>
          <a:lstStyle/>
          <a:p>
            <a:fld id="{0B4E757A-3EC2-4683-9080-1A460C37C843}" type="datetime1">
              <a:rPr lang="en-US" smtClean="0"/>
              <a:t>9/14/2023</a:t>
            </a:fld>
            <a:endParaRPr lang="en-US"/>
          </a:p>
        </p:txBody>
      </p:sp>
      <p:sp>
        <p:nvSpPr>
          <p:cNvPr id="5" name="Footer Placeholder 4">
            <a:extLst>
              <a:ext uri="{FF2B5EF4-FFF2-40B4-BE49-F238E27FC236}">
                <a16:creationId xmlns:a16="http://schemas.microsoft.com/office/drawing/2014/main" xmlns=""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0876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9/14/2023</a:t>
            </a:fld>
            <a:endParaRPr lang="en-US"/>
          </a:p>
        </p:txBody>
      </p:sp>
      <p:sp>
        <p:nvSpPr>
          <p:cNvPr id="5" name="Footer Placeholder 4">
            <a:extLst>
              <a:ext uri="{FF2B5EF4-FFF2-40B4-BE49-F238E27FC236}">
                <a16:creationId xmlns:a16="http://schemas.microsoft.com/office/drawing/2014/main" xmlns=""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xmlns=""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8221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F71817-A045-48C0-975B-CBEF88E9561E}"/>
              </a:ext>
            </a:extLst>
          </p:cNvPr>
          <p:cNvSpPr>
            <a:spLocks noGrp="1"/>
          </p:cNvSpPr>
          <p:nvPr>
            <p:ph type="dt" sz="half" idx="10"/>
          </p:nvPr>
        </p:nvSpPr>
        <p:spPr/>
        <p:txBody>
          <a:bodyPr/>
          <a:lstStyle/>
          <a:p>
            <a:fld id="{1CB9D56B-6EBE-4E5F-99D9-2A3DBDF37D0A}" type="datetime1">
              <a:rPr lang="en-US" smtClean="0"/>
              <a:t>9/14/2023</a:t>
            </a:fld>
            <a:endParaRPr lang="en-US"/>
          </a:p>
        </p:txBody>
      </p:sp>
      <p:sp>
        <p:nvSpPr>
          <p:cNvPr id="5" name="Footer Placeholder 4">
            <a:extLst>
              <a:ext uri="{FF2B5EF4-FFF2-40B4-BE49-F238E27FC236}">
                <a16:creationId xmlns:a16="http://schemas.microsoft.com/office/drawing/2014/main" xmlns=""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8230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xmlns=""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2654893-212E-4450-8F7A-27256B31F9FB}"/>
              </a:ext>
            </a:extLst>
          </p:cNvPr>
          <p:cNvSpPr>
            <a:spLocks noGrp="1"/>
          </p:cNvSpPr>
          <p:nvPr>
            <p:ph type="dt" sz="half" idx="10"/>
          </p:nvPr>
        </p:nvSpPr>
        <p:spPr/>
        <p:txBody>
          <a:bodyPr/>
          <a:lstStyle/>
          <a:p>
            <a:fld id="{8C33F3CA-C7E3-432D-9282-18F13836509A}" type="datetime1">
              <a:rPr lang="en-US" smtClean="0"/>
              <a:t>9/14/2023</a:t>
            </a:fld>
            <a:endParaRPr lang="en-US"/>
          </a:p>
        </p:txBody>
      </p:sp>
      <p:sp>
        <p:nvSpPr>
          <p:cNvPr id="5" name="Footer Placeholder 4">
            <a:extLst>
              <a:ext uri="{FF2B5EF4-FFF2-40B4-BE49-F238E27FC236}">
                <a16:creationId xmlns:a16="http://schemas.microsoft.com/office/drawing/2014/main" xmlns=""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6703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04D5BB-DB84-4266-9B4F-E65CCFE5B310}"/>
              </a:ext>
            </a:extLst>
          </p:cNvPr>
          <p:cNvSpPr>
            <a:spLocks noGrp="1"/>
          </p:cNvSpPr>
          <p:nvPr>
            <p:ph type="dt" sz="half" idx="10"/>
          </p:nvPr>
        </p:nvSpPr>
        <p:spPr/>
        <p:txBody>
          <a:bodyPr/>
          <a:lstStyle/>
          <a:p>
            <a:fld id="{75BE9C62-1337-40B8-BA50-E9F4861DB4BC}" type="datetime1">
              <a:rPr lang="en-US" smtClean="0"/>
              <a:t>9/14/2023</a:t>
            </a:fld>
            <a:endParaRPr lang="en-US"/>
          </a:p>
        </p:txBody>
      </p:sp>
      <p:sp>
        <p:nvSpPr>
          <p:cNvPr id="6" name="Footer Placeholder 5">
            <a:extLst>
              <a:ext uri="{FF2B5EF4-FFF2-40B4-BE49-F238E27FC236}">
                <a16:creationId xmlns:a16="http://schemas.microsoft.com/office/drawing/2014/main" xmlns=""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3293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E8A46E1-3934-4807-900F-CA7A4D8D66B3}"/>
              </a:ext>
            </a:extLst>
          </p:cNvPr>
          <p:cNvSpPr>
            <a:spLocks noGrp="1"/>
          </p:cNvSpPr>
          <p:nvPr>
            <p:ph type="dt" sz="half" idx="10"/>
          </p:nvPr>
        </p:nvSpPr>
        <p:spPr/>
        <p:txBody>
          <a:bodyPr/>
          <a:lstStyle/>
          <a:p>
            <a:fld id="{47C195EB-2DA3-4B24-8725-19BC22A7BE50}" type="datetime1">
              <a:rPr lang="en-US" smtClean="0"/>
              <a:t>9/14/2023</a:t>
            </a:fld>
            <a:endParaRPr lang="en-US"/>
          </a:p>
        </p:txBody>
      </p:sp>
      <p:sp>
        <p:nvSpPr>
          <p:cNvPr id="8" name="Footer Placeholder 7">
            <a:extLst>
              <a:ext uri="{FF2B5EF4-FFF2-40B4-BE49-F238E27FC236}">
                <a16:creationId xmlns:a16="http://schemas.microsoft.com/office/drawing/2014/main" xmlns=""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3221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EB9D434-8228-4C7F-B520-14121EBC903B}"/>
              </a:ext>
            </a:extLst>
          </p:cNvPr>
          <p:cNvSpPr>
            <a:spLocks noGrp="1"/>
          </p:cNvSpPr>
          <p:nvPr>
            <p:ph type="dt" sz="half" idx="10"/>
          </p:nvPr>
        </p:nvSpPr>
        <p:spPr/>
        <p:txBody>
          <a:bodyPr/>
          <a:lstStyle/>
          <a:p>
            <a:fld id="{F4E237E6-0076-4915-A5A8-B7C11FA4F374}" type="datetime1">
              <a:rPr lang="en-US" smtClean="0"/>
              <a:t>9/14/2023</a:t>
            </a:fld>
            <a:endParaRPr lang="en-US"/>
          </a:p>
        </p:txBody>
      </p:sp>
      <p:sp>
        <p:nvSpPr>
          <p:cNvPr id="4" name="Footer Placeholder 3">
            <a:extLst>
              <a:ext uri="{FF2B5EF4-FFF2-40B4-BE49-F238E27FC236}">
                <a16:creationId xmlns:a16="http://schemas.microsoft.com/office/drawing/2014/main" xmlns=""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xmlns=""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3484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18B9F00-8450-475B-B155-993BAF212AF6}"/>
              </a:ext>
            </a:extLst>
          </p:cNvPr>
          <p:cNvSpPr>
            <a:spLocks noGrp="1"/>
          </p:cNvSpPr>
          <p:nvPr>
            <p:ph type="dt" sz="half" idx="10"/>
          </p:nvPr>
        </p:nvSpPr>
        <p:spPr/>
        <p:txBody>
          <a:bodyPr/>
          <a:lstStyle/>
          <a:p>
            <a:fld id="{3505F58F-C0B5-422A-8E5A-6B99E5D80F0A}" type="datetime1">
              <a:rPr lang="en-US" smtClean="0"/>
              <a:t>9/14/2023</a:t>
            </a:fld>
            <a:endParaRPr lang="en-US"/>
          </a:p>
        </p:txBody>
      </p:sp>
      <p:sp>
        <p:nvSpPr>
          <p:cNvPr id="3" name="Footer Placeholder 2">
            <a:extLst>
              <a:ext uri="{FF2B5EF4-FFF2-40B4-BE49-F238E27FC236}">
                <a16:creationId xmlns:a16="http://schemas.microsoft.com/office/drawing/2014/main" xmlns=""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2401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xmlns=""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22CD09-61EF-4733-831C-5B133DAE1F4C}"/>
              </a:ext>
            </a:extLst>
          </p:cNvPr>
          <p:cNvSpPr>
            <a:spLocks noGrp="1"/>
          </p:cNvSpPr>
          <p:nvPr>
            <p:ph type="dt" sz="half" idx="10"/>
          </p:nvPr>
        </p:nvSpPr>
        <p:spPr/>
        <p:txBody>
          <a:bodyPr/>
          <a:lstStyle/>
          <a:p>
            <a:fld id="{7565E655-9687-48DF-A33F-F8824CCCB5D1}" type="datetime1">
              <a:rPr lang="en-US" smtClean="0"/>
              <a:t>9/14/2023</a:t>
            </a:fld>
            <a:endParaRPr lang="en-US"/>
          </a:p>
        </p:txBody>
      </p:sp>
      <p:sp>
        <p:nvSpPr>
          <p:cNvPr id="6" name="Footer Placeholder 5">
            <a:extLst>
              <a:ext uri="{FF2B5EF4-FFF2-40B4-BE49-F238E27FC236}">
                <a16:creationId xmlns:a16="http://schemas.microsoft.com/office/drawing/2014/main" xmlns=""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5774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xmlns=""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E56944C-E229-457E-868E-C48FF47DA37A}"/>
              </a:ext>
            </a:extLst>
          </p:cNvPr>
          <p:cNvSpPr>
            <a:spLocks noGrp="1"/>
          </p:cNvSpPr>
          <p:nvPr>
            <p:ph type="dt" sz="half" idx="10"/>
          </p:nvPr>
        </p:nvSpPr>
        <p:spPr/>
        <p:txBody>
          <a:bodyPr/>
          <a:lstStyle/>
          <a:p>
            <a:fld id="{B97FD56A-AAB8-4544-A495-D0645413C9E3}" type="datetime1">
              <a:rPr lang="en-US" smtClean="0"/>
              <a:t>9/14/2023</a:t>
            </a:fld>
            <a:endParaRPr lang="en-US"/>
          </a:p>
        </p:txBody>
      </p:sp>
      <p:sp>
        <p:nvSpPr>
          <p:cNvPr id="6" name="Footer Placeholder 5">
            <a:extLst>
              <a:ext uri="{FF2B5EF4-FFF2-40B4-BE49-F238E27FC236}">
                <a16:creationId xmlns:a16="http://schemas.microsoft.com/office/drawing/2014/main" xmlns=""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12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xmlns=""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xmlns=""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xmlns=""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xmlns=""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xmlns=""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9/14/2023</a:t>
            </a:fld>
            <a:endParaRPr lang="en-US"/>
          </a:p>
        </p:txBody>
      </p:sp>
      <p:sp>
        <p:nvSpPr>
          <p:cNvPr id="5" name="Footer Placeholder 4">
            <a:extLst>
              <a:ext uri="{FF2B5EF4-FFF2-40B4-BE49-F238E27FC236}">
                <a16:creationId xmlns:a16="http://schemas.microsoft.com/office/drawing/2014/main" xmlns=""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xmlns=""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a:p>
        </p:txBody>
      </p:sp>
      <p:sp>
        <p:nvSpPr>
          <p:cNvPr id="77" name="Freeform: Shape 76">
            <a:extLst>
              <a:ext uri="{FF2B5EF4-FFF2-40B4-BE49-F238E27FC236}">
                <a16:creationId xmlns:a16="http://schemas.microsoft.com/office/drawing/2014/main" xmlns=""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935822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4798C7F-C8CA-4799-BF37-3AB4642CDB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 name="Group 6">
            <a:extLst>
              <a:ext uri="{FF2B5EF4-FFF2-40B4-BE49-F238E27FC236}">
                <a16:creationId xmlns:a16="http://schemas.microsoft.com/office/drawing/2014/main" xmlns="" id="{87F0794B-55D3-4D2D-BDE7-4688ED321E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xmlns="" id="{BE4C795B-1813-4CC6-B03F-8DD130BEAA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E0F4C04D-5CD8-446B-BE3D-257172E6E4C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FDDC802E-606F-4F39-84B6-90DF0FE5446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C5B0C75-0136-4A39-9AB6-0F02C452781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5ED2B52-3D40-46DE-8B54-99A4071578D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18BCEC75-1B6B-45B2-8041-8D933FCF6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A2FC789-056A-43CC-807E-4262CDC3E0F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8C32FD3-76B0-40E7-89F2-E9C523210A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82E9447-8362-426C-840A-B6F2231F7BC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F141DC8-83CE-4C21-A5BA-E2FFF3D866E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512A697C-ECBC-40A9-AC69-BF96A34B91A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2E988AF-5EFB-43D3-B93F-6E4F41A2C9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6B312C1B-AAE2-4A6D-ACC7-ABAA75D4285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7B96146-61DA-44D6-A9DF-6DB41FCF2D8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6B33F93D-4439-46EE-97C4-9CECAAFDCF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5914B275-A3D7-4BA4-B8CB-E7657100F3A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BD26EF3B-FBE7-4D57-8E01-553F50734A6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6CC1E671-BA54-4B31-9A2E-8F50BC57A2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A836A704-3624-4ABF-9A67-0F52C2F3EF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5FDC385D-BA34-481F-A991-A776E0B1930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F1EF033A-D8FB-416B-AE51-4E098A27D6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7C17B48-F458-4E9B-9331-56FCDC5B6A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07E44A4B-D453-46F0-A83D-AF0B33D5C59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346BEA9F-314B-440D-AE8D-21E1252EC5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F15EAFD0-4869-4612-ACDE-ABC703104E8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0F26706-7F23-4FF0-9CAF-F3C4F47C119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C0195A72-345A-4E88-8D71-14DB3D1B60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DBF51A6-A3BC-49FE-BB01-E899281177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A78DF911-744C-419B-83DC-39F270BBF4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 name="Freeform: Shape 41">
            <a:extLst>
              <a:ext uri="{FF2B5EF4-FFF2-40B4-BE49-F238E27FC236}">
                <a16:creationId xmlns:a16="http://schemas.microsoft.com/office/drawing/2014/main" xmlns="" id="{216BB147-20D5-4D93-BDA5-1BC614D6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 name="Freeform: Shape 43">
            <a:extLst>
              <a:ext uri="{FF2B5EF4-FFF2-40B4-BE49-F238E27FC236}">
                <a16:creationId xmlns:a16="http://schemas.microsoft.com/office/drawing/2014/main" xmlns="" id="{0A253F60-DE40-4508-A37A-61331DF1D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1" name="Freeform: Shape 45">
            <a:extLst>
              <a:ext uri="{FF2B5EF4-FFF2-40B4-BE49-F238E27FC236}">
                <a16:creationId xmlns:a16="http://schemas.microsoft.com/office/drawing/2014/main" xmlns="" id="{9A0D6220-3DFE-4182-9152-9135493A6B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3" name="Group 42">
            <a:extLst>
              <a:ext uri="{FF2B5EF4-FFF2-40B4-BE49-F238E27FC236}">
                <a16:creationId xmlns:a16="http://schemas.microsoft.com/office/drawing/2014/main" xmlns="" id="{44C729BC-90F1-4823-A305-F6F124E93A95}"/>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xmlns="" id="{640014BD-8822-4EFD-B887-1E95DBBB42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1E9445DF-509C-4993-834C-4A95C90E30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FDCB110E-203A-4D63-810B-7AB453AB9BF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F264073E-6737-44FE-BC04-BFEE371334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6DA24A7E-F63B-4B87-ABA5-BDD8F8F65F7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9CC2C5D2-CEDF-4390-A89D-71DBD7C3771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8956D0DF-B8DD-44AB-A831-329B2973EE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7AB17CF4-098C-43B0-A0E0-235CEB55FB5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D3CA7C27-06AF-4DB3-A3B2-F81C41D52B5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8BD2BB17-7774-4215-872F-9CF37633BB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22E1C172-AA18-42F1-B952-4791B50351E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C9D5EBAC-D904-4410-A575-1A2B810D88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8B38425E-0189-47B9-9F42-67DC5386E3B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E6584C8E-A8AC-49AB-8E5B-337E14D4F85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E8FCDC21-75B9-4F36-AEB4-186CDD994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79AAC1FD-FBB6-4E21-A267-E4B9029BB47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20FDEAF3-AB6A-41DF-BF11-24512081800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29F9892F-F26B-4C6F-A949-097D3EBC773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FCCA59EA-5156-402B-82A4-AAE14B2D9A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31E175D8-17F1-46B8-807F-89A75CD4D96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AE169C4-F6B2-44D0-A73C-88C304E8A3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2CE19136-3F8D-4350-A424-8241923BCD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F937350-E379-4C45-BC56-20808BBED3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FE4F6988-3981-46A0-B744-EE972197D4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EDB419A9-FCB9-4B39-8D9E-91CC0B8E77A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7D6861DB-43A8-4624-9ECC-5A96BE3AF1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4AFBD701-C20E-441D-8596-4BBBF49556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73C41C88-00F9-45AF-8D64-37BA70969B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E6420BDA-21B9-4B17-A82E-A9EB28138A0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5" name="Rectangle 44">
            <a:extLst>
              <a:ext uri="{FF2B5EF4-FFF2-40B4-BE49-F238E27FC236}">
                <a16:creationId xmlns:a16="http://schemas.microsoft.com/office/drawing/2014/main" xmlns="" id="{4E1EF4E8-5513-4BF5-BC41-04645281C6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3848" cap="flat">
            <a:noFill/>
            <a:prstDash val="solid"/>
            <a:miter/>
          </a:ln>
          <a:effectLst/>
        </p:spPr>
        <p:txBody>
          <a:bodyPr rtlCol="0" anchor="ctr"/>
          <a:lstStyle/>
          <a:p>
            <a:endParaRPr lang="en-US">
              <a:solidFill>
                <a:schemeClr val="tx1"/>
              </a:solidFill>
            </a:endParaRPr>
          </a:p>
        </p:txBody>
      </p:sp>
      <p:pic>
        <p:nvPicPr>
          <p:cNvPr id="4" name="Content Placeholder 3" descr="Aerial view of tractor over dirt">
            <a:extLst>
              <a:ext uri="{FF2B5EF4-FFF2-40B4-BE49-F238E27FC236}">
                <a16:creationId xmlns:a16="http://schemas.microsoft.com/office/drawing/2014/main" xmlns="" id="{73050A7E-E84B-9CF5-2193-0E6708433F3D}"/>
              </a:ext>
            </a:extLst>
          </p:cNvPr>
          <p:cNvPicPr>
            <a:picLocks noChangeAspect="1"/>
          </p:cNvPicPr>
          <p:nvPr/>
        </p:nvPicPr>
        <p:blipFill rotWithShape="1">
          <a:blip r:embed="rId2"/>
          <a:srcRect t="15094"/>
          <a:stretch/>
        </p:blipFill>
        <p:spPr>
          <a:xfrm>
            <a:off x="20" y="10"/>
            <a:ext cx="12191980" cy="6857989"/>
          </a:xfrm>
          <a:prstGeom prst="rect">
            <a:avLst/>
          </a:prstGeom>
        </p:spPr>
      </p:pic>
      <p:grpSp>
        <p:nvGrpSpPr>
          <p:cNvPr id="47" name="Group 46">
            <a:extLst>
              <a:ext uri="{FF2B5EF4-FFF2-40B4-BE49-F238E27FC236}">
                <a16:creationId xmlns:a16="http://schemas.microsoft.com/office/drawing/2014/main" xmlns="" id="{20C61190-C3C6-470C-AD7E-DE1774D3B8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xmlns="" id="{FBA79076-09E2-42F2-AB53-2AC97BBF9EB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56EFE7B6-A678-4080-8095-C35AC6E6273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4F819F03-C610-41AD-8191-AA9D0505BBB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1C3F4891-5EFC-4D18-A624-398BDF1CA03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6B7416C3-B1E9-4255-96DF-4E177FC3E1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7C17DC8-7DA5-4B05-966A-FB28DD87229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C1CE5E79-B59D-401A-BCC0-2D95B96A6C2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03BD0973-E146-44AE-8BD5-6659260605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E0B00FB7-2DA7-477B-8D71-0F3C3442F1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EB9C836F-E0FA-4F43-8595-37B03CFFB7F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256D2723-3E4D-48B1-A6D2-1A24F3DA373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FE33C010-3B40-4B74-AFED-9A12421E801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B75A24DA-3AD1-4146-9C36-1FF666EDB56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AC312543-C4C1-48AB-A32C-CEBC2597719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A3B4AB31-8C5A-4150-95D6-D57F6C25CB0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2D04B4EB-7F4A-4631-8A31-10795C50E1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1F7E2406-347A-4008-A837-B169329A8BA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83A29D85-8791-40DE-8AC1-55E01EF5FBB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5456E209-65A9-41F0-95CA-06832E2C62F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248FBE92-306C-410A-A46C-78FA64751B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BDEEC058-0746-4C6F-B438-432F7C5BB65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405675A2-165F-45F4-B82A-CADDAC635D7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A7B04075-3949-4CE8-BC5D-8CC7C69B494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52095348-F370-432D-AB24-DF01B35699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80338639-8676-4CBD-A1C3-38D647AC940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48CD5D49-5B76-4AC2-AC0F-021E858B67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7F0315B3-012B-4122-9034-0EA1ED04901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A7F3B018-21CC-4BB8-B439-99AEF58B1F3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C0B51FB9-22BD-46DF-BE69-B2A00DA04C7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xmlns="" id="{406D8C29-9DDA-48D0-AF70-905FDB2CE3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14EA6B1-8114-3B61-7D80-63F6EA27AAA0}"/>
              </a:ext>
            </a:extLst>
          </p:cNvPr>
          <p:cNvSpPr>
            <a:spLocks noGrp="1"/>
          </p:cNvSpPr>
          <p:nvPr>
            <p:ph type="title" idx="4294967295"/>
          </p:nvPr>
        </p:nvSpPr>
        <p:spPr>
          <a:xfrm>
            <a:off x="1524000" y="728905"/>
            <a:ext cx="9144000" cy="3184274"/>
          </a:xfrm>
        </p:spPr>
        <p:txBody>
          <a:bodyPr vert="horz" lIns="91440" tIns="45720" rIns="91440" bIns="45720" rtlCol="0" anchor="b">
            <a:normAutofit/>
          </a:bodyPr>
          <a:lstStyle/>
          <a:p>
            <a:pPr algn="ctr"/>
            <a:r>
              <a:rPr lang="en-US" sz="5400"/>
              <a:t>A B2B MODEL FOR AGRICULTURAL PRODUCTS</a:t>
            </a:r>
          </a:p>
        </p:txBody>
      </p:sp>
    </p:spTree>
    <p:extLst>
      <p:ext uri="{BB962C8B-B14F-4D97-AF65-F5344CB8AC3E}">
        <p14:creationId xmlns:p14="http://schemas.microsoft.com/office/powerpoint/2010/main" val="235888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xmlns="" id="{07678F73-9880-405C-9E21-2CC82BD04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ectangle 56">
            <a:extLst>
              <a:ext uri="{FF2B5EF4-FFF2-40B4-BE49-F238E27FC236}">
                <a16:creationId xmlns:a16="http://schemas.microsoft.com/office/drawing/2014/main" xmlns=""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ight Triangle 58">
            <a:extLst>
              <a:ext uri="{FF2B5EF4-FFF2-40B4-BE49-F238E27FC236}">
                <a16:creationId xmlns:a16="http://schemas.microsoft.com/office/drawing/2014/main" xmlns=""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xmlns=""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14827" cy="6858000"/>
            <a:chOff x="-6214" y="-1"/>
            <a:chExt cx="12214827" cy="6858000"/>
          </a:xfrm>
        </p:grpSpPr>
        <p:cxnSp>
          <p:nvCxnSpPr>
            <p:cNvPr id="62" name="Straight Connector 61">
              <a:extLst>
                <a:ext uri="{FF2B5EF4-FFF2-40B4-BE49-F238E27FC236}">
                  <a16:creationId xmlns:a16="http://schemas.microsoft.com/office/drawing/2014/main" xmlns=""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xmlns="" id="{895F385D-8CC4-4F8D-849B-9CD5BE624DE5}"/>
              </a:ext>
            </a:extLst>
          </p:cNvPr>
          <p:cNvSpPr>
            <a:spLocks noGrp="1"/>
          </p:cNvSpPr>
          <p:nvPr>
            <p:ph type="title"/>
          </p:nvPr>
        </p:nvSpPr>
        <p:spPr>
          <a:xfrm>
            <a:off x="586596" y="89422"/>
            <a:ext cx="5398697" cy="809881"/>
          </a:xfrm>
        </p:spPr>
        <p:txBody>
          <a:bodyPr>
            <a:normAutofit/>
          </a:bodyPr>
          <a:lstStyle/>
          <a:p>
            <a:r>
              <a:rPr lang="en-GB" sz="4100">
                <a:cs typeface="Posterama"/>
              </a:rPr>
              <a:t>IMPLEMENTATION</a:t>
            </a:r>
          </a:p>
        </p:txBody>
      </p:sp>
      <p:sp>
        <p:nvSpPr>
          <p:cNvPr id="12" name="Content Placeholder 11">
            <a:extLst>
              <a:ext uri="{FF2B5EF4-FFF2-40B4-BE49-F238E27FC236}">
                <a16:creationId xmlns:a16="http://schemas.microsoft.com/office/drawing/2014/main" xmlns="" id="{934E5AD9-8DD1-A878-366D-EF771088FEED}"/>
              </a:ext>
            </a:extLst>
          </p:cNvPr>
          <p:cNvSpPr>
            <a:spLocks noGrp="1"/>
          </p:cNvSpPr>
          <p:nvPr>
            <p:ph idx="1"/>
          </p:nvPr>
        </p:nvSpPr>
        <p:spPr>
          <a:xfrm>
            <a:off x="586596" y="1176675"/>
            <a:ext cx="11178395" cy="5324247"/>
          </a:xfrm>
        </p:spPr>
        <p:txBody>
          <a:bodyPr vert="horz" lIns="91440" tIns="45720" rIns="91440" bIns="45720" rtlCol="0" anchor="t">
            <a:noAutofit/>
          </a:bodyPr>
          <a:lstStyle/>
          <a:p>
            <a:r>
              <a:rPr lang="en-US" sz="2000">
                <a:ea typeface="+mn-lt"/>
                <a:cs typeface="+mn-lt"/>
              </a:rPr>
              <a:t>Implementing a software project entails turning the conceptual design and specifications into a concrete and practical application. </a:t>
            </a:r>
          </a:p>
          <a:p>
            <a:pPr>
              <a:buClr>
                <a:srgbClr val="FFFFFF"/>
              </a:buClr>
            </a:pPr>
            <a:r>
              <a:rPr lang="en-US" sz="2000">
                <a:ea typeface="+mn-lt"/>
                <a:cs typeface="+mn-lt"/>
              </a:rPr>
              <a:t>The frontend and backend components are both developed during this process. Using a programming language like Python, Java, or Node.js, the architecture is realized on the backend by building a structured directory structure, database schema, and application logic. </a:t>
            </a:r>
          </a:p>
          <a:p>
            <a:pPr>
              <a:buClr>
                <a:srgbClr val="FFFFFF"/>
              </a:buClr>
            </a:pPr>
            <a:r>
              <a:rPr lang="en-US" sz="2000">
                <a:ea typeface="+mn-lt"/>
                <a:cs typeface="+mn-lt"/>
              </a:rPr>
              <a:t>Data communication is made easier by the design and implementation of APIs, while CRUD operations are made possible by database connections. </a:t>
            </a:r>
          </a:p>
          <a:p>
            <a:pPr>
              <a:buClr>
                <a:srgbClr val="FFFFFF"/>
              </a:buClr>
            </a:pPr>
            <a:r>
              <a:rPr lang="en-US" sz="2000">
                <a:ea typeface="+mn-lt"/>
                <a:cs typeface="+mn-lt"/>
              </a:rPr>
              <a:t>To guarantee secure access, user authentication and authorization mechanisms are integrated. A frontend library like React, Angular, or Vue.js is used in conjunction with HTML, CSS, and other frontend technologies to create interactive user interfaces on the front end. </a:t>
            </a:r>
          </a:p>
          <a:p>
            <a:pPr>
              <a:buClr>
                <a:srgbClr val="FFFFFF"/>
              </a:buClr>
            </a:pPr>
            <a:r>
              <a:rPr lang="en-US" sz="2000">
                <a:ea typeface="+mn-lt"/>
                <a:cs typeface="+mn-lt"/>
              </a:rPr>
              <a:t>State management tools are used to build and connect UI components to enable dynamic user experiences.</a:t>
            </a:r>
            <a:endParaRPr lang="en-US" sz="2000"/>
          </a:p>
        </p:txBody>
      </p:sp>
    </p:spTree>
    <p:extLst>
      <p:ext uri="{BB962C8B-B14F-4D97-AF65-F5344CB8AC3E}">
        <p14:creationId xmlns:p14="http://schemas.microsoft.com/office/powerpoint/2010/main" val="211415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xmlns="" id="{07678F73-9880-405C-9E21-2CC82BD04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ectangle 56">
            <a:extLst>
              <a:ext uri="{FF2B5EF4-FFF2-40B4-BE49-F238E27FC236}">
                <a16:creationId xmlns:a16="http://schemas.microsoft.com/office/drawing/2014/main" xmlns=""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ight Triangle 58">
            <a:extLst>
              <a:ext uri="{FF2B5EF4-FFF2-40B4-BE49-F238E27FC236}">
                <a16:creationId xmlns:a16="http://schemas.microsoft.com/office/drawing/2014/main" xmlns=""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xmlns=""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14827" cy="6858000"/>
            <a:chOff x="-6214" y="-1"/>
            <a:chExt cx="12214827" cy="6858000"/>
          </a:xfrm>
        </p:grpSpPr>
        <p:cxnSp>
          <p:nvCxnSpPr>
            <p:cNvPr id="62" name="Straight Connector 61">
              <a:extLst>
                <a:ext uri="{FF2B5EF4-FFF2-40B4-BE49-F238E27FC236}">
                  <a16:creationId xmlns:a16="http://schemas.microsoft.com/office/drawing/2014/main" xmlns=""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xmlns="" id="{895F385D-8CC4-4F8D-849B-9CD5BE624DE5}"/>
              </a:ext>
            </a:extLst>
          </p:cNvPr>
          <p:cNvSpPr>
            <a:spLocks noGrp="1"/>
          </p:cNvSpPr>
          <p:nvPr>
            <p:ph type="title"/>
          </p:nvPr>
        </p:nvSpPr>
        <p:spPr>
          <a:xfrm>
            <a:off x="586596" y="89422"/>
            <a:ext cx="5398697" cy="809881"/>
          </a:xfrm>
        </p:spPr>
        <p:txBody>
          <a:bodyPr>
            <a:normAutofit/>
          </a:bodyPr>
          <a:lstStyle/>
          <a:p>
            <a:r>
              <a:rPr lang="en-GB" sz="4100">
                <a:cs typeface="Posterama"/>
              </a:rPr>
              <a:t>IMPLEMENTATION</a:t>
            </a:r>
          </a:p>
        </p:txBody>
      </p:sp>
      <p:sp>
        <p:nvSpPr>
          <p:cNvPr id="12" name="Content Placeholder 11">
            <a:extLst>
              <a:ext uri="{FF2B5EF4-FFF2-40B4-BE49-F238E27FC236}">
                <a16:creationId xmlns:a16="http://schemas.microsoft.com/office/drawing/2014/main" xmlns="" id="{934E5AD9-8DD1-A878-366D-EF771088FEED}"/>
              </a:ext>
            </a:extLst>
          </p:cNvPr>
          <p:cNvSpPr>
            <a:spLocks noGrp="1"/>
          </p:cNvSpPr>
          <p:nvPr>
            <p:ph idx="1"/>
          </p:nvPr>
        </p:nvSpPr>
        <p:spPr>
          <a:xfrm>
            <a:off x="586596" y="1176675"/>
            <a:ext cx="11178395" cy="5324247"/>
          </a:xfrm>
        </p:spPr>
        <p:txBody>
          <a:bodyPr vert="horz" lIns="91440" tIns="45720" rIns="91440" bIns="45720" rtlCol="0" anchor="t">
            <a:noAutofit/>
          </a:bodyPr>
          <a:lstStyle/>
          <a:p>
            <a:pPr marL="0" indent="0">
              <a:buNone/>
            </a:pPr>
            <a:r>
              <a:rPr lang="en-US" dirty="0">
                <a:ea typeface="+mn-lt"/>
                <a:cs typeface="+mn-lt"/>
              </a:rPr>
              <a:t>Main Modules that are implemented are listed below :</a:t>
            </a:r>
          </a:p>
          <a:p>
            <a:pPr>
              <a:buClr>
                <a:srgbClr val="FFFFFF"/>
              </a:buClr>
            </a:pPr>
            <a:r>
              <a:rPr lang="en-US">
                <a:ea typeface="+mn-lt"/>
                <a:cs typeface="+mn-lt"/>
              </a:rPr>
              <a:t>Registration module</a:t>
            </a:r>
            <a:endParaRPr lang="en-US" dirty="0">
              <a:ea typeface="+mn-lt"/>
              <a:cs typeface="+mn-lt"/>
            </a:endParaRPr>
          </a:p>
          <a:p>
            <a:pPr>
              <a:buClr>
                <a:srgbClr val="FFFFFF"/>
              </a:buClr>
            </a:pPr>
            <a:r>
              <a:rPr lang="en-US" dirty="0">
                <a:ea typeface="+mn-lt"/>
                <a:cs typeface="+mn-lt"/>
              </a:rPr>
              <a:t>Login module</a:t>
            </a:r>
          </a:p>
          <a:p>
            <a:pPr>
              <a:buClr>
                <a:srgbClr val="FFFFFF"/>
              </a:buClr>
            </a:pPr>
            <a:r>
              <a:rPr lang="en-US" dirty="0">
                <a:ea typeface="+mn-lt"/>
                <a:cs typeface="+mn-lt"/>
              </a:rPr>
              <a:t>Home module</a:t>
            </a:r>
          </a:p>
          <a:p>
            <a:pPr>
              <a:buClr>
                <a:srgbClr val="FFFFFF"/>
              </a:buClr>
            </a:pPr>
            <a:r>
              <a:rPr lang="en-US" dirty="0">
                <a:ea typeface="+mn-lt"/>
                <a:cs typeface="+mn-lt"/>
              </a:rPr>
              <a:t>Products module</a:t>
            </a:r>
          </a:p>
          <a:p>
            <a:pPr>
              <a:buClr>
                <a:srgbClr val="FFFFFF"/>
              </a:buClr>
            </a:pPr>
            <a:r>
              <a:rPr lang="en-US" dirty="0">
                <a:ea typeface="+mn-lt"/>
                <a:cs typeface="+mn-lt"/>
              </a:rPr>
              <a:t>Buy module</a:t>
            </a:r>
          </a:p>
          <a:p>
            <a:pPr>
              <a:buClr>
                <a:srgbClr val="FFFFFF"/>
              </a:buClr>
            </a:pPr>
            <a:r>
              <a:rPr lang="en-US" dirty="0">
                <a:ea typeface="+mn-lt"/>
                <a:cs typeface="+mn-lt"/>
              </a:rPr>
              <a:t>Sell module</a:t>
            </a:r>
            <a:endParaRPr lang="en-US" dirty="0"/>
          </a:p>
          <a:p>
            <a:pPr>
              <a:buClr>
                <a:srgbClr val="FFFFFF"/>
              </a:buClr>
            </a:pPr>
            <a:r>
              <a:rPr lang="en-US" dirty="0">
                <a:ea typeface="+mn-lt"/>
                <a:cs typeface="+mn-lt"/>
              </a:rPr>
              <a:t>Weather module</a:t>
            </a:r>
          </a:p>
          <a:p>
            <a:pPr>
              <a:buClr>
                <a:srgbClr val="FFFFFF"/>
              </a:buClr>
            </a:pPr>
            <a:endParaRPr lang="en-US" dirty="0">
              <a:ea typeface="+mn-lt"/>
              <a:cs typeface="+mn-lt"/>
            </a:endParaRPr>
          </a:p>
        </p:txBody>
      </p:sp>
    </p:spTree>
    <p:extLst>
      <p:ext uri="{BB962C8B-B14F-4D97-AF65-F5344CB8AC3E}">
        <p14:creationId xmlns:p14="http://schemas.microsoft.com/office/powerpoint/2010/main" val="119325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2E9A81-2885-DB45-CFBE-0066DE7A8473}"/>
              </a:ext>
            </a:extLst>
          </p:cNvPr>
          <p:cNvSpPr>
            <a:spLocks noGrp="1"/>
          </p:cNvSpPr>
          <p:nvPr>
            <p:ph type="title"/>
          </p:nvPr>
        </p:nvSpPr>
        <p:spPr/>
        <p:txBody>
          <a:bodyPr/>
          <a:lstStyle/>
          <a:p>
            <a:r>
              <a:rPr lang="en-GB">
                <a:ea typeface="+mj-lt"/>
                <a:cs typeface="+mj-lt"/>
              </a:rPr>
              <a:t>SCREENSHOTS AND WORKING </a:t>
            </a:r>
            <a:endParaRPr lang="en-GB">
              <a:cs typeface="Posterama"/>
            </a:endParaRPr>
          </a:p>
        </p:txBody>
      </p:sp>
      <p:pic>
        <p:nvPicPr>
          <p:cNvPr id="10" name="Content Placeholder 9" descr="A screenshot of a register page">
            <a:extLst>
              <a:ext uri="{FF2B5EF4-FFF2-40B4-BE49-F238E27FC236}">
                <a16:creationId xmlns:a16="http://schemas.microsoft.com/office/drawing/2014/main" xmlns="" id="{08E3D29D-D3C4-AC18-9628-0EAF7B22385C}"/>
              </a:ext>
            </a:extLst>
          </p:cNvPr>
          <p:cNvPicPr>
            <a:picLocks noGrp="1" noChangeAspect="1"/>
          </p:cNvPicPr>
          <p:nvPr>
            <p:ph idx="1"/>
          </p:nvPr>
        </p:nvPicPr>
        <p:blipFill>
          <a:blip r:embed="rId2"/>
          <a:stretch>
            <a:fillRect/>
          </a:stretch>
        </p:blipFill>
        <p:spPr>
          <a:xfrm>
            <a:off x="562876" y="1753738"/>
            <a:ext cx="9591430" cy="4351338"/>
          </a:xfrm>
          <a:ln>
            <a:solidFill>
              <a:schemeClr val="tx1"/>
            </a:solidFill>
          </a:ln>
        </p:spPr>
      </p:pic>
    </p:spTree>
    <p:extLst>
      <p:ext uri="{BB962C8B-B14F-4D97-AF65-F5344CB8AC3E}">
        <p14:creationId xmlns:p14="http://schemas.microsoft.com/office/powerpoint/2010/main" val="397520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2E9A81-2885-DB45-CFBE-0066DE7A8473}"/>
              </a:ext>
            </a:extLst>
          </p:cNvPr>
          <p:cNvSpPr>
            <a:spLocks noGrp="1"/>
          </p:cNvSpPr>
          <p:nvPr>
            <p:ph type="title"/>
          </p:nvPr>
        </p:nvSpPr>
        <p:spPr/>
        <p:txBody>
          <a:bodyPr/>
          <a:lstStyle/>
          <a:p>
            <a:r>
              <a:rPr lang="en-GB">
                <a:ea typeface="+mj-lt"/>
                <a:cs typeface="+mj-lt"/>
              </a:rPr>
              <a:t>SCREENSHOTS AND WORKING </a:t>
            </a:r>
            <a:endParaRPr lang="en-GB">
              <a:cs typeface="Posterama"/>
            </a:endParaRPr>
          </a:p>
        </p:txBody>
      </p:sp>
      <p:pic>
        <p:nvPicPr>
          <p:cNvPr id="5" name="Content Placeholder 4" descr="A screenshot of a website&#10;&#10;Description automatically generated">
            <a:extLst>
              <a:ext uri="{FF2B5EF4-FFF2-40B4-BE49-F238E27FC236}">
                <a16:creationId xmlns:a16="http://schemas.microsoft.com/office/drawing/2014/main" xmlns="" id="{230F3FFF-A51E-86D9-F7A8-6752E859B0F4}"/>
              </a:ext>
            </a:extLst>
          </p:cNvPr>
          <p:cNvPicPr>
            <a:picLocks noGrp="1" noChangeAspect="1"/>
          </p:cNvPicPr>
          <p:nvPr>
            <p:ph idx="1"/>
          </p:nvPr>
        </p:nvPicPr>
        <p:blipFill>
          <a:blip r:embed="rId2"/>
          <a:stretch>
            <a:fillRect/>
          </a:stretch>
        </p:blipFill>
        <p:spPr>
          <a:xfrm>
            <a:off x="776609" y="1710606"/>
            <a:ext cx="9897208" cy="4451979"/>
          </a:xfrm>
          <a:ln>
            <a:solidFill>
              <a:schemeClr val="tx1"/>
            </a:solidFill>
          </a:ln>
        </p:spPr>
      </p:pic>
    </p:spTree>
    <p:extLst>
      <p:ext uri="{BB962C8B-B14F-4D97-AF65-F5344CB8AC3E}">
        <p14:creationId xmlns:p14="http://schemas.microsoft.com/office/powerpoint/2010/main" val="1971243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2E9A81-2885-DB45-CFBE-0066DE7A8473}"/>
              </a:ext>
            </a:extLst>
          </p:cNvPr>
          <p:cNvSpPr>
            <a:spLocks noGrp="1"/>
          </p:cNvSpPr>
          <p:nvPr>
            <p:ph type="title"/>
          </p:nvPr>
        </p:nvSpPr>
        <p:spPr/>
        <p:txBody>
          <a:bodyPr/>
          <a:lstStyle/>
          <a:p>
            <a:r>
              <a:rPr lang="en-GB">
                <a:ea typeface="+mj-lt"/>
                <a:cs typeface="+mj-lt"/>
              </a:rPr>
              <a:t>SCREENSHOTS AND WORKING </a:t>
            </a:r>
            <a:endParaRPr lang="en-GB">
              <a:cs typeface="Posterama"/>
            </a:endParaRPr>
          </a:p>
        </p:txBody>
      </p:sp>
      <p:pic>
        <p:nvPicPr>
          <p:cNvPr id="6" name="Content Placeholder 5" descr="A screenshot of a product price list&#10;&#10;Description automatically generated">
            <a:extLst>
              <a:ext uri="{FF2B5EF4-FFF2-40B4-BE49-F238E27FC236}">
                <a16:creationId xmlns:a16="http://schemas.microsoft.com/office/drawing/2014/main" xmlns="" id="{15D787E2-5AD2-EFFA-A49B-1D2FC1768A7A}"/>
              </a:ext>
            </a:extLst>
          </p:cNvPr>
          <p:cNvPicPr>
            <a:picLocks noGrp="1" noChangeAspect="1"/>
          </p:cNvPicPr>
          <p:nvPr>
            <p:ph idx="1"/>
          </p:nvPr>
        </p:nvPicPr>
        <p:blipFill>
          <a:blip r:embed="rId2"/>
          <a:stretch>
            <a:fillRect/>
          </a:stretch>
        </p:blipFill>
        <p:spPr>
          <a:xfrm>
            <a:off x="520873" y="1768116"/>
            <a:ext cx="10840002" cy="4451979"/>
          </a:xfrm>
          <a:ln>
            <a:solidFill>
              <a:schemeClr val="tx1"/>
            </a:solidFill>
          </a:ln>
        </p:spPr>
      </p:pic>
    </p:spTree>
    <p:extLst>
      <p:ext uri="{BB962C8B-B14F-4D97-AF65-F5344CB8AC3E}">
        <p14:creationId xmlns:p14="http://schemas.microsoft.com/office/powerpoint/2010/main" val="3657933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2E9A81-2885-DB45-CFBE-0066DE7A8473}"/>
              </a:ext>
            </a:extLst>
          </p:cNvPr>
          <p:cNvSpPr>
            <a:spLocks noGrp="1"/>
          </p:cNvSpPr>
          <p:nvPr>
            <p:ph type="title"/>
          </p:nvPr>
        </p:nvSpPr>
        <p:spPr>
          <a:xfrm>
            <a:off x="457200" y="365125"/>
            <a:ext cx="10492895" cy="994884"/>
          </a:xfrm>
        </p:spPr>
        <p:txBody>
          <a:bodyPr/>
          <a:lstStyle/>
          <a:p>
            <a:r>
              <a:rPr lang="en-GB">
                <a:ea typeface="+mj-lt"/>
                <a:cs typeface="+mj-lt"/>
              </a:rPr>
              <a:t>SCREENSHOTS AND WORKING </a:t>
            </a:r>
            <a:endParaRPr lang="en-GB">
              <a:cs typeface="Posterama"/>
            </a:endParaRPr>
          </a:p>
        </p:txBody>
      </p:sp>
      <p:pic>
        <p:nvPicPr>
          <p:cNvPr id="5" name="Content Placeholder 4" descr="A black square with white text and blue button&#10;&#10;Description automatically generated">
            <a:extLst>
              <a:ext uri="{FF2B5EF4-FFF2-40B4-BE49-F238E27FC236}">
                <a16:creationId xmlns:a16="http://schemas.microsoft.com/office/drawing/2014/main" xmlns="" id="{7E93374B-0277-1D75-F071-6612546FAF0B}"/>
              </a:ext>
            </a:extLst>
          </p:cNvPr>
          <p:cNvPicPr>
            <a:picLocks noGrp="1" noChangeAspect="1"/>
          </p:cNvPicPr>
          <p:nvPr>
            <p:ph idx="1"/>
          </p:nvPr>
        </p:nvPicPr>
        <p:blipFill>
          <a:blip r:embed="rId2"/>
          <a:stretch>
            <a:fillRect/>
          </a:stretch>
        </p:blipFill>
        <p:spPr>
          <a:xfrm>
            <a:off x="614419" y="1696229"/>
            <a:ext cx="4068080" cy="4265074"/>
          </a:xfrm>
          <a:ln>
            <a:solidFill>
              <a:schemeClr val="tx1"/>
            </a:solidFill>
          </a:ln>
        </p:spPr>
      </p:pic>
      <p:pic>
        <p:nvPicPr>
          <p:cNvPr id="7" name="Picture 6" descr="A black rectangular box with blue and white text&#10;&#10;Description automatically generated">
            <a:extLst>
              <a:ext uri="{FF2B5EF4-FFF2-40B4-BE49-F238E27FC236}">
                <a16:creationId xmlns:a16="http://schemas.microsoft.com/office/drawing/2014/main" xmlns="" id="{C63DE128-5D14-37E8-9220-6B0023D38937}"/>
              </a:ext>
            </a:extLst>
          </p:cNvPr>
          <p:cNvPicPr>
            <a:picLocks noChangeAspect="1"/>
          </p:cNvPicPr>
          <p:nvPr/>
        </p:nvPicPr>
        <p:blipFill>
          <a:blip r:embed="rId3"/>
          <a:stretch>
            <a:fillRect/>
          </a:stretch>
        </p:blipFill>
        <p:spPr>
          <a:xfrm>
            <a:off x="6176513" y="1612849"/>
            <a:ext cx="4022784" cy="4351169"/>
          </a:xfrm>
          <a:prstGeom prst="rect">
            <a:avLst/>
          </a:prstGeom>
          <a:ln>
            <a:solidFill>
              <a:schemeClr val="tx1"/>
            </a:solidFill>
          </a:ln>
        </p:spPr>
      </p:pic>
    </p:spTree>
    <p:extLst>
      <p:ext uri="{BB962C8B-B14F-4D97-AF65-F5344CB8AC3E}">
        <p14:creationId xmlns:p14="http://schemas.microsoft.com/office/powerpoint/2010/main" val="2255292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xmlns="" id="{90B4ACB0-2B52-48C2-9BC9-553BE73567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xmlns=""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xmlns=""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14827" cy="6858000"/>
            <a:chOff x="-6214" y="-1"/>
            <a:chExt cx="12214827" cy="6858000"/>
          </a:xfrm>
        </p:grpSpPr>
        <p:cxnSp>
          <p:nvCxnSpPr>
            <p:cNvPr id="16" name="Straight Connector 15">
              <a:extLst>
                <a:ext uri="{FF2B5EF4-FFF2-40B4-BE49-F238E27FC236}">
                  <a16:creationId xmlns:a16="http://schemas.microsoft.com/office/drawing/2014/main" xmlns=""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A9A3477A-2C17-2283-F110-B43375614878}"/>
              </a:ext>
            </a:extLst>
          </p:cNvPr>
          <p:cNvSpPr>
            <a:spLocks noGrp="1"/>
          </p:cNvSpPr>
          <p:nvPr>
            <p:ph type="title"/>
          </p:nvPr>
        </p:nvSpPr>
        <p:spPr>
          <a:xfrm>
            <a:off x="385313" y="283208"/>
            <a:ext cx="4952999" cy="849574"/>
          </a:xfrm>
        </p:spPr>
        <p:txBody>
          <a:bodyPr>
            <a:normAutofit/>
          </a:bodyPr>
          <a:lstStyle/>
          <a:p>
            <a:r>
              <a:rPr lang="en-GB">
                <a:solidFill>
                  <a:schemeClr val="tx2"/>
                </a:solidFill>
                <a:cs typeface="Posterama"/>
              </a:rPr>
              <a:t>CONCLUSION</a:t>
            </a:r>
            <a:endParaRPr lang="en-US">
              <a:solidFill>
                <a:schemeClr val="tx2"/>
              </a:solidFill>
            </a:endParaRPr>
          </a:p>
        </p:txBody>
      </p:sp>
      <p:sp>
        <p:nvSpPr>
          <p:cNvPr id="3" name="Content Placeholder 2">
            <a:extLst>
              <a:ext uri="{FF2B5EF4-FFF2-40B4-BE49-F238E27FC236}">
                <a16:creationId xmlns:a16="http://schemas.microsoft.com/office/drawing/2014/main" xmlns="" id="{565C748E-509E-C0CA-C082-2D982110E350}"/>
              </a:ext>
            </a:extLst>
          </p:cNvPr>
          <p:cNvSpPr>
            <a:spLocks noGrp="1"/>
          </p:cNvSpPr>
          <p:nvPr>
            <p:ph idx="1"/>
          </p:nvPr>
        </p:nvSpPr>
        <p:spPr>
          <a:xfrm>
            <a:off x="313427" y="1309512"/>
            <a:ext cx="6778922" cy="5266738"/>
          </a:xfrm>
        </p:spPr>
        <p:txBody>
          <a:bodyPr vert="horz" lIns="91440" tIns="45720" rIns="91440" bIns="45720" rtlCol="0" anchor="t">
            <a:noAutofit/>
          </a:bodyPr>
          <a:lstStyle/>
          <a:p>
            <a:pPr>
              <a:lnSpc>
                <a:spcPct val="100000"/>
              </a:lnSpc>
            </a:pPr>
            <a:r>
              <a:rPr lang="en-GB" sz="1800">
                <a:solidFill>
                  <a:schemeClr val="tx2"/>
                </a:solidFill>
                <a:ea typeface="+mn-lt"/>
                <a:cs typeface="+mn-lt"/>
              </a:rPr>
              <a:t>In conclusion, the "B2B model for agriculture products" project will offer a straightforward and user-friendly website. </a:t>
            </a:r>
          </a:p>
          <a:p>
            <a:pPr>
              <a:lnSpc>
                <a:spcPct val="100000"/>
              </a:lnSpc>
              <a:buClr>
                <a:srgbClr val="FFFFFF"/>
              </a:buClr>
            </a:pPr>
            <a:r>
              <a:rPr lang="en-GB" sz="1800">
                <a:solidFill>
                  <a:schemeClr val="tx2"/>
                </a:solidFill>
                <a:ea typeface="+mn-lt"/>
                <a:cs typeface="+mn-lt"/>
              </a:rPr>
              <a:t>By providing specialized tools, technologies, and solutions, B2B companies assist farmers and agribusinesses in increasing their productivity.</a:t>
            </a:r>
          </a:p>
          <a:p>
            <a:pPr>
              <a:lnSpc>
                <a:spcPct val="100000"/>
              </a:lnSpc>
              <a:buClr>
                <a:srgbClr val="FFFFFF"/>
              </a:buClr>
            </a:pPr>
            <a:r>
              <a:rPr lang="en-GB" sz="1800">
                <a:solidFill>
                  <a:schemeClr val="tx2"/>
                </a:solidFill>
                <a:ea typeface="+mn-lt"/>
                <a:cs typeface="+mn-lt"/>
              </a:rPr>
              <a:t>The collaborative nature of B2B transactions in the agriculture sector encourages cooperation, knowledge sharing, and continuous improvement. </a:t>
            </a:r>
            <a:endParaRPr lang="en-GB">
              <a:solidFill>
                <a:schemeClr val="tx2"/>
              </a:solidFill>
            </a:endParaRPr>
          </a:p>
          <a:p>
            <a:pPr>
              <a:lnSpc>
                <a:spcPct val="100000"/>
              </a:lnSpc>
              <a:buClr>
                <a:srgbClr val="FFFFFF"/>
              </a:buClr>
            </a:pPr>
            <a:r>
              <a:rPr lang="en-GB" sz="1800">
                <a:solidFill>
                  <a:schemeClr val="tx2"/>
                </a:solidFill>
                <a:ea typeface="+mn-lt"/>
                <a:cs typeface="+mn-lt"/>
              </a:rPr>
              <a:t>We have created a straightforward and user-friendly website. It offers a wide variety of agricultural products, and users can buy or sell them with ease. The end user who are regular customers cannot use this B2B model. </a:t>
            </a:r>
            <a:endParaRPr lang="en-GB" sz="1800">
              <a:solidFill>
                <a:schemeClr val="tx2"/>
              </a:solidFill>
            </a:endParaRPr>
          </a:p>
          <a:p>
            <a:pPr marL="0" indent="0">
              <a:lnSpc>
                <a:spcPct val="100000"/>
              </a:lnSpc>
              <a:buClr>
                <a:srgbClr val="FFFFFF"/>
              </a:buClr>
              <a:buNone/>
            </a:pPr>
            <a:endParaRPr lang="en-US" sz="1800">
              <a:solidFill>
                <a:schemeClr val="tx2"/>
              </a:solidFill>
            </a:endParaRPr>
          </a:p>
          <a:p>
            <a:pPr>
              <a:lnSpc>
                <a:spcPct val="100000"/>
              </a:lnSpc>
              <a:buClr>
                <a:srgbClr val="FFFFFF"/>
              </a:buClr>
            </a:pPr>
            <a:endParaRPr lang="en-GB" sz="1800">
              <a:solidFill>
                <a:schemeClr val="tx2"/>
              </a:solidFill>
            </a:endParaRPr>
          </a:p>
        </p:txBody>
      </p:sp>
      <p:pic>
        <p:nvPicPr>
          <p:cNvPr id="4" name="Picture 3" descr="Abstract background of node and mesh">
            <a:extLst>
              <a:ext uri="{FF2B5EF4-FFF2-40B4-BE49-F238E27FC236}">
                <a16:creationId xmlns:a16="http://schemas.microsoft.com/office/drawing/2014/main" xmlns="" id="{959F45AD-B0F7-841D-49D4-F9A182900A7A}"/>
              </a:ext>
            </a:extLst>
          </p:cNvPr>
          <p:cNvPicPr>
            <a:picLocks noChangeAspect="1"/>
          </p:cNvPicPr>
          <p:nvPr/>
        </p:nvPicPr>
        <p:blipFill rotWithShape="1">
          <a:blip r:embed="rId2"/>
          <a:srcRect l="5826" r="36790" b="-1"/>
          <a:stretch/>
        </p:blipFill>
        <p:spPr>
          <a:xfrm>
            <a:off x="7085688"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38440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a:p>
            <a:pPr algn="ctr"/>
            <a:endParaRPr lang="en-US">
              <a:solidFill>
                <a:schemeClr val="bg1"/>
              </a:solidFill>
            </a:endParaRPr>
          </a:p>
          <a:p>
            <a:pPr algn="ctr"/>
            <a:r>
              <a:rPr lang="en-US">
                <a:solidFill>
                  <a:schemeClr val="bg1"/>
                </a:solidFill>
              </a:rPr>
              <a:t>Z</a:t>
            </a:r>
          </a:p>
        </p:txBody>
      </p:sp>
      <p:sp>
        <p:nvSpPr>
          <p:cNvPr id="11" name="Rectangle 10">
            <a:extLst>
              <a:ext uri="{FF2B5EF4-FFF2-40B4-BE49-F238E27FC236}">
                <a16:creationId xmlns:a16="http://schemas.microsoft.com/office/drawing/2014/main" xmlns="" id="{90B4ACB0-2B52-48C2-9BC9-553BE73567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xmlns=""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xmlns=""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14827" cy="6858000"/>
            <a:chOff x="-6214" y="-1"/>
            <a:chExt cx="12214827" cy="6858000"/>
          </a:xfrm>
        </p:grpSpPr>
        <p:cxnSp>
          <p:nvCxnSpPr>
            <p:cNvPr id="16" name="Straight Connector 15">
              <a:extLst>
                <a:ext uri="{FF2B5EF4-FFF2-40B4-BE49-F238E27FC236}">
                  <a16:creationId xmlns:a16="http://schemas.microsoft.com/office/drawing/2014/main" xmlns=""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A9A3477A-2C17-2283-F110-B43375614878}"/>
              </a:ext>
            </a:extLst>
          </p:cNvPr>
          <p:cNvSpPr>
            <a:spLocks noGrp="1"/>
          </p:cNvSpPr>
          <p:nvPr>
            <p:ph type="title"/>
          </p:nvPr>
        </p:nvSpPr>
        <p:spPr>
          <a:xfrm>
            <a:off x="385313" y="283208"/>
            <a:ext cx="5858772" cy="978970"/>
          </a:xfrm>
        </p:spPr>
        <p:txBody>
          <a:bodyPr>
            <a:normAutofit/>
          </a:bodyPr>
          <a:lstStyle/>
          <a:p>
            <a:r>
              <a:rPr lang="en-GB" sz="3700">
                <a:solidFill>
                  <a:schemeClr val="tx1"/>
                </a:solidFill>
                <a:ea typeface="+mj-lt"/>
                <a:cs typeface="+mj-lt"/>
              </a:rPr>
              <a:t>FUTURE ENHANCEMENT</a:t>
            </a:r>
            <a:endParaRPr lang="en-US" sz="3700">
              <a:solidFill>
                <a:schemeClr val="tx1"/>
              </a:solidFill>
              <a:ea typeface="+mj-lt"/>
              <a:cs typeface="+mj-lt"/>
            </a:endParaRPr>
          </a:p>
          <a:p>
            <a:endParaRPr lang="en-GB">
              <a:solidFill>
                <a:schemeClr val="tx1"/>
              </a:solidFill>
              <a:cs typeface="Posterama"/>
            </a:endParaRPr>
          </a:p>
        </p:txBody>
      </p:sp>
      <p:sp>
        <p:nvSpPr>
          <p:cNvPr id="3" name="Content Placeholder 2">
            <a:extLst>
              <a:ext uri="{FF2B5EF4-FFF2-40B4-BE49-F238E27FC236}">
                <a16:creationId xmlns:a16="http://schemas.microsoft.com/office/drawing/2014/main" xmlns="" id="{565C748E-509E-C0CA-C082-2D982110E350}"/>
              </a:ext>
            </a:extLst>
          </p:cNvPr>
          <p:cNvSpPr>
            <a:spLocks noGrp="1"/>
          </p:cNvSpPr>
          <p:nvPr>
            <p:ph idx="1"/>
          </p:nvPr>
        </p:nvSpPr>
        <p:spPr>
          <a:xfrm>
            <a:off x="313427" y="950079"/>
            <a:ext cx="6778922" cy="5626171"/>
          </a:xfrm>
        </p:spPr>
        <p:txBody>
          <a:bodyPr vert="horz" lIns="91440" tIns="45720" rIns="91440" bIns="45720" rtlCol="0" anchor="t">
            <a:noAutofit/>
          </a:bodyPr>
          <a:lstStyle/>
          <a:p>
            <a:pPr>
              <a:lnSpc>
                <a:spcPct val="100000"/>
              </a:lnSpc>
              <a:spcBef>
                <a:spcPts val="0"/>
              </a:spcBef>
            </a:pPr>
            <a:r>
              <a:rPr lang="en-GB" sz="2000">
                <a:solidFill>
                  <a:schemeClr val="tx1"/>
                </a:solidFill>
                <a:latin typeface="Calibri"/>
                <a:ea typeface="Calibri"/>
                <a:cs typeface="Calibri"/>
              </a:rPr>
              <a:t>There is a growing need to fully comprehend the adoption and application of AI to advance business-to-business (B2B) marketing as artificial intelligence (AI) gains popularity and transforms B2B marketing. </a:t>
            </a:r>
          </a:p>
          <a:p>
            <a:pPr>
              <a:lnSpc>
                <a:spcPct val="100000"/>
              </a:lnSpc>
              <a:spcBef>
                <a:spcPts val="0"/>
              </a:spcBef>
              <a:buClr>
                <a:srgbClr val="FFFFFF"/>
              </a:buClr>
            </a:pPr>
            <a:endParaRPr lang="en-GB" sz="2000">
              <a:solidFill>
                <a:schemeClr val="tx1"/>
              </a:solidFill>
              <a:latin typeface="Calibri"/>
              <a:ea typeface="Calibri"/>
              <a:cs typeface="Calibri"/>
            </a:endParaRPr>
          </a:p>
          <a:p>
            <a:pPr>
              <a:lnSpc>
                <a:spcPct val="100000"/>
              </a:lnSpc>
              <a:spcBef>
                <a:spcPts val="0"/>
              </a:spcBef>
              <a:buClr>
                <a:srgbClr val="FFFFFF"/>
              </a:buClr>
            </a:pPr>
            <a:r>
              <a:rPr lang="en-GB" sz="2000">
                <a:solidFill>
                  <a:schemeClr val="tx1"/>
                </a:solidFill>
                <a:latin typeface="Calibri"/>
                <a:ea typeface="Calibri"/>
                <a:cs typeface="Calibri"/>
              </a:rPr>
              <a:t>The four stages of the customer life cycle—reach, acquisition, conversion, and retention—are covered by this study's analysis of AI techniques and applications in B2B marketing.   </a:t>
            </a:r>
            <a:endParaRPr lang="en-GB">
              <a:solidFill>
                <a:schemeClr val="tx1"/>
              </a:solidFill>
            </a:endParaRPr>
          </a:p>
          <a:p>
            <a:pPr>
              <a:lnSpc>
                <a:spcPct val="100000"/>
              </a:lnSpc>
              <a:spcBef>
                <a:spcPts val="0"/>
              </a:spcBef>
              <a:buClr>
                <a:srgbClr val="FFFFFF"/>
              </a:buClr>
            </a:pPr>
            <a:endParaRPr lang="en-GB" sz="2000">
              <a:solidFill>
                <a:schemeClr val="tx1"/>
              </a:solidFill>
              <a:latin typeface="Calibri"/>
              <a:ea typeface="Calibri"/>
              <a:cs typeface="Calibri"/>
            </a:endParaRPr>
          </a:p>
          <a:p>
            <a:pPr>
              <a:lnSpc>
                <a:spcPct val="100000"/>
              </a:lnSpc>
              <a:spcBef>
                <a:spcPts val="0"/>
              </a:spcBef>
              <a:buClr>
                <a:srgbClr val="FFFFFF"/>
              </a:buClr>
            </a:pPr>
            <a:r>
              <a:rPr lang="en-GB" sz="2000" dirty="0">
                <a:solidFill>
                  <a:schemeClr val="tx1"/>
                </a:solidFill>
                <a:latin typeface="Calibri"/>
                <a:ea typeface="Calibri"/>
                <a:cs typeface="Calibri"/>
              </a:rPr>
              <a:t>Introducing some premium plans like Gold</a:t>
            </a:r>
            <a:r>
              <a:rPr lang="en-GB" sz="2000">
                <a:solidFill>
                  <a:schemeClr val="tx1"/>
                </a:solidFill>
                <a:latin typeface="Calibri"/>
                <a:ea typeface="Calibri"/>
                <a:cs typeface="Calibri"/>
              </a:rPr>
              <a:t>, </a:t>
            </a:r>
            <a:r>
              <a:rPr lang="en-GB" sz="2000" dirty="0">
                <a:solidFill>
                  <a:schemeClr val="tx1"/>
                </a:solidFill>
                <a:latin typeface="Calibri"/>
                <a:ea typeface="Calibri"/>
                <a:cs typeface="Calibri"/>
              </a:rPr>
              <a:t>Silver and Bronze</a:t>
            </a:r>
          </a:p>
          <a:p>
            <a:pPr>
              <a:lnSpc>
                <a:spcPct val="100000"/>
              </a:lnSpc>
              <a:spcBef>
                <a:spcPts val="0"/>
              </a:spcBef>
              <a:buClr>
                <a:srgbClr val="FFFFFF"/>
              </a:buClr>
            </a:pPr>
            <a:r>
              <a:rPr lang="en-GB" sz="2000" dirty="0">
                <a:solidFill>
                  <a:schemeClr val="tx1"/>
                </a:solidFill>
                <a:latin typeface="Calibri"/>
                <a:ea typeface="Calibri"/>
                <a:cs typeface="Calibri"/>
              </a:rPr>
              <a:t>Where each plan differs in factors </a:t>
            </a:r>
            <a:r>
              <a:rPr lang="en-GB" sz="2000">
                <a:solidFill>
                  <a:schemeClr val="tx1"/>
                </a:solidFill>
                <a:latin typeface="Calibri"/>
                <a:ea typeface="Calibri"/>
                <a:cs typeface="Calibri"/>
              </a:rPr>
              <a:t>like </a:t>
            </a:r>
            <a:r>
              <a:rPr lang="en-GB" sz="2000" dirty="0">
                <a:solidFill>
                  <a:schemeClr val="tx1"/>
                </a:solidFill>
                <a:latin typeface="Calibri"/>
                <a:ea typeface="Calibri"/>
                <a:cs typeface="Calibri"/>
              </a:rPr>
              <a:t>quality </a:t>
            </a:r>
            <a:r>
              <a:rPr lang="en-GB" sz="2000">
                <a:solidFill>
                  <a:schemeClr val="tx1"/>
                </a:solidFill>
                <a:latin typeface="Calibri"/>
                <a:ea typeface="Calibri"/>
                <a:cs typeface="Calibri"/>
              </a:rPr>
              <a:t>and </a:t>
            </a:r>
            <a:r>
              <a:rPr lang="en-GB" sz="2000" dirty="0">
                <a:solidFill>
                  <a:schemeClr val="tx1"/>
                </a:solidFill>
                <a:latin typeface="Calibri"/>
                <a:ea typeface="Calibri"/>
                <a:cs typeface="Calibri"/>
              </a:rPr>
              <a:t>quantity </a:t>
            </a:r>
            <a:r>
              <a:rPr lang="en-GB" sz="2000">
                <a:solidFill>
                  <a:schemeClr val="tx1"/>
                </a:solidFill>
                <a:latin typeface="Calibri"/>
                <a:ea typeface="Calibri"/>
                <a:cs typeface="Calibri"/>
              </a:rPr>
              <a:t>in </a:t>
            </a:r>
            <a:r>
              <a:rPr lang="en-GB" sz="2000" dirty="0">
                <a:solidFill>
                  <a:schemeClr val="tx1"/>
                </a:solidFill>
                <a:latin typeface="Calibri"/>
                <a:ea typeface="Calibri"/>
                <a:cs typeface="Calibri"/>
              </a:rPr>
              <a:t>production</a:t>
            </a:r>
            <a:r>
              <a:rPr lang="en-GB" sz="2000">
                <a:solidFill>
                  <a:schemeClr val="tx1"/>
                </a:solidFill>
                <a:latin typeface="Calibri"/>
                <a:ea typeface="Calibri"/>
                <a:cs typeface="Calibri"/>
              </a:rPr>
              <a:t>, </a:t>
            </a:r>
            <a:r>
              <a:rPr lang="en-GB" sz="2000" dirty="0">
                <a:solidFill>
                  <a:schemeClr val="tx1"/>
                </a:solidFill>
                <a:latin typeface="Calibri"/>
                <a:ea typeface="Calibri"/>
                <a:cs typeface="Calibri"/>
              </a:rPr>
              <a:t>stock management </a:t>
            </a:r>
            <a:r>
              <a:rPr lang="en-GB" sz="2000">
                <a:solidFill>
                  <a:schemeClr val="tx1"/>
                </a:solidFill>
                <a:latin typeface="Calibri"/>
                <a:ea typeface="Calibri"/>
                <a:cs typeface="Calibri"/>
              </a:rPr>
              <a:t>and </a:t>
            </a:r>
            <a:r>
              <a:rPr lang="en-GB" sz="2000" dirty="0">
                <a:solidFill>
                  <a:schemeClr val="tx1"/>
                </a:solidFill>
                <a:latin typeface="Calibri"/>
                <a:ea typeface="Calibri"/>
                <a:cs typeface="Calibri"/>
              </a:rPr>
              <a:t>land</a:t>
            </a:r>
          </a:p>
          <a:p>
            <a:pPr>
              <a:lnSpc>
                <a:spcPct val="100000"/>
              </a:lnSpc>
              <a:spcBef>
                <a:spcPts val="0"/>
              </a:spcBef>
              <a:buClr>
                <a:srgbClr val="FFFFFF"/>
              </a:buClr>
            </a:pPr>
            <a:endParaRPr lang="en-GB" sz="2000">
              <a:solidFill>
                <a:schemeClr val="tx1"/>
              </a:solidFill>
              <a:latin typeface="Calibri"/>
              <a:ea typeface="Calibri"/>
              <a:cs typeface="Calibri"/>
            </a:endParaRPr>
          </a:p>
          <a:p>
            <a:pPr>
              <a:lnSpc>
                <a:spcPct val="100000"/>
              </a:lnSpc>
              <a:spcBef>
                <a:spcPts val="0"/>
              </a:spcBef>
              <a:buClr>
                <a:srgbClr val="FFFFFF"/>
              </a:buClr>
            </a:pPr>
            <a:r>
              <a:rPr lang="en-GB" sz="2000">
                <a:solidFill>
                  <a:schemeClr val="tx1"/>
                </a:solidFill>
                <a:latin typeface="Calibri"/>
                <a:ea typeface="Calibri"/>
                <a:cs typeface="Calibri"/>
              </a:rPr>
              <a:t>Then we make it more user attracted by going through UI/UX. Because this is market or area that technologies is not improved when compared to others areas.</a:t>
            </a:r>
          </a:p>
          <a:p>
            <a:pPr>
              <a:lnSpc>
                <a:spcPct val="100000"/>
              </a:lnSpc>
              <a:spcBef>
                <a:spcPts val="0"/>
              </a:spcBef>
              <a:buClr>
                <a:srgbClr val="FFFFFF"/>
              </a:buClr>
            </a:pPr>
            <a:endParaRPr lang="en-GB" sz="2000">
              <a:solidFill>
                <a:schemeClr val="tx1"/>
              </a:solidFill>
              <a:latin typeface="Calibri"/>
              <a:ea typeface="Calibri"/>
              <a:cs typeface="Calibri"/>
            </a:endParaRPr>
          </a:p>
          <a:p>
            <a:pPr>
              <a:lnSpc>
                <a:spcPct val="100000"/>
              </a:lnSpc>
              <a:spcBef>
                <a:spcPts val="0"/>
              </a:spcBef>
              <a:buClr>
                <a:srgbClr val="FFFFFF"/>
              </a:buClr>
            </a:pPr>
            <a:endParaRPr lang="en-GB" sz="2000">
              <a:solidFill>
                <a:schemeClr val="tx1"/>
              </a:solidFill>
              <a:latin typeface="Calibri"/>
              <a:ea typeface="Calibri"/>
              <a:cs typeface="Calibri"/>
            </a:endParaRPr>
          </a:p>
          <a:p>
            <a:pPr marL="0" indent="0">
              <a:lnSpc>
                <a:spcPct val="100000"/>
              </a:lnSpc>
              <a:buClr>
                <a:srgbClr val="FFFFFF"/>
              </a:buClr>
              <a:buNone/>
            </a:pPr>
            <a:endParaRPr lang="en-US" sz="2000">
              <a:solidFill>
                <a:schemeClr val="tx1"/>
              </a:solidFill>
            </a:endParaRPr>
          </a:p>
          <a:p>
            <a:pPr>
              <a:lnSpc>
                <a:spcPct val="100000"/>
              </a:lnSpc>
              <a:buClr>
                <a:srgbClr val="FFFFFF"/>
              </a:buClr>
            </a:pPr>
            <a:endParaRPr lang="en-GB" sz="2000">
              <a:solidFill>
                <a:schemeClr val="tx1"/>
              </a:solidFill>
            </a:endParaRPr>
          </a:p>
        </p:txBody>
      </p:sp>
      <p:pic>
        <p:nvPicPr>
          <p:cNvPr id="4" name="Picture 3" descr="Abstract background of node and mesh">
            <a:extLst>
              <a:ext uri="{FF2B5EF4-FFF2-40B4-BE49-F238E27FC236}">
                <a16:creationId xmlns:a16="http://schemas.microsoft.com/office/drawing/2014/main" xmlns="" id="{959F45AD-B0F7-841D-49D4-F9A182900A7A}"/>
              </a:ext>
            </a:extLst>
          </p:cNvPr>
          <p:cNvPicPr>
            <a:picLocks noChangeAspect="1"/>
          </p:cNvPicPr>
          <p:nvPr/>
        </p:nvPicPr>
        <p:blipFill rotWithShape="1">
          <a:blip r:embed="rId2"/>
          <a:srcRect l="5826" r="36790" b="-1"/>
          <a:stretch/>
        </p:blipFill>
        <p:spPr>
          <a:xfrm>
            <a:off x="7085688"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10337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F4F75-6A40-B9FA-1208-D87094AB70B5}"/>
              </a:ext>
            </a:extLst>
          </p:cNvPr>
          <p:cNvSpPr>
            <a:spLocks noGrp="1"/>
          </p:cNvSpPr>
          <p:nvPr>
            <p:ph type="title"/>
          </p:nvPr>
        </p:nvSpPr>
        <p:spPr/>
        <p:txBody>
          <a:bodyPr/>
          <a:lstStyle/>
          <a:p>
            <a:r>
              <a:rPr lang="en-GB">
                <a:cs typeface="Posterama"/>
              </a:rPr>
              <a:t>ABSTRACT</a:t>
            </a:r>
            <a:endParaRPr lang="en-GB" dirty="0">
              <a:cs typeface="Posterama"/>
            </a:endParaRPr>
          </a:p>
        </p:txBody>
      </p:sp>
      <p:sp>
        <p:nvSpPr>
          <p:cNvPr id="3" name="Content Placeholder 2">
            <a:extLst>
              <a:ext uri="{FF2B5EF4-FFF2-40B4-BE49-F238E27FC236}">
                <a16:creationId xmlns:a16="http://schemas.microsoft.com/office/drawing/2014/main" xmlns="" id="{DB548F95-3127-931C-0119-ECBE527C684B}"/>
              </a:ext>
            </a:extLst>
          </p:cNvPr>
          <p:cNvSpPr>
            <a:spLocks noGrp="1"/>
          </p:cNvSpPr>
          <p:nvPr>
            <p:ph idx="1"/>
          </p:nvPr>
        </p:nvSpPr>
        <p:spPr/>
        <p:txBody>
          <a:bodyPr vert="horz" lIns="91440" tIns="45720" rIns="91440" bIns="45720" rtlCol="0" anchor="t">
            <a:normAutofit/>
          </a:bodyPr>
          <a:lstStyle/>
          <a:p>
            <a:r>
              <a:rPr lang="en-GB" sz="2400" dirty="0"/>
              <a:t>Agriculture is one of the biggest market in the world.</a:t>
            </a:r>
          </a:p>
          <a:p>
            <a:pPr>
              <a:buClr>
                <a:srgbClr val="FFFFFF"/>
              </a:buClr>
            </a:pPr>
            <a:r>
              <a:rPr lang="en-GB" sz="2400" dirty="0"/>
              <a:t>We are now only focusing on B2B model where B2B models are  form of transactions between wholesaler and retailers</a:t>
            </a:r>
          </a:p>
          <a:p>
            <a:pPr>
              <a:buClr>
                <a:srgbClr val="FFFFFF"/>
              </a:buClr>
            </a:pPr>
            <a:r>
              <a:rPr lang="en-GB" sz="2400" dirty="0"/>
              <a:t>2 point channels</a:t>
            </a:r>
          </a:p>
          <a:p>
            <a:pPr>
              <a:buClr>
                <a:srgbClr val="FFFFFF"/>
              </a:buClr>
            </a:pPr>
            <a:r>
              <a:rPr lang="en-GB" sz="2400" dirty="0"/>
              <a:t>This model is built using modern MERN Stack technology</a:t>
            </a:r>
          </a:p>
          <a:p>
            <a:pPr>
              <a:buClr>
                <a:srgbClr val="FFFFFF"/>
              </a:buClr>
            </a:pPr>
            <a:r>
              <a:rPr lang="en-GB" sz="2400" dirty="0"/>
              <a:t>It provides direct connections with the end users</a:t>
            </a:r>
          </a:p>
          <a:p>
            <a:pPr>
              <a:buClr>
                <a:srgbClr val="FFFFFF"/>
              </a:buClr>
            </a:pPr>
            <a:r>
              <a:rPr lang="en-GB" sz="2400" dirty="0"/>
              <a:t>User friendly, Flexible and easily maintainable</a:t>
            </a:r>
          </a:p>
          <a:p>
            <a:pPr>
              <a:buClr>
                <a:srgbClr val="FFFFFF"/>
              </a:buClr>
            </a:pPr>
            <a:r>
              <a:rPr lang="en-GB" sz="2400" dirty="0"/>
              <a:t>This is purely B2B models not a supply chain management</a:t>
            </a:r>
          </a:p>
          <a:p>
            <a:pPr>
              <a:buClr>
                <a:srgbClr val="FFFFFF"/>
              </a:buClr>
            </a:pPr>
            <a:endParaRPr lang="en-GB" sz="2400" dirty="0"/>
          </a:p>
        </p:txBody>
      </p:sp>
    </p:spTree>
    <p:extLst>
      <p:ext uri="{BB962C8B-B14F-4D97-AF65-F5344CB8AC3E}">
        <p14:creationId xmlns:p14="http://schemas.microsoft.com/office/powerpoint/2010/main" val="52597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F4F75-6A40-B9FA-1208-D87094AB70B5}"/>
              </a:ext>
            </a:extLst>
          </p:cNvPr>
          <p:cNvSpPr>
            <a:spLocks noGrp="1"/>
          </p:cNvSpPr>
          <p:nvPr>
            <p:ph type="title"/>
          </p:nvPr>
        </p:nvSpPr>
        <p:spPr/>
        <p:txBody>
          <a:bodyPr/>
          <a:lstStyle/>
          <a:p>
            <a:r>
              <a:rPr lang="en-GB">
                <a:cs typeface="Posterama"/>
              </a:rPr>
              <a:t>INTRODUCTION</a:t>
            </a:r>
            <a:endParaRPr lang="en-GB"/>
          </a:p>
        </p:txBody>
      </p:sp>
      <p:sp>
        <p:nvSpPr>
          <p:cNvPr id="3" name="Content Placeholder 2">
            <a:extLst>
              <a:ext uri="{FF2B5EF4-FFF2-40B4-BE49-F238E27FC236}">
                <a16:creationId xmlns:a16="http://schemas.microsoft.com/office/drawing/2014/main" xmlns="" id="{DB548F95-3127-931C-0119-ECBE527C684B}"/>
              </a:ext>
            </a:extLst>
          </p:cNvPr>
          <p:cNvSpPr>
            <a:spLocks noGrp="1"/>
          </p:cNvSpPr>
          <p:nvPr>
            <p:ph idx="1"/>
          </p:nvPr>
        </p:nvSpPr>
        <p:spPr/>
        <p:txBody>
          <a:bodyPr vert="horz" lIns="91440" tIns="45720" rIns="91440" bIns="45720" rtlCol="0" anchor="t">
            <a:normAutofit lnSpcReduction="10000"/>
          </a:bodyPr>
          <a:lstStyle/>
          <a:p>
            <a:r>
              <a:rPr lang="en-GB" sz="2400">
                <a:ea typeface="+mn-lt"/>
                <a:cs typeface="+mn-lt"/>
              </a:rPr>
              <a:t>Agricultural logistics found it difficult to meet customer demands during the pandemic due to a global disruption in the flow of goods.</a:t>
            </a:r>
          </a:p>
          <a:p>
            <a:pPr>
              <a:buClr>
                <a:srgbClr val="FFFFFF"/>
              </a:buClr>
            </a:pPr>
            <a:r>
              <a:rPr lang="en-GB" sz="2400">
                <a:ea typeface="+mn-lt"/>
                <a:cs typeface="+mn-lt"/>
              </a:rPr>
              <a:t>Now that B2B services for logistics have been developed, farmers can speak with shipping agents directly and market their products.</a:t>
            </a:r>
          </a:p>
          <a:p>
            <a:pPr>
              <a:buClr>
                <a:srgbClr val="FFFFFF"/>
              </a:buClr>
            </a:pPr>
            <a:r>
              <a:rPr lang="en-GB" sz="2400">
                <a:ea typeface="+mn-lt"/>
                <a:cs typeface="+mn-lt"/>
              </a:rPr>
              <a:t>This also solves the storage issues for perishable crops. Farmers and wholesale customers are connected by B2B business models. Farmers can now keep the profit instead of having to sell their produce through middlemen, freeing them from that obligation.</a:t>
            </a:r>
          </a:p>
          <a:p>
            <a:pPr>
              <a:buClr>
                <a:srgbClr val="FFFFFF"/>
              </a:buClr>
            </a:pPr>
            <a:r>
              <a:rPr lang="en-GB" sz="2400">
                <a:ea typeface="+mn-lt"/>
                <a:cs typeface="+mn-lt"/>
              </a:rPr>
              <a:t>Retailers and grocers can purchase products directly from producers using B2B websites.</a:t>
            </a:r>
            <a:endParaRPr lang="en-GB" sz="2400"/>
          </a:p>
          <a:p>
            <a:pPr>
              <a:buClr>
                <a:srgbClr val="FFFFFF"/>
              </a:buClr>
            </a:pPr>
            <a:endParaRPr lang="en-GB"/>
          </a:p>
          <a:p>
            <a:pPr>
              <a:buClr>
                <a:srgbClr val="FFFFFF"/>
              </a:buClr>
            </a:pPr>
            <a:endParaRPr lang="en-GB" sz="2400"/>
          </a:p>
        </p:txBody>
      </p:sp>
    </p:spTree>
    <p:extLst>
      <p:ext uri="{BB962C8B-B14F-4D97-AF65-F5344CB8AC3E}">
        <p14:creationId xmlns:p14="http://schemas.microsoft.com/office/powerpoint/2010/main" val="240075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109CC6-139C-14D8-4510-459DA20C9BEF}"/>
              </a:ext>
            </a:extLst>
          </p:cNvPr>
          <p:cNvSpPr>
            <a:spLocks noGrp="1"/>
          </p:cNvSpPr>
          <p:nvPr>
            <p:ph type="title"/>
          </p:nvPr>
        </p:nvSpPr>
        <p:spPr/>
        <p:txBody>
          <a:bodyPr/>
          <a:lstStyle/>
          <a:p>
            <a:r>
              <a:rPr lang="en-GB">
                <a:cs typeface="Posterama"/>
              </a:rPr>
              <a:t>BACKGROUND WORK </a:t>
            </a:r>
          </a:p>
        </p:txBody>
      </p:sp>
      <p:sp>
        <p:nvSpPr>
          <p:cNvPr id="3" name="Content Placeholder 2">
            <a:extLst>
              <a:ext uri="{FF2B5EF4-FFF2-40B4-BE49-F238E27FC236}">
                <a16:creationId xmlns:a16="http://schemas.microsoft.com/office/drawing/2014/main" xmlns="" id="{96108798-EE47-AAFC-1EE0-4C41AC2E96B2}"/>
              </a:ext>
            </a:extLst>
          </p:cNvPr>
          <p:cNvSpPr>
            <a:spLocks noGrp="1"/>
          </p:cNvSpPr>
          <p:nvPr>
            <p:ph idx="1"/>
          </p:nvPr>
        </p:nvSpPr>
        <p:spPr>
          <a:xfrm>
            <a:off x="457200" y="1969399"/>
            <a:ext cx="10722932" cy="4207564"/>
          </a:xfrm>
        </p:spPr>
        <p:txBody>
          <a:bodyPr vert="horz" lIns="91440" tIns="45720" rIns="91440" bIns="45720" rtlCol="0" anchor="t">
            <a:normAutofit/>
          </a:bodyPr>
          <a:lstStyle/>
          <a:p>
            <a:pPr>
              <a:buClr>
                <a:srgbClr val="FFFFFF"/>
              </a:buClr>
            </a:pPr>
            <a:r>
              <a:rPr lang="en-GB" sz="3200" dirty="0"/>
              <a:t>Agricultural market </a:t>
            </a:r>
            <a:r>
              <a:rPr lang="en-GB" sz="3200" dirty="0">
                <a:ea typeface="+mn-lt"/>
                <a:cs typeface="+mn-lt"/>
              </a:rPr>
              <a:t>Before </a:t>
            </a:r>
            <a:r>
              <a:rPr lang="en-GB" sz="3200" dirty="0"/>
              <a:t>the pandemic</a:t>
            </a:r>
            <a:endParaRPr lang="en-US" sz="3200"/>
          </a:p>
          <a:p>
            <a:pPr>
              <a:buClr>
                <a:srgbClr val="FFFFFF"/>
              </a:buClr>
            </a:pPr>
            <a:r>
              <a:rPr lang="en-GB" sz="3200" dirty="0"/>
              <a:t>Agricultural market </a:t>
            </a:r>
            <a:r>
              <a:rPr lang="en-GB" sz="3200" dirty="0">
                <a:ea typeface="+mn-lt"/>
                <a:cs typeface="+mn-lt"/>
              </a:rPr>
              <a:t>After </a:t>
            </a:r>
            <a:r>
              <a:rPr lang="en-GB" sz="3200" dirty="0"/>
              <a:t>the pandemic</a:t>
            </a:r>
          </a:p>
          <a:p>
            <a:pPr>
              <a:buClr>
                <a:srgbClr val="FFFFFF"/>
              </a:buClr>
            </a:pPr>
            <a:r>
              <a:rPr lang="en-GB" sz="3200" dirty="0"/>
              <a:t>This model focuses on B2B (Business to Business)</a:t>
            </a:r>
          </a:p>
          <a:p>
            <a:pPr>
              <a:buClr>
                <a:srgbClr val="FFFFFF"/>
              </a:buClr>
            </a:pPr>
            <a:r>
              <a:rPr lang="en-GB" sz="3200" dirty="0"/>
              <a:t>Role of agricultural technology</a:t>
            </a:r>
          </a:p>
          <a:p>
            <a:pPr>
              <a:buClr>
                <a:srgbClr val="FFFFFF"/>
              </a:buClr>
            </a:pPr>
            <a:r>
              <a:rPr lang="en-GB" sz="3200" dirty="0"/>
              <a:t>Evergreen market with the man power</a:t>
            </a:r>
          </a:p>
          <a:p>
            <a:pPr>
              <a:buClr>
                <a:srgbClr val="FFFFFF"/>
              </a:buClr>
            </a:pPr>
            <a:endParaRPr lang="en-GB" sz="3200" dirty="0"/>
          </a:p>
          <a:p>
            <a:pPr>
              <a:buClr>
                <a:srgbClr val="FFFFFF"/>
              </a:buClr>
            </a:pPr>
            <a:endParaRPr lang="en-GB" sz="3200" dirty="0"/>
          </a:p>
        </p:txBody>
      </p:sp>
    </p:spTree>
    <p:extLst>
      <p:ext uri="{BB962C8B-B14F-4D97-AF65-F5344CB8AC3E}">
        <p14:creationId xmlns:p14="http://schemas.microsoft.com/office/powerpoint/2010/main" val="27981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63C333-E584-3532-1ECE-69A4D431FC53}"/>
              </a:ext>
            </a:extLst>
          </p:cNvPr>
          <p:cNvSpPr>
            <a:spLocks noGrp="1"/>
          </p:cNvSpPr>
          <p:nvPr>
            <p:ph type="title"/>
          </p:nvPr>
        </p:nvSpPr>
        <p:spPr>
          <a:xfrm>
            <a:off x="465977" y="-109328"/>
            <a:ext cx="10515600" cy="1325563"/>
          </a:xfrm>
        </p:spPr>
        <p:txBody>
          <a:bodyPr/>
          <a:lstStyle/>
          <a:p>
            <a:r>
              <a:rPr lang="en-GB">
                <a:cs typeface="Posterama"/>
              </a:rPr>
              <a:t>EXISTING AND PROPOSED SYSTEM</a:t>
            </a:r>
            <a:endParaRPr lang="en-GB"/>
          </a:p>
        </p:txBody>
      </p:sp>
      <p:sp>
        <p:nvSpPr>
          <p:cNvPr id="4" name="Text Placeholder 3">
            <a:extLst>
              <a:ext uri="{FF2B5EF4-FFF2-40B4-BE49-F238E27FC236}">
                <a16:creationId xmlns:a16="http://schemas.microsoft.com/office/drawing/2014/main" xmlns="" id="{7C9B1239-2692-A4E3-678F-E0778160A4A5}"/>
              </a:ext>
            </a:extLst>
          </p:cNvPr>
          <p:cNvSpPr>
            <a:spLocks noGrp="1"/>
          </p:cNvSpPr>
          <p:nvPr>
            <p:ph type="body" idx="1"/>
          </p:nvPr>
        </p:nvSpPr>
        <p:spPr>
          <a:xfrm>
            <a:off x="465977" y="1231391"/>
            <a:ext cx="5531598" cy="647730"/>
          </a:xfrm>
        </p:spPr>
        <p:txBody>
          <a:bodyPr/>
          <a:lstStyle/>
          <a:p>
            <a:r>
              <a:rPr lang="en-GB"/>
              <a:t>EXSTING SYSTEM</a:t>
            </a:r>
          </a:p>
        </p:txBody>
      </p:sp>
      <p:sp>
        <p:nvSpPr>
          <p:cNvPr id="3" name="Content Placeholder 2">
            <a:extLst>
              <a:ext uri="{FF2B5EF4-FFF2-40B4-BE49-F238E27FC236}">
                <a16:creationId xmlns:a16="http://schemas.microsoft.com/office/drawing/2014/main" xmlns="" id="{4198CB3D-410D-4A2F-88CF-0A8B41D0108E}"/>
              </a:ext>
            </a:extLst>
          </p:cNvPr>
          <p:cNvSpPr>
            <a:spLocks noGrp="1"/>
          </p:cNvSpPr>
          <p:nvPr>
            <p:ph sz="half" idx="2"/>
          </p:nvPr>
        </p:nvSpPr>
        <p:spPr>
          <a:xfrm>
            <a:off x="465976" y="1980541"/>
            <a:ext cx="5157787" cy="4554177"/>
          </a:xfrm>
        </p:spPr>
        <p:txBody>
          <a:bodyPr vert="horz" lIns="91440" tIns="45720" rIns="91440" bIns="45720" rtlCol="0" anchor="t">
            <a:noAutofit/>
          </a:bodyPr>
          <a:lstStyle/>
          <a:p>
            <a:pPr algn="just"/>
            <a:r>
              <a:rPr lang="en-GB" sz="2400" dirty="0">
                <a:solidFill>
                  <a:schemeClr val="bg1"/>
                </a:solidFill>
              </a:rPr>
              <a:t>It follows traditional way of marketing </a:t>
            </a:r>
          </a:p>
          <a:p>
            <a:pPr algn="just">
              <a:buClr>
                <a:srgbClr val="FFFFFF"/>
              </a:buClr>
            </a:pPr>
            <a:r>
              <a:rPr lang="en-GB" sz="2400" dirty="0">
                <a:solidFill>
                  <a:schemeClr val="bg1"/>
                </a:solidFill>
              </a:rPr>
              <a:t>Lack of information about fast growing market in the world</a:t>
            </a:r>
          </a:p>
          <a:p>
            <a:pPr algn="just">
              <a:buClr>
                <a:srgbClr val="FFFFFF"/>
              </a:buClr>
            </a:pPr>
            <a:r>
              <a:rPr lang="en-GB" sz="2400" dirty="0">
                <a:solidFill>
                  <a:schemeClr val="bg1"/>
                </a:solidFill>
              </a:rPr>
              <a:t>It takes more man power than proposed system</a:t>
            </a:r>
          </a:p>
          <a:p>
            <a:pPr algn="just">
              <a:buClr>
                <a:srgbClr val="FFFFFF"/>
              </a:buClr>
            </a:pPr>
            <a:r>
              <a:rPr lang="en-GB" sz="2400" dirty="0">
                <a:solidFill>
                  <a:schemeClr val="bg1"/>
                </a:solidFill>
              </a:rPr>
              <a:t>There is always middleman</a:t>
            </a:r>
          </a:p>
          <a:p>
            <a:pPr algn="just">
              <a:buClr>
                <a:srgbClr val="FFFFFF"/>
              </a:buClr>
            </a:pPr>
            <a:r>
              <a:rPr lang="en-GB" sz="2400" dirty="0">
                <a:solidFill>
                  <a:schemeClr val="bg1"/>
                </a:solidFill>
              </a:rPr>
              <a:t>It does not helps to get outsiders like individual vendors</a:t>
            </a:r>
          </a:p>
        </p:txBody>
      </p:sp>
      <p:sp>
        <p:nvSpPr>
          <p:cNvPr id="5" name="Text Placeholder 4">
            <a:extLst>
              <a:ext uri="{FF2B5EF4-FFF2-40B4-BE49-F238E27FC236}">
                <a16:creationId xmlns:a16="http://schemas.microsoft.com/office/drawing/2014/main" xmlns="" id="{5D681CDE-8B2E-F2EA-8588-26095330BA57}"/>
              </a:ext>
            </a:extLst>
          </p:cNvPr>
          <p:cNvSpPr>
            <a:spLocks noGrp="1"/>
          </p:cNvSpPr>
          <p:nvPr>
            <p:ph type="body" sz="quarter" idx="3"/>
          </p:nvPr>
        </p:nvSpPr>
        <p:spPr>
          <a:xfrm>
            <a:off x="6172200" y="1231391"/>
            <a:ext cx="5183188" cy="647730"/>
          </a:xfrm>
        </p:spPr>
        <p:txBody>
          <a:bodyPr/>
          <a:lstStyle/>
          <a:p>
            <a:r>
              <a:rPr lang="en-GB"/>
              <a:t>PROPOSED SYSTEM</a:t>
            </a:r>
          </a:p>
        </p:txBody>
      </p:sp>
      <p:sp>
        <p:nvSpPr>
          <p:cNvPr id="6" name="Content Placeholder 5">
            <a:extLst>
              <a:ext uri="{FF2B5EF4-FFF2-40B4-BE49-F238E27FC236}">
                <a16:creationId xmlns:a16="http://schemas.microsoft.com/office/drawing/2014/main" xmlns="" id="{EB88C7A1-DEF6-C0FA-DA81-1C1505A7D3EA}"/>
              </a:ext>
            </a:extLst>
          </p:cNvPr>
          <p:cNvSpPr>
            <a:spLocks noGrp="1"/>
          </p:cNvSpPr>
          <p:nvPr>
            <p:ph sz="quarter" idx="4"/>
          </p:nvPr>
        </p:nvSpPr>
        <p:spPr>
          <a:xfrm>
            <a:off x="5827144" y="1980542"/>
            <a:ext cx="5528244" cy="4511044"/>
          </a:xfrm>
        </p:spPr>
        <p:txBody>
          <a:bodyPr vert="horz" lIns="91440" tIns="45720" rIns="91440" bIns="45720" rtlCol="0" anchor="t">
            <a:noAutofit/>
          </a:bodyPr>
          <a:lstStyle/>
          <a:p>
            <a:pPr algn="just">
              <a:buClr>
                <a:srgbClr val="FFFFFF"/>
              </a:buClr>
            </a:pPr>
            <a:r>
              <a:rPr lang="en-GB" sz="2400" dirty="0">
                <a:ea typeface="+mn-lt"/>
                <a:cs typeface="+mn-lt"/>
              </a:rPr>
              <a:t>It follows latest way marketing with the emerging technologies</a:t>
            </a:r>
          </a:p>
          <a:p>
            <a:pPr algn="just">
              <a:buClr>
                <a:srgbClr val="FFFFFF"/>
              </a:buClr>
            </a:pPr>
            <a:r>
              <a:rPr lang="en-GB" sz="2400" dirty="0">
                <a:ea typeface="+mn-lt"/>
                <a:cs typeface="+mn-lt"/>
              </a:rPr>
              <a:t>Simple and ease of use</a:t>
            </a:r>
            <a:endParaRPr lang="en-GB" sz="2400" dirty="0"/>
          </a:p>
          <a:p>
            <a:pPr algn="just">
              <a:buClr>
                <a:srgbClr val="FFFFFF"/>
              </a:buClr>
            </a:pPr>
            <a:r>
              <a:rPr lang="en-GB" sz="2400" dirty="0"/>
              <a:t>No middle man</a:t>
            </a:r>
          </a:p>
          <a:p>
            <a:pPr algn="just">
              <a:buClr>
                <a:srgbClr val="FFFFFF"/>
              </a:buClr>
            </a:pPr>
            <a:r>
              <a:rPr lang="en-GB" sz="2400" dirty="0"/>
              <a:t>Farmers can have direct contact with the wholesalers or retailers</a:t>
            </a:r>
          </a:p>
          <a:p>
            <a:pPr algn="just">
              <a:buClr>
                <a:srgbClr val="FFFFFF"/>
              </a:buClr>
            </a:pPr>
            <a:r>
              <a:rPr lang="en-GB" sz="2400" dirty="0"/>
              <a:t>Background verification (KYC)</a:t>
            </a:r>
          </a:p>
          <a:p>
            <a:pPr algn="just">
              <a:buClr>
                <a:srgbClr val="FFFFFF"/>
              </a:buClr>
            </a:pPr>
            <a:r>
              <a:rPr lang="en-GB" sz="2400" dirty="0"/>
              <a:t>Quantitative and Qualitative analysis</a:t>
            </a:r>
          </a:p>
          <a:p>
            <a:pPr algn="just">
              <a:buClr>
                <a:srgbClr val="FFFFFF"/>
              </a:buClr>
            </a:pPr>
            <a:r>
              <a:rPr lang="en-GB" sz="2400" dirty="0"/>
              <a:t>It helps to reach individual vendors</a:t>
            </a:r>
          </a:p>
        </p:txBody>
      </p:sp>
    </p:spTree>
    <p:extLst>
      <p:ext uri="{BB962C8B-B14F-4D97-AF65-F5344CB8AC3E}">
        <p14:creationId xmlns:p14="http://schemas.microsoft.com/office/powerpoint/2010/main" val="93422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63C333-E584-3532-1ECE-69A4D431FC53}"/>
              </a:ext>
            </a:extLst>
          </p:cNvPr>
          <p:cNvSpPr>
            <a:spLocks noGrp="1"/>
          </p:cNvSpPr>
          <p:nvPr>
            <p:ph type="title"/>
          </p:nvPr>
        </p:nvSpPr>
        <p:spPr>
          <a:xfrm>
            <a:off x="465977" y="-109328"/>
            <a:ext cx="10515600" cy="1325563"/>
          </a:xfrm>
        </p:spPr>
        <p:txBody>
          <a:bodyPr/>
          <a:lstStyle/>
          <a:p>
            <a:r>
              <a:rPr lang="en-GB" dirty="0">
                <a:cs typeface="Posterama"/>
              </a:rPr>
              <a:t>REQUIREMENTS</a:t>
            </a:r>
          </a:p>
        </p:txBody>
      </p:sp>
      <p:sp>
        <p:nvSpPr>
          <p:cNvPr id="4" name="Text Placeholder 3">
            <a:extLst>
              <a:ext uri="{FF2B5EF4-FFF2-40B4-BE49-F238E27FC236}">
                <a16:creationId xmlns:a16="http://schemas.microsoft.com/office/drawing/2014/main" xmlns="" id="{7C9B1239-2692-A4E3-678F-E0778160A4A5}"/>
              </a:ext>
            </a:extLst>
          </p:cNvPr>
          <p:cNvSpPr>
            <a:spLocks noGrp="1"/>
          </p:cNvSpPr>
          <p:nvPr>
            <p:ph type="body" idx="1"/>
          </p:nvPr>
        </p:nvSpPr>
        <p:spPr>
          <a:xfrm>
            <a:off x="465977" y="1231391"/>
            <a:ext cx="5531598" cy="647730"/>
          </a:xfrm>
        </p:spPr>
        <p:txBody>
          <a:bodyPr>
            <a:normAutofit/>
          </a:bodyPr>
          <a:lstStyle/>
          <a:p>
            <a:r>
              <a:rPr lang="en-GB" dirty="0"/>
              <a:t>FUNCTIONAL REQUIREMENTS</a:t>
            </a:r>
          </a:p>
        </p:txBody>
      </p:sp>
      <p:sp>
        <p:nvSpPr>
          <p:cNvPr id="3" name="Content Placeholder 2">
            <a:extLst>
              <a:ext uri="{FF2B5EF4-FFF2-40B4-BE49-F238E27FC236}">
                <a16:creationId xmlns:a16="http://schemas.microsoft.com/office/drawing/2014/main" xmlns="" id="{4198CB3D-410D-4A2F-88CF-0A8B41D0108E}"/>
              </a:ext>
            </a:extLst>
          </p:cNvPr>
          <p:cNvSpPr>
            <a:spLocks noGrp="1"/>
          </p:cNvSpPr>
          <p:nvPr>
            <p:ph sz="half" idx="2"/>
          </p:nvPr>
        </p:nvSpPr>
        <p:spPr>
          <a:xfrm>
            <a:off x="465976" y="1980541"/>
            <a:ext cx="5157787" cy="4266630"/>
          </a:xfrm>
        </p:spPr>
        <p:txBody>
          <a:bodyPr vert="horz" lIns="91440" tIns="45720" rIns="91440" bIns="45720" rtlCol="0" anchor="t">
            <a:noAutofit/>
          </a:bodyPr>
          <a:lstStyle/>
          <a:p>
            <a:pPr marL="0" indent="0" algn="just">
              <a:buNone/>
            </a:pPr>
            <a:r>
              <a:rPr lang="en-GB" sz="2400" dirty="0">
                <a:ea typeface="+mn-lt"/>
                <a:cs typeface="+mn-lt"/>
              </a:rPr>
              <a:t>These are the requirements that the end user specifically demands as basic facilities that the system should offer.</a:t>
            </a:r>
          </a:p>
          <a:p>
            <a:pPr marL="0" indent="0" algn="just">
              <a:buNone/>
            </a:pPr>
            <a:r>
              <a:rPr lang="en-GB" sz="2400" dirty="0">
                <a:ea typeface="+mn-lt"/>
                <a:cs typeface="+mn-lt"/>
              </a:rPr>
              <a:t>These are represented or stated in the form of input to be given to the system, the operation performed and the output expected.</a:t>
            </a:r>
          </a:p>
          <a:p>
            <a:pPr marL="0" indent="0" algn="just">
              <a:buNone/>
            </a:pPr>
            <a:r>
              <a:rPr lang="en-GB" sz="2400" dirty="0"/>
              <a:t>Examples : modules that </a:t>
            </a:r>
            <a:r>
              <a:rPr lang="en-IN" sz="2400" dirty="0"/>
              <a:t>are </a:t>
            </a:r>
            <a:r>
              <a:rPr lang="en-GB" sz="2400" dirty="0"/>
              <a:t>defined in the project </a:t>
            </a:r>
          </a:p>
        </p:txBody>
      </p:sp>
      <p:sp>
        <p:nvSpPr>
          <p:cNvPr id="5" name="Text Placeholder 4">
            <a:extLst>
              <a:ext uri="{FF2B5EF4-FFF2-40B4-BE49-F238E27FC236}">
                <a16:creationId xmlns:a16="http://schemas.microsoft.com/office/drawing/2014/main" xmlns="" id="{5D681CDE-8B2E-F2EA-8588-26095330BA57}"/>
              </a:ext>
            </a:extLst>
          </p:cNvPr>
          <p:cNvSpPr>
            <a:spLocks noGrp="1"/>
          </p:cNvSpPr>
          <p:nvPr>
            <p:ph type="body" sz="quarter" idx="3"/>
          </p:nvPr>
        </p:nvSpPr>
        <p:spPr>
          <a:xfrm>
            <a:off x="6100314" y="1231391"/>
            <a:ext cx="5255074" cy="647730"/>
          </a:xfrm>
        </p:spPr>
        <p:txBody>
          <a:bodyPr>
            <a:normAutofit fontScale="92500"/>
          </a:bodyPr>
          <a:lstStyle/>
          <a:p>
            <a:r>
              <a:rPr lang="en-GB"/>
              <a:t>NON-FUNCTIONAL REQUIREMENTS</a:t>
            </a:r>
          </a:p>
        </p:txBody>
      </p:sp>
      <p:sp>
        <p:nvSpPr>
          <p:cNvPr id="6" name="Content Placeholder 5">
            <a:extLst>
              <a:ext uri="{FF2B5EF4-FFF2-40B4-BE49-F238E27FC236}">
                <a16:creationId xmlns:a16="http://schemas.microsoft.com/office/drawing/2014/main" xmlns="" id="{EB88C7A1-DEF6-C0FA-DA81-1C1505A7D3EA}"/>
              </a:ext>
            </a:extLst>
          </p:cNvPr>
          <p:cNvSpPr>
            <a:spLocks noGrp="1"/>
          </p:cNvSpPr>
          <p:nvPr>
            <p:ph sz="quarter" idx="4"/>
          </p:nvPr>
        </p:nvSpPr>
        <p:spPr>
          <a:xfrm>
            <a:off x="5827144" y="1980542"/>
            <a:ext cx="5528244" cy="4726704"/>
          </a:xfrm>
        </p:spPr>
        <p:txBody>
          <a:bodyPr vert="horz" lIns="91440" tIns="45720" rIns="91440" bIns="45720" rtlCol="0" anchor="t">
            <a:noAutofit/>
          </a:bodyPr>
          <a:lstStyle/>
          <a:p>
            <a:pPr algn="just">
              <a:buNone/>
            </a:pPr>
            <a:r>
              <a:rPr lang="en-GB" sz="2400" dirty="0">
                <a:ea typeface="+mn-lt"/>
                <a:cs typeface="+mn-lt"/>
              </a:rPr>
              <a:t>These are basically the quality constraints that the system must satisfy according to the project contract.</a:t>
            </a:r>
          </a:p>
          <a:p>
            <a:pPr algn="just">
              <a:buNone/>
            </a:pPr>
            <a:r>
              <a:rPr lang="en-GB" sz="2400" dirty="0"/>
              <a:t>Examples : </a:t>
            </a:r>
          </a:p>
          <a:p>
            <a:pPr algn="just">
              <a:buClr>
                <a:srgbClr val="FFFFFF"/>
              </a:buClr>
              <a:buFont typeface="Arial"/>
              <a:buChar char="•"/>
            </a:pPr>
            <a:r>
              <a:rPr lang="en-GB" sz="2400" dirty="0">
                <a:ea typeface="+mn-lt"/>
                <a:cs typeface="+mn-lt"/>
              </a:rPr>
              <a:t>Maintainability and Scalability</a:t>
            </a:r>
            <a:endParaRPr lang="en-GB" dirty="0"/>
          </a:p>
          <a:p>
            <a:pPr algn="just">
              <a:buClr>
                <a:srgbClr val="FFFFFF"/>
              </a:buClr>
              <a:buFont typeface="Arial"/>
              <a:buChar char="•"/>
            </a:pPr>
            <a:r>
              <a:rPr lang="en-GB" sz="2400" dirty="0">
                <a:ea typeface="+mn-lt"/>
                <a:cs typeface="+mn-lt"/>
              </a:rPr>
              <a:t>Performance</a:t>
            </a:r>
            <a:endParaRPr lang="en-GB" dirty="0"/>
          </a:p>
          <a:p>
            <a:pPr algn="just">
              <a:buClr>
                <a:srgbClr val="FFFFFF"/>
              </a:buClr>
              <a:buFont typeface="Arial"/>
              <a:buChar char="•"/>
            </a:pPr>
            <a:r>
              <a:rPr lang="en-GB" sz="2400" dirty="0">
                <a:ea typeface="+mn-lt"/>
                <a:cs typeface="+mn-lt"/>
              </a:rPr>
              <a:t>Reusability</a:t>
            </a:r>
            <a:endParaRPr lang="en-GB" dirty="0"/>
          </a:p>
          <a:p>
            <a:pPr algn="just">
              <a:buClr>
                <a:srgbClr val="FFFFFF"/>
              </a:buClr>
              <a:buFont typeface="Arial"/>
              <a:buChar char="•"/>
            </a:pPr>
            <a:r>
              <a:rPr lang="en-GB" sz="2400" dirty="0">
                <a:ea typeface="+mn-lt"/>
                <a:cs typeface="+mn-lt"/>
              </a:rPr>
              <a:t>Flexibility</a:t>
            </a:r>
            <a:endParaRPr lang="en-GB" dirty="0"/>
          </a:p>
          <a:p>
            <a:pPr algn="just">
              <a:buNone/>
            </a:pPr>
            <a:endParaRPr lang="en-GB" sz="2400" dirty="0"/>
          </a:p>
        </p:txBody>
      </p:sp>
    </p:spTree>
    <p:extLst>
      <p:ext uri="{BB962C8B-B14F-4D97-AF65-F5344CB8AC3E}">
        <p14:creationId xmlns:p14="http://schemas.microsoft.com/office/powerpoint/2010/main" val="169199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FCC5B-BCF4-6FAF-99B2-B076F598ACE2}"/>
              </a:ext>
            </a:extLst>
          </p:cNvPr>
          <p:cNvSpPr>
            <a:spLocks noGrp="1"/>
          </p:cNvSpPr>
          <p:nvPr>
            <p:ph type="title"/>
          </p:nvPr>
        </p:nvSpPr>
        <p:spPr/>
        <p:txBody>
          <a:bodyPr/>
          <a:lstStyle/>
          <a:p>
            <a:r>
              <a:rPr lang="en-GB">
                <a:cs typeface="Posterama"/>
              </a:rPr>
              <a:t>TOOLS AND TECHNOLOGIES </a:t>
            </a:r>
            <a:endParaRPr lang="en-GB"/>
          </a:p>
        </p:txBody>
      </p:sp>
      <p:sp>
        <p:nvSpPr>
          <p:cNvPr id="7" name="Text Placeholder 6">
            <a:extLst>
              <a:ext uri="{FF2B5EF4-FFF2-40B4-BE49-F238E27FC236}">
                <a16:creationId xmlns:a16="http://schemas.microsoft.com/office/drawing/2014/main" xmlns="" id="{A2055540-2C7B-CABB-5BCE-766F53EFE02F}"/>
              </a:ext>
            </a:extLst>
          </p:cNvPr>
          <p:cNvSpPr>
            <a:spLocks noGrp="1"/>
          </p:cNvSpPr>
          <p:nvPr>
            <p:ph type="body" idx="1"/>
          </p:nvPr>
        </p:nvSpPr>
        <p:spPr>
          <a:xfrm>
            <a:off x="566618" y="1590825"/>
            <a:ext cx="5157787" cy="460825"/>
          </a:xfrm>
        </p:spPr>
        <p:txBody>
          <a:bodyPr>
            <a:normAutofit lnSpcReduction="10000"/>
          </a:bodyPr>
          <a:lstStyle/>
          <a:p>
            <a:r>
              <a:rPr lang="en-GB"/>
              <a:t>FRONTEND</a:t>
            </a:r>
            <a:endParaRPr lang="en-US"/>
          </a:p>
        </p:txBody>
      </p:sp>
      <p:sp>
        <p:nvSpPr>
          <p:cNvPr id="4" name="Content Placeholder 3">
            <a:extLst>
              <a:ext uri="{FF2B5EF4-FFF2-40B4-BE49-F238E27FC236}">
                <a16:creationId xmlns:a16="http://schemas.microsoft.com/office/drawing/2014/main" xmlns="" id="{AE16F189-3F8E-2B35-D85E-40A6E0073E98}"/>
              </a:ext>
            </a:extLst>
          </p:cNvPr>
          <p:cNvSpPr>
            <a:spLocks noGrp="1"/>
          </p:cNvSpPr>
          <p:nvPr>
            <p:ph sz="half" idx="2"/>
          </p:nvPr>
        </p:nvSpPr>
        <p:spPr>
          <a:xfrm>
            <a:off x="566618" y="2282466"/>
            <a:ext cx="5330315" cy="2383197"/>
          </a:xfrm>
        </p:spPr>
        <p:txBody>
          <a:bodyPr vert="horz" lIns="91440" tIns="45720" rIns="91440" bIns="45720" rtlCol="0" anchor="t">
            <a:normAutofit/>
          </a:bodyPr>
          <a:lstStyle/>
          <a:p>
            <a:r>
              <a:rPr lang="en-GB"/>
              <a:t>HTML AND CSS</a:t>
            </a:r>
          </a:p>
          <a:p>
            <a:pPr>
              <a:buClr>
                <a:srgbClr val="FFFFFF"/>
              </a:buClr>
            </a:pPr>
            <a:r>
              <a:rPr lang="en-GB"/>
              <a:t>BOOTSTRAP</a:t>
            </a:r>
          </a:p>
          <a:p>
            <a:pPr>
              <a:buClr>
                <a:srgbClr val="FFFFFF"/>
              </a:buClr>
            </a:pPr>
            <a:r>
              <a:rPr lang="en-GB"/>
              <a:t>EJS</a:t>
            </a:r>
          </a:p>
          <a:p>
            <a:pPr>
              <a:buClr>
                <a:srgbClr val="FFFFFF"/>
              </a:buClr>
            </a:pPr>
            <a:r>
              <a:rPr lang="en-GB"/>
              <a:t>REACTJS</a:t>
            </a:r>
          </a:p>
          <a:p>
            <a:pPr marL="0" indent="0">
              <a:buClr>
                <a:srgbClr val="FFFFFF"/>
              </a:buClr>
              <a:buNone/>
            </a:pPr>
            <a:endParaRPr lang="en-GB"/>
          </a:p>
        </p:txBody>
      </p:sp>
      <p:sp>
        <p:nvSpPr>
          <p:cNvPr id="8" name="Text Placeholder 7">
            <a:extLst>
              <a:ext uri="{FF2B5EF4-FFF2-40B4-BE49-F238E27FC236}">
                <a16:creationId xmlns:a16="http://schemas.microsoft.com/office/drawing/2014/main" xmlns="" id="{3FCDA325-ADAE-14A0-279C-ADE6D0EDE76E}"/>
              </a:ext>
            </a:extLst>
          </p:cNvPr>
          <p:cNvSpPr>
            <a:spLocks noGrp="1"/>
          </p:cNvSpPr>
          <p:nvPr>
            <p:ph type="body" sz="quarter" idx="3"/>
          </p:nvPr>
        </p:nvSpPr>
        <p:spPr>
          <a:xfrm>
            <a:off x="6287219" y="1475806"/>
            <a:ext cx="4895641" cy="575843"/>
          </a:xfrm>
        </p:spPr>
        <p:txBody>
          <a:bodyPr>
            <a:normAutofit/>
          </a:bodyPr>
          <a:lstStyle/>
          <a:p>
            <a:r>
              <a:rPr lang="en-GB"/>
              <a:t>BACKEND</a:t>
            </a:r>
          </a:p>
        </p:txBody>
      </p:sp>
      <p:sp>
        <p:nvSpPr>
          <p:cNvPr id="9" name="Content Placeholder 8">
            <a:extLst>
              <a:ext uri="{FF2B5EF4-FFF2-40B4-BE49-F238E27FC236}">
                <a16:creationId xmlns:a16="http://schemas.microsoft.com/office/drawing/2014/main" xmlns="" id="{363BDF56-82E9-EE7A-4F07-DC1C4F184608}"/>
              </a:ext>
            </a:extLst>
          </p:cNvPr>
          <p:cNvSpPr>
            <a:spLocks noGrp="1"/>
          </p:cNvSpPr>
          <p:nvPr>
            <p:ph sz="quarter" idx="4"/>
          </p:nvPr>
        </p:nvSpPr>
        <p:spPr>
          <a:xfrm>
            <a:off x="6200954" y="2224957"/>
            <a:ext cx="5154434" cy="2440706"/>
          </a:xfrm>
        </p:spPr>
        <p:txBody>
          <a:bodyPr vert="horz" lIns="91440" tIns="45720" rIns="91440" bIns="45720" rtlCol="0" anchor="t">
            <a:normAutofit/>
          </a:bodyPr>
          <a:lstStyle/>
          <a:p>
            <a:r>
              <a:rPr lang="en-GB"/>
              <a:t>NODEJS</a:t>
            </a:r>
            <a:endParaRPr lang="en-US"/>
          </a:p>
          <a:p>
            <a:pPr>
              <a:buClr>
                <a:srgbClr val="FFFFFF"/>
              </a:buClr>
            </a:pPr>
            <a:r>
              <a:rPr lang="en-GB"/>
              <a:t>EXPRESSJS</a:t>
            </a:r>
          </a:p>
          <a:p>
            <a:pPr>
              <a:buClr>
                <a:srgbClr val="FFFFFF"/>
              </a:buClr>
            </a:pPr>
            <a:r>
              <a:rPr lang="en-GB"/>
              <a:t>MONGODB</a:t>
            </a:r>
          </a:p>
          <a:p>
            <a:pPr>
              <a:buClr>
                <a:srgbClr val="FFFFFF"/>
              </a:buClr>
            </a:pPr>
            <a:r>
              <a:rPr lang="en-GB"/>
              <a:t>APIs</a:t>
            </a:r>
          </a:p>
          <a:p>
            <a:pPr marL="0" indent="0">
              <a:buClr>
                <a:srgbClr val="FFFFFF"/>
              </a:buClr>
              <a:buNone/>
            </a:pPr>
            <a:endParaRPr lang="en-GB"/>
          </a:p>
          <a:p>
            <a:pPr marL="0" indent="0">
              <a:buClr>
                <a:srgbClr val="FFFFFF"/>
              </a:buClr>
              <a:buNone/>
            </a:pPr>
            <a:endParaRPr lang="en-GB"/>
          </a:p>
        </p:txBody>
      </p:sp>
      <p:sp>
        <p:nvSpPr>
          <p:cNvPr id="18" name="TextBox 17">
            <a:extLst>
              <a:ext uri="{FF2B5EF4-FFF2-40B4-BE49-F238E27FC236}">
                <a16:creationId xmlns:a16="http://schemas.microsoft.com/office/drawing/2014/main" xmlns="" id="{D32C7525-7F57-6B8B-3006-00349BF51200}"/>
              </a:ext>
            </a:extLst>
          </p:cNvPr>
          <p:cNvSpPr txBox="1"/>
          <p:nvPr/>
        </p:nvSpPr>
        <p:spPr>
          <a:xfrm>
            <a:off x="563529" y="5295868"/>
            <a:ext cx="941429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chemeClr val="bg1"/>
                </a:solidFill>
              </a:rPr>
              <a:t>OTHER TOOLS : VSCODE , </a:t>
            </a:r>
            <a:r>
              <a:rPr lang="en-GB" sz="2800" dirty="0">
                <a:solidFill>
                  <a:schemeClr val="bg1"/>
                </a:solidFill>
                <a:ea typeface="+mn-lt"/>
                <a:cs typeface="+mn-lt"/>
              </a:rPr>
              <a:t>POSTMAN AND MONGODB COMPASS</a:t>
            </a:r>
            <a:endParaRPr lang="en-GB" sz="2800" dirty="0">
              <a:solidFill>
                <a:schemeClr val="bg1"/>
              </a:solidFill>
            </a:endParaRPr>
          </a:p>
        </p:txBody>
      </p:sp>
    </p:spTree>
    <p:extLst>
      <p:ext uri="{BB962C8B-B14F-4D97-AF65-F5344CB8AC3E}">
        <p14:creationId xmlns:p14="http://schemas.microsoft.com/office/powerpoint/2010/main" val="352038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xmlns=""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3" name="Rectangle 92">
            <a:extLst>
              <a:ext uri="{FF2B5EF4-FFF2-40B4-BE49-F238E27FC236}">
                <a16:creationId xmlns:a16="http://schemas.microsoft.com/office/drawing/2014/main" xmlns="" id="{3712ED8D-807A-4E94-A9AF-C446761517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5" name="Right Triangle 94">
            <a:extLst>
              <a:ext uri="{FF2B5EF4-FFF2-40B4-BE49-F238E27FC236}">
                <a16:creationId xmlns:a16="http://schemas.microsoft.com/office/drawing/2014/main" xmlns=""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xmlns=""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14827" cy="6858000"/>
            <a:chOff x="-6214" y="-1"/>
            <a:chExt cx="12214827" cy="6858000"/>
          </a:xfrm>
        </p:grpSpPr>
        <p:cxnSp>
          <p:nvCxnSpPr>
            <p:cNvPr id="98" name="Straight Connector 97">
              <a:extLst>
                <a:ext uri="{FF2B5EF4-FFF2-40B4-BE49-F238E27FC236}">
                  <a16:creationId xmlns:a16="http://schemas.microsoft.com/office/drawing/2014/main" xmlns=""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146358C6-E14E-C673-7A9B-EFA1E534A750}"/>
              </a:ext>
            </a:extLst>
          </p:cNvPr>
          <p:cNvSpPr>
            <a:spLocks noGrp="1"/>
          </p:cNvSpPr>
          <p:nvPr>
            <p:ph type="title"/>
          </p:nvPr>
        </p:nvSpPr>
        <p:spPr>
          <a:xfrm>
            <a:off x="457201" y="186009"/>
            <a:ext cx="4419600" cy="1636886"/>
          </a:xfrm>
        </p:spPr>
        <p:txBody>
          <a:bodyPr>
            <a:normAutofit/>
          </a:bodyPr>
          <a:lstStyle/>
          <a:p>
            <a:r>
              <a:rPr lang="en-GB">
                <a:cs typeface="Posterama"/>
              </a:rPr>
              <a:t>SYSTEM DESIGN</a:t>
            </a:r>
          </a:p>
        </p:txBody>
      </p:sp>
      <p:sp>
        <p:nvSpPr>
          <p:cNvPr id="3" name="Text Placeholder 2">
            <a:extLst>
              <a:ext uri="{FF2B5EF4-FFF2-40B4-BE49-F238E27FC236}">
                <a16:creationId xmlns:a16="http://schemas.microsoft.com/office/drawing/2014/main" xmlns="" id="{ABC12062-F8A1-EAAC-9AA6-595F2F83B4CA}"/>
              </a:ext>
            </a:extLst>
          </p:cNvPr>
          <p:cNvSpPr>
            <a:spLocks noGrp="1"/>
          </p:cNvSpPr>
          <p:nvPr>
            <p:ph idx="1"/>
          </p:nvPr>
        </p:nvSpPr>
        <p:spPr>
          <a:xfrm>
            <a:off x="457201" y="1827097"/>
            <a:ext cx="4419600" cy="4677266"/>
          </a:xfrm>
        </p:spPr>
        <p:txBody>
          <a:bodyPr vert="horz" lIns="91440" tIns="45720" rIns="91440" bIns="45720" rtlCol="0" anchor="t">
            <a:noAutofit/>
          </a:bodyPr>
          <a:lstStyle/>
          <a:p>
            <a:pPr marL="285750" indent="-285750">
              <a:buClr>
                <a:srgbClr val="FFFFFF"/>
              </a:buClr>
            </a:pPr>
            <a:r>
              <a:rPr lang="en-GB" sz="2400" dirty="0"/>
              <a:t>This system is only for B2B transactions. It does not includes end customers.</a:t>
            </a:r>
          </a:p>
          <a:p>
            <a:pPr marL="285750" indent="-285750">
              <a:buClr>
                <a:srgbClr val="FFFFFF"/>
              </a:buClr>
            </a:pPr>
            <a:r>
              <a:rPr lang="en-GB" sz="2400" dirty="0"/>
              <a:t>We have designed in a way such easy to use and we have re-used some modules that saved our time while designing.</a:t>
            </a:r>
          </a:p>
          <a:p>
            <a:pPr marL="285750" indent="-285750">
              <a:buClr>
                <a:srgbClr val="FFFFFF"/>
              </a:buClr>
            </a:pPr>
            <a:r>
              <a:rPr lang="en-GB" sz="2400" dirty="0"/>
              <a:t>This is a simple as you can see it gives clear idea about the system without using it.</a:t>
            </a:r>
          </a:p>
          <a:p>
            <a:pPr marL="285750" indent="-285750">
              <a:buClr>
                <a:srgbClr val="FFFFFF"/>
              </a:buClr>
            </a:pPr>
            <a:endParaRPr lang="en-GB" sz="2400"/>
          </a:p>
        </p:txBody>
      </p:sp>
      <p:sp>
        <p:nvSpPr>
          <p:cNvPr id="128" name="Flowchart: Document 8">
            <a:extLst>
              <a:ext uri="{FF2B5EF4-FFF2-40B4-BE49-F238E27FC236}">
                <a16:creationId xmlns:a16="http://schemas.microsoft.com/office/drawing/2014/main" xmlns="" id="{D8667B21-A39C-4ABB-9CED-0DD4CD7395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pic>
        <p:nvPicPr>
          <p:cNvPr id="4" name="Picture 3" descr="A diagram of a diagram&#10;&#10;Description automatically generated">
            <a:extLst>
              <a:ext uri="{FF2B5EF4-FFF2-40B4-BE49-F238E27FC236}">
                <a16:creationId xmlns:a16="http://schemas.microsoft.com/office/drawing/2014/main" xmlns="" id="{8BF0EF3B-1488-4E91-560D-09F088C9A188}"/>
              </a:ext>
            </a:extLst>
          </p:cNvPr>
          <p:cNvPicPr>
            <a:picLocks noChangeAspect="1"/>
          </p:cNvPicPr>
          <p:nvPr/>
        </p:nvPicPr>
        <p:blipFill rotWithShape="1">
          <a:blip r:embed="rId2"/>
          <a:srcRect t="93" b="11784"/>
          <a:stretch/>
        </p:blipFill>
        <p:spPr>
          <a:xfrm>
            <a:off x="6126051" y="732348"/>
            <a:ext cx="4951133" cy="5541973"/>
          </a:xfrm>
          <a:prstGeom prst="rect">
            <a:avLst/>
          </a:prstGeom>
        </p:spPr>
      </p:pic>
    </p:spTree>
    <p:extLst>
      <p:ext uri="{BB962C8B-B14F-4D97-AF65-F5344CB8AC3E}">
        <p14:creationId xmlns:p14="http://schemas.microsoft.com/office/powerpoint/2010/main" val="282669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company&#10;&#10;Description automatically generated">
            <a:extLst>
              <a:ext uri="{FF2B5EF4-FFF2-40B4-BE49-F238E27FC236}">
                <a16:creationId xmlns:a16="http://schemas.microsoft.com/office/drawing/2014/main" xmlns="" id="{A7FDE87A-3E31-302F-7853-20678045F522}"/>
              </a:ext>
            </a:extLst>
          </p:cNvPr>
          <p:cNvPicPr>
            <a:picLocks noGrp="1" noChangeAspect="1"/>
          </p:cNvPicPr>
          <p:nvPr>
            <p:ph idx="1"/>
          </p:nvPr>
        </p:nvPicPr>
        <p:blipFill>
          <a:blip r:embed="rId2"/>
          <a:stretch>
            <a:fillRect/>
          </a:stretch>
        </p:blipFill>
        <p:spPr>
          <a:xfrm>
            <a:off x="8398593" y="826144"/>
            <a:ext cx="3610335" cy="4538751"/>
          </a:xfrm>
          <a:ln>
            <a:solidFill>
              <a:schemeClr val="tx1"/>
            </a:solidFill>
          </a:ln>
        </p:spPr>
      </p:pic>
      <p:pic>
        <p:nvPicPr>
          <p:cNvPr id="5" name="Picture 4" descr="A diagram of a product&#10;&#10;Description automatically generated">
            <a:extLst>
              <a:ext uri="{FF2B5EF4-FFF2-40B4-BE49-F238E27FC236}">
                <a16:creationId xmlns:a16="http://schemas.microsoft.com/office/drawing/2014/main" xmlns="" id="{44166F0E-EF16-823B-A365-F7418DD44B9D}"/>
              </a:ext>
            </a:extLst>
          </p:cNvPr>
          <p:cNvPicPr>
            <a:picLocks noChangeAspect="1"/>
          </p:cNvPicPr>
          <p:nvPr/>
        </p:nvPicPr>
        <p:blipFill>
          <a:blip r:embed="rId3"/>
          <a:stretch>
            <a:fillRect/>
          </a:stretch>
        </p:blipFill>
        <p:spPr>
          <a:xfrm>
            <a:off x="4235570" y="823628"/>
            <a:ext cx="3720858" cy="4535006"/>
          </a:xfrm>
          <a:prstGeom prst="rect">
            <a:avLst/>
          </a:prstGeom>
          <a:ln>
            <a:solidFill>
              <a:schemeClr val="tx1"/>
            </a:solidFill>
          </a:ln>
        </p:spPr>
      </p:pic>
      <p:pic>
        <p:nvPicPr>
          <p:cNvPr id="6" name="Picture 5" descr="A diagram of a company&#10;&#10;Description automatically generated">
            <a:extLst>
              <a:ext uri="{FF2B5EF4-FFF2-40B4-BE49-F238E27FC236}">
                <a16:creationId xmlns:a16="http://schemas.microsoft.com/office/drawing/2014/main" xmlns="" id="{A8582734-0235-A244-E24E-7EB1AD8DD2A1}"/>
              </a:ext>
            </a:extLst>
          </p:cNvPr>
          <p:cNvPicPr>
            <a:picLocks noChangeAspect="1"/>
          </p:cNvPicPr>
          <p:nvPr/>
        </p:nvPicPr>
        <p:blipFill>
          <a:blip r:embed="rId4"/>
          <a:stretch>
            <a:fillRect/>
          </a:stretch>
        </p:blipFill>
        <p:spPr>
          <a:xfrm>
            <a:off x="195532" y="825155"/>
            <a:ext cx="3533953" cy="4531953"/>
          </a:xfrm>
          <a:prstGeom prst="rect">
            <a:avLst/>
          </a:prstGeom>
          <a:ln>
            <a:solidFill>
              <a:schemeClr val="tx1"/>
            </a:solidFill>
          </a:ln>
        </p:spPr>
      </p:pic>
    </p:spTree>
    <p:extLst>
      <p:ext uri="{BB962C8B-B14F-4D97-AF65-F5344CB8AC3E}">
        <p14:creationId xmlns:p14="http://schemas.microsoft.com/office/powerpoint/2010/main" val="679562150"/>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TotalTime>9</TotalTime>
  <Words>502</Words>
  <Application>Microsoft Office PowerPoint</Application>
  <PresentationFormat>Custom</PresentationFormat>
  <Paragraphs>101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SineVTI</vt:lpstr>
      <vt:lpstr>A B2B MODEL FOR AGRICULTURAL PRODUCTS</vt:lpstr>
      <vt:lpstr>ABSTRACT</vt:lpstr>
      <vt:lpstr>INTRODUCTION</vt:lpstr>
      <vt:lpstr>BACKGROUND WORK </vt:lpstr>
      <vt:lpstr>EXISTING AND PROPOSED SYSTEM</vt:lpstr>
      <vt:lpstr>REQUIREMENTS</vt:lpstr>
      <vt:lpstr>TOOLS AND TECHNOLOGIES </vt:lpstr>
      <vt:lpstr>SYSTEM DESIGN</vt:lpstr>
      <vt:lpstr>PowerPoint Presentation</vt:lpstr>
      <vt:lpstr>IMPLEMENTATION</vt:lpstr>
      <vt:lpstr>IMPLEMENTATION</vt:lpstr>
      <vt:lpstr>SCREENSHOTS AND WORKING </vt:lpstr>
      <vt:lpstr>SCREENSHOTS AND WORKING </vt:lpstr>
      <vt:lpstr>SCREENSHOTS AND WORKING </vt:lpstr>
      <vt:lpstr>SCREENSHOTS AND WORKING </vt:lpstr>
      <vt:lpstr>CONCLUSION</vt:lpstr>
      <vt:lpstr>FUTURE ENHANCEMENT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 reddy</dc:creator>
  <cp:lastModifiedBy>keerthi reddy</cp:lastModifiedBy>
  <cp:revision>92</cp:revision>
  <dcterms:created xsi:type="dcterms:W3CDTF">2023-08-21T08:35:24Z</dcterms:created>
  <dcterms:modified xsi:type="dcterms:W3CDTF">2023-09-14T06:33:19Z</dcterms:modified>
</cp:coreProperties>
</file>