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Slides/notesSlide2.xml" ContentType="application/vnd.openxmlformats-officedocument.presentationml.notes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Slides/notesSlide3.xml" ContentType="application/vnd.openxmlformats-officedocument.presentationml.notes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harts/chart1.xml" ContentType="application/vnd.openxmlformats-officedocument.drawingml.chart+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4" d="100"/>
          <a:sy n="74" d="100"/>
        </p:scale>
        <p:origin x="1013" y="8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WELCOME\Documents\EMPLOYEE%20DATA%20SE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34"/>
    </mc:Choice>
    <mc:Fallback>
      <c:style val="34"/>
    </mc:Fallback>
  </mc:AlternateContent>
  <c:pivotSource>
    <c:name>[EMPLOYEE DATA SET.xlsx]sheet 2!PivotTable1</c:name>
    <c:fmtId val="7"/>
  </c:pivotSource>
  <c:chart>
    <c:title>
      <c:tx>
        <c:rich>
          <a:bodyPr/>
          <a:lstStyle/>
          <a:p>
            <a:pPr>
              <a:defRPr/>
            </a:pPr>
            <a:r>
              <a:rPr lang="en-IN"/>
              <a:t>EMPLOYEE PERFORMANCE ANALYSIS</a:t>
            </a:r>
          </a:p>
        </c:rich>
      </c:tx>
      <c:layout>
        <c:manualLayout>
          <c:xMode val="edge"/>
          <c:yMode val="edge"/>
          <c:x val="0.2500148891962868"/>
          <c:y val="0.04289925297799313"/>
        </c:manualLayout>
      </c:layout>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s>
    <c:plotArea>
      <c:layout>
        <c:manualLayout>
          <c:layoutTarget val="inner"/>
          <c:xMode val="edge"/>
          <c:yMode val="edge"/>
          <c:x val="0.05526147274779435"/>
          <c:y val="0.20175143119517008"/>
          <c:w val="0.7994687727401371"/>
          <c:h val="0.5279870785382597"/>
        </c:manualLayout>
      </c:layout>
      <c:barChart>
        <c:barDir val="col"/>
        <c:grouping val="clustered"/>
        <c:varyColors val="0"/>
        <c:ser>
          <c:idx val="0"/>
          <c:order val="0"/>
          <c:tx>
            <c:strRef>
              <c:f>'sheet 2'!$B$3:$B$4</c:f>
              <c:strCache>
                <c:ptCount val="1"/>
                <c:pt idx="0">
                  <c:v>average</c:v>
                </c:pt>
              </c:strCache>
            </c:strRef>
          </c:tx>
          <c:invertIfNegative val="0"/>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2'!$B$5:$B$18</c:f>
              <c:numCache>
                <c:formatCode>General</c:formatCode>
                <c:ptCount val="13"/>
                <c:pt idx="0">
                  <c:v>1.0</c:v>
                </c:pt>
                <c:pt idx="1">
                  <c:v>4.0</c:v>
                </c:pt>
                <c:pt idx="2">
                  <c:v>4.0</c:v>
                </c:pt>
                <c:pt idx="3">
                  <c:v>1.0</c:v>
                </c:pt>
                <c:pt idx="4">
                  <c:v>1.0</c:v>
                </c:pt>
                <c:pt idx="5">
                  <c:v>1.0</c:v>
                </c:pt>
                <c:pt idx="6">
                  <c:v>1.0</c:v>
                </c:pt>
                <c:pt idx="7">
                  <c:v>4.0</c:v>
                </c:pt>
                <c:pt idx="8">
                  <c:v>1.0</c:v>
                </c:pt>
                <c:pt idx="9">
                  <c:v>1.0</c:v>
                </c:pt>
                <c:pt idx="10">
                  <c:v>1.0</c:v>
                </c:pt>
                <c:pt idx="11">
                  <c:v>1.0</c:v>
                </c:pt>
              </c:numCache>
            </c:numRef>
          </c:val>
        </c:ser>
        <c:ser>
          <c:idx val="2"/>
          <c:order val="2"/>
          <c:tx>
            <c:strRef>
              <c:f>'sheet 2'!$D$3:$D$4</c:f>
              <c:strCache>
                <c:ptCount val="1"/>
                <c:pt idx="0">
                  <c:v>low</c:v>
                </c:pt>
              </c:strCache>
            </c:strRef>
          </c:tx>
          <c:invertIfNegative val="0"/>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2'!$D$5:$D$18</c:f>
              <c:numCache>
                <c:formatCode>General</c:formatCode>
                <c:ptCount val="13"/>
                <c:pt idx="0">
                  <c:v>4.0</c:v>
                </c:pt>
                <c:pt idx="1">
                  <c:v>4.0</c:v>
                </c:pt>
                <c:pt idx="2">
                  <c:v>2.0</c:v>
                </c:pt>
                <c:pt idx="3">
                  <c:v>1.0</c:v>
                </c:pt>
                <c:pt idx="4">
                  <c:v>4.0</c:v>
                </c:pt>
                <c:pt idx="5">
                  <c:v>1.0</c:v>
                </c:pt>
                <c:pt idx="6">
                  <c:v>1.0</c:v>
                </c:pt>
                <c:pt idx="7">
                  <c:v>4.0</c:v>
                </c:pt>
                <c:pt idx="8">
                  <c:v>6.0</c:v>
                </c:pt>
                <c:pt idx="9">
                  <c:v>1.0</c:v>
                </c:pt>
                <c:pt idx="10">
                  <c:v>5.0</c:v>
                </c:pt>
                <c:pt idx="11">
                  <c:v>2.0</c:v>
                </c:pt>
                <c:pt idx="12">
                  <c:v>8.0</c:v>
                </c:pt>
              </c:numCache>
            </c:numRef>
          </c:val>
        </c:ser>
        <c:ser>
          <c:idx val="3"/>
          <c:order val="3"/>
          <c:tx>
            <c:strRef>
              <c:f>'sheet 2'!$E$3:$E$4</c:f>
              <c:strCache>
                <c:ptCount val="1"/>
                <c:pt idx="0">
                  <c:v>medium</c:v>
                </c:pt>
              </c:strCache>
            </c:strRef>
          </c:tx>
          <c:invertIfNegative val="0"/>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2'!$E$5:$E$18</c:f>
              <c:numCache>
                <c:formatCode>General</c:formatCode>
                <c:ptCount val="13"/>
                <c:pt idx="0">
                  <c:v>8.0</c:v>
                </c:pt>
                <c:pt idx="1">
                  <c:v>6.0</c:v>
                </c:pt>
                <c:pt idx="3">
                  <c:v>2.0</c:v>
                </c:pt>
                <c:pt idx="4">
                  <c:v>5.0</c:v>
                </c:pt>
                <c:pt idx="5">
                  <c:v>4.0</c:v>
                </c:pt>
                <c:pt idx="6">
                  <c:v>2.0</c:v>
                </c:pt>
                <c:pt idx="7">
                  <c:v>3.0</c:v>
                </c:pt>
                <c:pt idx="8">
                  <c:v>4.0</c:v>
                </c:pt>
                <c:pt idx="9">
                  <c:v>3.0</c:v>
                </c:pt>
                <c:pt idx="10">
                  <c:v>4.0</c:v>
                </c:pt>
                <c:pt idx="11">
                  <c:v>6.0</c:v>
                </c:pt>
                <c:pt idx="12">
                  <c:v>8.0</c:v>
                </c:pt>
              </c:numCache>
            </c:numRef>
          </c:val>
        </c:ser>
        <c:ser>
          <c:idx val="4"/>
          <c:order val="4"/>
          <c:tx>
            <c:strRef>
              <c:f>'sheet 2'!$F$3:$F$4</c:f>
              <c:strCache>
                <c:ptCount val="1"/>
                <c:pt idx="0">
                  <c:v>very high</c:v>
                </c:pt>
              </c:strCache>
            </c:strRef>
          </c:tx>
          <c:invertIfNegative val="0"/>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2'!$F$5:$F$18</c:f>
              <c:numCache>
                <c:formatCode>General</c:formatCode>
                <c:ptCount val="13"/>
                <c:pt idx="0">
                  <c:v>3.0</c:v>
                </c:pt>
                <c:pt idx="1">
                  <c:v>2.0</c:v>
                </c:pt>
                <c:pt idx="2">
                  <c:v>4.0</c:v>
                </c:pt>
                <c:pt idx="3">
                  <c:v>4.0</c:v>
                </c:pt>
                <c:pt idx="4">
                  <c:v>6.0</c:v>
                </c:pt>
                <c:pt idx="5">
                  <c:v>2.0</c:v>
                </c:pt>
                <c:pt idx="6">
                  <c:v>3.0</c:v>
                </c:pt>
                <c:pt idx="7">
                  <c:v>5.0</c:v>
                </c:pt>
                <c:pt idx="8">
                  <c:v>2.0</c:v>
                </c:pt>
                <c:pt idx="9">
                  <c:v>3.0</c:v>
                </c:pt>
                <c:pt idx="10">
                  <c:v>3.0</c:v>
                </c:pt>
                <c:pt idx="11">
                  <c:v>4.0</c:v>
                </c:pt>
                <c:pt idx="12">
                  <c:v>2.0</c:v>
                </c:pt>
              </c:numCache>
            </c:numRef>
          </c:val>
        </c:ser>
        <c:ser>
          <c:idx val="1"/>
          <c:order val="1"/>
          <c:tx>
            <c:strRef>
              <c:f>'sheet 2'!$C$3:$C$4</c:f>
              <c:strCache>
                <c:ptCount val="1"/>
                <c:pt idx="0">
                  <c:v>high</c:v>
                </c:pt>
              </c:strCache>
            </c:strRef>
          </c:tx>
          <c:invertIfNegative val="0"/>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2'!$C$5:$C$18</c:f>
              <c:numCache>
                <c:formatCode>General</c:formatCode>
                <c:ptCount val="13"/>
                <c:pt idx="0">
                  <c:v>4.0</c:v>
                </c:pt>
                <c:pt idx="1">
                  <c:v>5.0</c:v>
                </c:pt>
                <c:pt idx="2">
                  <c:v>3.0</c:v>
                </c:pt>
                <c:pt idx="3">
                  <c:v>4.0</c:v>
                </c:pt>
                <c:pt idx="4">
                  <c:v>2.0</c:v>
                </c:pt>
                <c:pt idx="5">
                  <c:v>2.0</c:v>
                </c:pt>
                <c:pt idx="6">
                  <c:v>1.0</c:v>
                </c:pt>
                <c:pt idx="7">
                  <c:v>2.0</c:v>
                </c:pt>
                <c:pt idx="8">
                  <c:v>2.0</c:v>
                </c:pt>
                <c:pt idx="9">
                  <c:v>1.0</c:v>
                </c:pt>
                <c:pt idx="10">
                  <c:v>3.0</c:v>
                </c:pt>
                <c:pt idx="11">
                  <c:v>4.0</c:v>
                </c:pt>
                <c:pt idx="12">
                  <c:v>1.0</c:v>
                </c:pt>
              </c:numCache>
            </c:numRef>
          </c:val>
        </c:ser>
        <c:dLbls>
          <c:showLegendKey val="0"/>
          <c:showVal val="0"/>
          <c:showCatName val="0"/>
          <c:showSerName val="0"/>
          <c:showPercent val="0"/>
          <c:showBubbleSize val="0"/>
        </c:dLbls>
        <c:gapWidth val="55"/>
        <c:axId val="102028416"/>
        <c:axId val="102029952"/>
      </c:barChart>
      <c:catAx>
        <c:axId val="102028416"/>
        <c:scaling>
          <c:orientation val="minMax"/>
        </c:scaling>
        <c:delete val="0"/>
        <c:axPos val="b"/>
        <c:numFmt formatCode="General" sourceLinked="0"/>
        <c:majorTickMark val="none"/>
        <c:minorTickMark val="none"/>
        <c:tickLblPos val="nextTo"/>
        <c:crossAx val="102029952"/>
        <c:crosses val="autoZero"/>
        <c:auto val="1"/>
        <c:lblAlgn val="ctr"/>
        <c:lblOffset val="100"/>
        <c:noMultiLvlLbl val="0"/>
      </c:catAx>
      <c:valAx>
        <c:axId val="102029952"/>
        <c:scaling>
          <c:orientation val="minMax"/>
        </c:scaling>
        <c:delete val="0"/>
        <c:axPos val="l"/>
        <c:majorGridlines/>
        <c:numFmt formatCode="General" sourceLinked="1"/>
        <c:majorTickMark val="none"/>
        <c:minorTickMark val="none"/>
        <c:tickLblPos val="nextTo"/>
        <c:crossAx val="102028416"/>
        <c:crosses val="autoZero"/>
        <c:crossBetween val="between"/>
      </c:valAx>
    </c:plotArea>
    <c:legend>
      <c:legendPos val="r"/>
      <c:overlay val="0"/>
    </c:legend>
    <c:plotVisOnly val="1"/>
    <c:dispBlanksAs val="gap"/>
    <c:showDLblsOverMax val="0"/>
  </c:chart>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txPr>
    <a:bodyPr/>
    <a:lstStyle/>
    <a:p>
      <a:pPr>
        <a:defRPr>
          <a:solidFill>
            <a:schemeClr val="lt1"/>
          </a:solidFill>
          <a:latin typeface="+mn-lt"/>
          <a:ea typeface="+mn-ea"/>
          <a:cs typeface="+mn-cs"/>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4" name=""/>
        <p:cNvGrpSpPr/>
        <p:nvPr/>
      </p:nvGrpSpPr>
      <p:grpSpPr>
        <a:xfrm>
          <a:off x="0" y="0"/>
          <a:ext cx="0" cy="0"/>
          <a:chOff x="0" y="0"/>
          <a:chExt cx="0" cy="0"/>
        </a:xfrm>
      </p:grpSpPr>
      <p:sp>
        <p:nvSpPr>
          <p:cNvPr id="1048706"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7"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08"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9"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0"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1"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5" name="Slide Image Placeholder 1"/>
          <p:cNvSpPr>
            <a:spLocks noChangeAspect="1" noRot="1" noGrp="1"/>
          </p:cNvSpPr>
          <p:nvPr>
            <p:ph type="sldImg"/>
          </p:nvPr>
        </p:nvSpPr>
        <p:spPr/>
      </p:sp>
      <p:sp>
        <p:nvSpPr>
          <p:cNvPr id="1048666" name="Notes Placeholder 2"/>
          <p:cNvSpPr>
            <a:spLocks noGrp="1"/>
          </p:cNvSpPr>
          <p:nvPr>
            <p:ph type="body" idx="1"/>
          </p:nvPr>
        </p:nvSpPr>
        <p:spPr/>
        <p:txBody>
          <a:bodyPr/>
          <a:p>
            <a:endParaRPr dirty="0" lang="en-IN"/>
          </a:p>
        </p:txBody>
      </p:sp>
      <p:sp>
        <p:nvSpPr>
          <p:cNvPr id="1048667" name="Slide Number Placeholder 3"/>
          <p:cNvSpPr>
            <a:spLocks noGrp="1"/>
          </p:cNvSpPr>
          <p:nvPr>
            <p:ph type="sldNum" sz="quarter" idx="10"/>
          </p:nvPr>
        </p:nvSpPr>
        <p:spPr/>
        <p:txBody>
          <a:bodyPr/>
          <a:p>
            <a:fld id="{F7F439ED-1E90-4106-847A-8EF19031FE2F}" type="slidenum">
              <a:rPr lang="en-IN" smtClean="0"/>
              <a:t>7</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81" name="Slide Image Placeholder 1"/>
          <p:cNvSpPr>
            <a:spLocks noChangeAspect="1" noRot="1" noGrp="1"/>
          </p:cNvSpPr>
          <p:nvPr>
            <p:ph type="sldImg"/>
          </p:nvPr>
        </p:nvSpPr>
        <p:spPr/>
      </p:sp>
      <p:sp>
        <p:nvSpPr>
          <p:cNvPr id="1048682" name="Notes Placeholder 2"/>
          <p:cNvSpPr>
            <a:spLocks noGrp="1"/>
          </p:cNvSpPr>
          <p:nvPr>
            <p:ph type="body" idx="1"/>
          </p:nvPr>
        </p:nvSpPr>
        <p:spPr/>
        <p:txBody>
          <a:bodyPr/>
          <a:p>
            <a:endParaRPr dirty="0" lang="en-IN"/>
          </a:p>
        </p:txBody>
      </p:sp>
      <p:sp>
        <p:nvSpPr>
          <p:cNvPr id="1048683" name="Slide Number Placeholder 3"/>
          <p:cNvSpPr>
            <a:spLocks noGrp="1"/>
          </p:cNvSpPr>
          <p:nvPr>
            <p:ph type="sldNum" sz="quarter" idx="10"/>
          </p:nvPr>
        </p:nvSpPr>
        <p:spPr/>
        <p:txBody>
          <a:bodyPr/>
          <a:p>
            <a:fld id="{F7F439ED-1E90-4106-847A-8EF19031FE2F}" type="slidenum">
              <a:rPr lang="en-IN" smtClean="0"/>
              <a:t>10</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2"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type="body" idx="1"/>
          </p:nvPr>
        </p:nvSpPr>
        <p:spPr/>
        <p:txBody>
          <a:bodyPr bIns="0" lIns="0" rIns="0" tIns="0"/>
          <a:p/>
        </p:txBody>
      </p:sp>
      <p:sp>
        <p:nvSpPr>
          <p:cNvPr id="1048697"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9"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53" name=""/>
        <p:cNvGrpSpPr/>
        <p:nvPr/>
      </p:nvGrpSpPr>
      <p:grpSpPr>
        <a:xfrm>
          <a:off x="0" y="0"/>
          <a:ext cx="0" cy="0"/>
          <a:chOff x="0" y="0"/>
          <a:chExt cx="0" cy="0"/>
        </a:xfrm>
      </p:grpSpPr>
      <p:sp>
        <p:nvSpPr>
          <p:cNvPr id="104870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1"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2"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3"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4"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5"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7"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68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5.png"/><Relationship Id="rId3"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image" Target="../media/image7.jpeg"/><Relationship Id="rId4"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jpeg"/><Relationship Id="rId3" Type="http://schemas.openxmlformats.org/officeDocument/2006/relationships/image" Target="../media/image10.jpeg"/><Relationship Id="rId4" Type="http://schemas.openxmlformats.org/officeDocument/2006/relationships/image" Target="../media/image11.jpeg"/><Relationship Id="rId5" Type="http://schemas.openxmlformats.org/officeDocument/2006/relationships/image" Target="../media/image12.jpeg"/><Relationship Id="rId6"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13.jpeg"/><Relationship Id="rId2" Type="http://schemas.openxmlformats.org/officeDocument/2006/relationships/image" Target="../media/image1.png"/><Relationship Id="rId3" Type="http://schemas.openxmlformats.org/officeDocument/2006/relationships/slideLayout" Target="../slideLayouts/slideLayout4.xml"/><Relationship Id="rId4"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876299" y="3004183"/>
            <a:ext cx="8935509" cy="1513841"/>
          </a:xfrm>
          <a:prstGeom prst="rect"/>
          <a:noFill/>
        </p:spPr>
        <p:txBody>
          <a:bodyPr rtlCol="0" wrap="square">
            <a:spAutoFit/>
          </a:bodyPr>
          <a:p>
            <a:r>
              <a:rPr dirty="0" sz="2400" lang="en-US"/>
              <a:t>STUDENT NAME</a:t>
            </a:r>
            <a:r>
              <a:rPr altLang="en-IN" dirty="0" sz="2400" lang="en-US">
                <a:solidFill>
                  <a:srgbClr val="36363D"/>
                </a:solidFill>
              </a:rPr>
              <a:t>:</a:t>
            </a:r>
            <a:r>
              <a:rPr altLang="en-IN" dirty="0" sz="2400" lang="en-US">
                <a:solidFill>
                  <a:srgbClr val="36363D"/>
                </a:solidFill>
              </a:rPr>
              <a:t>A</a:t>
            </a:r>
            <a:r>
              <a:rPr altLang="en-IN" dirty="0" sz="2400" lang="en-US">
                <a:solidFill>
                  <a:srgbClr val="36363D"/>
                </a:solidFill>
              </a:rPr>
              <a:t>.</a:t>
            </a:r>
            <a:r>
              <a:rPr altLang="en-IN" dirty="0" sz="2400" lang="en-US">
                <a:solidFill>
                  <a:srgbClr val="36363D"/>
                </a:solidFill>
              </a:rPr>
              <a:t>K</a:t>
            </a:r>
            <a:r>
              <a:rPr altLang="en-IN" dirty="0" sz="2400" lang="en-US">
                <a:solidFill>
                  <a:srgbClr val="36363D"/>
                </a:solidFill>
              </a:rPr>
              <a:t>E</a:t>
            </a:r>
            <a:r>
              <a:rPr altLang="en-IN" dirty="0" sz="2400" lang="en-US">
                <a:solidFill>
                  <a:srgbClr val="36363D"/>
                </a:solidFill>
              </a:rPr>
              <a:t>E</a:t>
            </a:r>
            <a:r>
              <a:rPr altLang="en-IN" dirty="0" sz="2400" lang="en-US">
                <a:solidFill>
                  <a:srgbClr val="36363D"/>
                </a:solidFill>
              </a:rPr>
              <a:t>R</a:t>
            </a:r>
            <a:r>
              <a:rPr altLang="en-IN" dirty="0" sz="2400" lang="en-US">
                <a:solidFill>
                  <a:srgbClr val="36363D"/>
                </a:solidFill>
              </a:rPr>
              <a:t>T</a:t>
            </a:r>
            <a:r>
              <a:rPr altLang="en-IN" dirty="0" sz="2400" lang="en-US">
                <a:solidFill>
                  <a:srgbClr val="36363D"/>
                </a:solidFill>
              </a:rPr>
              <a:t>H</a:t>
            </a:r>
            <a:r>
              <a:rPr altLang="en-IN" dirty="0" sz="2400" lang="en-US">
                <a:solidFill>
                  <a:srgbClr val="36363D"/>
                </a:solidFill>
              </a:rPr>
              <a:t>A</a:t>
            </a:r>
            <a:r>
              <a:rPr altLang="en-IN" dirty="0" sz="2400" lang="en-US">
                <a:solidFill>
                  <a:srgbClr val="36363D"/>
                </a:solidFill>
              </a:rPr>
              <a:t>N</a:t>
            </a:r>
            <a:r>
              <a:rPr altLang="en-IN" dirty="0" sz="2400" lang="en-US">
                <a:solidFill>
                  <a:srgbClr val="36363D"/>
                </a:solidFill>
              </a:rPr>
              <a:t>A</a:t>
            </a:r>
            <a:endParaRPr altLang="en-US" lang="zh-CN"/>
          </a:p>
          <a:p>
            <a:r>
              <a:rPr dirty="0" sz="2400" lang="en-US"/>
              <a:t>REGISTER NO</a:t>
            </a:r>
            <a:r>
              <a:rPr sz="2400" lang="en-US">
                <a:solidFill>
                  <a:srgbClr val="00B0F0"/>
                </a:solidFill>
              </a:rPr>
              <a:t>:</a:t>
            </a:r>
            <a:r>
              <a:rPr sz="2400" lang="en-US">
                <a:solidFill>
                  <a:srgbClr val="36363D"/>
                </a:solidFill>
              </a:rPr>
              <a:t>  </a:t>
            </a:r>
            <a:r>
              <a:rPr altLang="en-IN" sz="2400" lang="en-US">
                <a:solidFill>
                  <a:srgbClr val="36363D"/>
                </a:solidFill>
              </a:rPr>
              <a:t>1</a:t>
            </a:r>
            <a:r>
              <a:rPr altLang="en-IN" sz="2400" lang="en-US">
                <a:solidFill>
                  <a:srgbClr val="36363D"/>
                </a:solidFill>
              </a:rPr>
              <a:t>2</a:t>
            </a:r>
            <a:r>
              <a:rPr altLang="en-IN" sz="2400" lang="en-US">
                <a:solidFill>
                  <a:srgbClr val="36363D"/>
                </a:solidFill>
              </a:rPr>
              <a:t>2</a:t>
            </a:r>
            <a:r>
              <a:rPr altLang="en-IN" sz="2400" lang="en-US">
                <a:solidFill>
                  <a:srgbClr val="36363D"/>
                </a:solidFill>
              </a:rPr>
              <a:t>2</a:t>
            </a:r>
            <a:r>
              <a:rPr altLang="en-IN" sz="2400" lang="en-US">
                <a:solidFill>
                  <a:srgbClr val="36363D"/>
                </a:solidFill>
              </a:rPr>
              <a:t>0</a:t>
            </a:r>
            <a:r>
              <a:rPr altLang="en-IN" sz="2400" lang="en-US">
                <a:solidFill>
                  <a:srgbClr val="36363D"/>
                </a:solidFill>
              </a:rPr>
              <a:t>0</a:t>
            </a:r>
            <a:r>
              <a:rPr altLang="en-IN" sz="2400" lang="en-US">
                <a:solidFill>
                  <a:srgbClr val="36363D"/>
                </a:solidFill>
              </a:rPr>
              <a:t>8</a:t>
            </a:r>
            <a:r>
              <a:rPr altLang="en-IN" sz="2400" lang="en-US">
                <a:solidFill>
                  <a:srgbClr val="36363D"/>
                </a:solidFill>
              </a:rPr>
              <a:t>4</a:t>
            </a:r>
            <a:r>
              <a:rPr altLang="en-IN" sz="2400" lang="en-US">
                <a:solidFill>
                  <a:srgbClr val="36363D"/>
                </a:solidFill>
              </a:rPr>
              <a:t>4</a:t>
            </a:r>
            <a:r>
              <a:rPr altLang="en-IN" sz="2400" lang="en-US">
                <a:solidFill>
                  <a:srgbClr val="36363D"/>
                </a:solidFill>
              </a:rPr>
              <a:t>,</a:t>
            </a:r>
            <a:r>
              <a:rPr altLang="en-IN" sz="2400" lang="en-US">
                <a:solidFill>
                  <a:srgbClr val="36363D"/>
                </a:solidFill>
              </a:rPr>
              <a:t> </a:t>
            </a:r>
            <a:r>
              <a:rPr altLang="en-IN" sz="2400" lang="en-US">
                <a:solidFill>
                  <a:srgbClr val="36363D"/>
                </a:solidFill>
              </a:rPr>
              <a:t>asu</a:t>
            </a:r>
            <a:r>
              <a:rPr altLang="en-IN" sz="2400" lang="en-US">
                <a:solidFill>
                  <a:srgbClr val="36363D"/>
                </a:solidFill>
              </a:rPr>
              <a:t>n</a:t>
            </a:r>
            <a:r>
              <a:rPr altLang="en-IN" sz="2400" lang="en-US">
                <a:solidFill>
                  <a:srgbClr val="36363D"/>
                </a:solidFill>
              </a:rPr>
              <a:t>m</a:t>
            </a:r>
            <a:r>
              <a:rPr altLang="en-IN" sz="2400" lang="en-US">
                <a:solidFill>
                  <a:srgbClr val="36363D"/>
                </a:solidFill>
              </a:rPr>
              <a:t>asunm187122200844</a:t>
            </a:r>
            <a:endParaRPr dirty="0" sz="2400" lang="en-US">
              <a:solidFill>
                <a:srgbClr val="36363D"/>
              </a:solidFill>
            </a:endParaRPr>
          </a:p>
          <a:p>
            <a:r>
              <a:rPr dirty="0" sz="2400" lang="en-US"/>
              <a:t>EPARTMENT: </a:t>
            </a:r>
            <a:r>
              <a:rPr dirty="0" sz="2400" lang="en-US">
                <a:solidFill>
                  <a:srgbClr val="36363D"/>
                </a:solidFill>
              </a:rPr>
              <a:t>B.COM(CORPORATE SECRETARYSHIP)</a:t>
            </a:r>
            <a:endParaRPr dirty="0" sz="2400" lang="en-US">
              <a:solidFill>
                <a:srgbClr val="36363D"/>
              </a:solidFill>
            </a:endParaRPr>
          </a:p>
          <a:p>
            <a:r>
              <a:rPr altLang="en-IN" dirty="0" sz="2400" lang="en-US"/>
              <a:t>COLLEG</a:t>
            </a:r>
            <a:r>
              <a:rPr altLang="en-IN" dirty="0" sz="2400" lang="en-US"/>
              <a:t>:</a:t>
            </a:r>
            <a:r>
              <a:rPr altLang="en-IN" dirty="0" sz="2400" lang="en-US"/>
              <a:t> </a:t>
            </a:r>
            <a:r>
              <a:rPr altLang="en-IN" dirty="0" sz="2400" lang="en-US"/>
              <a:t>S</a:t>
            </a:r>
            <a:r>
              <a:rPr altLang="en-IN" dirty="0" sz="2400" lang="en-US"/>
              <a:t>R</a:t>
            </a:r>
            <a:r>
              <a:rPr altLang="en-IN" dirty="0" sz="2400" lang="en-US"/>
              <a:t>I</a:t>
            </a:r>
            <a:r>
              <a:rPr altLang="en-IN" dirty="0" sz="2400" lang="en-US"/>
              <a:t>R</a:t>
            </a:r>
            <a:r>
              <a:rPr altLang="en-IN" dirty="0" sz="2400" lang="en-US"/>
              <a:t>A</a:t>
            </a:r>
            <a:r>
              <a:rPr altLang="en-IN" dirty="0" sz="2400" lang="en-US"/>
              <a:t>M</a:t>
            </a:r>
            <a:r>
              <a:rPr altLang="en-IN" dirty="0" sz="2400" lang="en-US"/>
              <a:t> </a:t>
            </a:r>
            <a:r>
              <a:rPr altLang="en-IN" dirty="0" sz="2400" lang="en-US"/>
              <a:t>CO</a:t>
            </a:r>
            <a:r>
              <a:rPr altLang="en-IN" dirty="0" sz="2400" lang="en-US"/>
              <a:t>LLEGE</a:t>
            </a:r>
            <a:r>
              <a:rPr altLang="en-IN" dirty="0" sz="2400" lang="en-US"/>
              <a:t> </a:t>
            </a:r>
            <a:r>
              <a:rPr altLang="en-IN" dirty="0" sz="2400" lang="en-US"/>
              <a:t>OF</a:t>
            </a:r>
            <a:r>
              <a:rPr altLang="en-IN" dirty="0" sz="2400" lang="en-US"/>
              <a:t> </a:t>
            </a:r>
            <a:r>
              <a:rPr altLang="en-IN" dirty="0" sz="2400" lang="en-US"/>
              <a:t>A</a:t>
            </a:r>
            <a:r>
              <a:rPr altLang="en-IN" dirty="0" sz="2400" lang="en-US"/>
              <a:t>R</a:t>
            </a:r>
            <a:r>
              <a:rPr altLang="en-IN" dirty="0" sz="2400" lang="en-US"/>
              <a:t>T</a:t>
            </a:r>
            <a:r>
              <a:rPr altLang="en-IN" dirty="0" sz="2400" lang="en-US"/>
              <a:t>S</a:t>
            </a:r>
            <a:r>
              <a:rPr altLang="en-IN" dirty="0" sz="2400" lang="en-US"/>
              <a:t> </a:t>
            </a:r>
            <a:r>
              <a:rPr altLang="en-IN" dirty="0" sz="2400" lang="en-US"/>
              <a:t>&amp;</a:t>
            </a:r>
            <a:r>
              <a:rPr altLang="en-IN" dirty="0" sz="2400" lang="en-US"/>
              <a:t>S</a:t>
            </a:r>
            <a:r>
              <a:rPr altLang="en-IN" dirty="0" sz="2400" lang="en-US"/>
              <a:t>C</a:t>
            </a:r>
            <a:r>
              <a:rPr altLang="en-IN" dirty="0" sz="2400" lang="en-US"/>
              <a:t>I</a:t>
            </a:r>
            <a:r>
              <a:rPr altLang="en-IN" dirty="0" sz="2400" lang="en-US"/>
              <a:t>E</a:t>
            </a:r>
            <a:r>
              <a:rPr altLang="en-IN" dirty="0" sz="2400" lang="en-US"/>
              <a:t>NCE</a:t>
            </a:r>
            <a:r>
              <a:rPr altLang="en-IN" dirty="0" sz="2400" lang="en-US"/>
              <a:t> </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7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1"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8" name="object 8"/>
          <p:cNvSpPr txBox="1"/>
          <p:nvPr/>
        </p:nvSpPr>
        <p:spPr>
          <a:xfrm>
            <a:off x="381000" y="304800"/>
            <a:ext cx="8328026" cy="225510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b="1" dirty="0" sz="4800" lang="en-US" spc="5">
              <a:latin typeface="Trebuchet MS"/>
              <a:cs typeface="Trebuchet MS"/>
            </a:endParaRPr>
          </a:p>
          <a:p>
            <a:pPr marL="12700">
              <a:lnSpc>
                <a:spcPct val="100000"/>
              </a:lnSpc>
              <a:spcBef>
                <a:spcPts val="105"/>
              </a:spcBef>
            </a:pPr>
            <a:endParaRPr b="1" dirty="0" sz="4800" lang="en-US" spc="5">
              <a:latin typeface="Trebuchet MS"/>
              <a:cs typeface="Trebuchet MS"/>
            </a:endParaRPr>
          </a:p>
          <a:p>
            <a:pPr marL="12700">
              <a:lnSpc>
                <a:spcPct val="100000"/>
              </a:lnSpc>
              <a:spcBef>
                <a:spcPts val="105"/>
              </a:spcBef>
            </a:pPr>
            <a:endParaRPr dirty="0" sz="4800">
              <a:latin typeface="Trebuchet MS"/>
              <a:cs typeface="Trebuchet MS"/>
            </a:endParaRPr>
          </a:p>
        </p:txBody>
      </p:sp>
      <p:sp>
        <p:nvSpPr>
          <p:cNvPr id="104867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0" name="Rectangle 2"/>
          <p:cNvSpPr/>
          <p:nvPr/>
        </p:nvSpPr>
        <p:spPr>
          <a:xfrm>
            <a:off x="364299" y="1254764"/>
            <a:ext cx="8506175" cy="5324535"/>
          </a:xfrm>
          <a:prstGeom prst="rect"/>
        </p:spPr>
        <p:txBody>
          <a:bodyPr wrap="none">
            <a:spAutoFit/>
          </a:bodyPr>
          <a:p>
            <a:r>
              <a:rPr b="1" dirty="0" sz="2000" lang="en-US" spc="20" u="sng">
                <a:latin typeface="+mj-lt"/>
                <a:cs typeface="Times New Roman" pitchFamily="18" charset="0"/>
              </a:rPr>
              <a:t>COLLECTION OF DATA SET :</a:t>
            </a:r>
          </a:p>
          <a:p>
            <a:pPr indent="-342900" marL="342900">
              <a:buFont typeface="Wingdings" pitchFamily="2" charset="2"/>
              <a:buChar char="v"/>
            </a:pPr>
            <a:endParaRPr b="1" dirty="0" sz="2000" lang="en-US" spc="20" u="sng">
              <a:latin typeface="+mj-lt"/>
              <a:cs typeface="Times New Roman" pitchFamily="18" charset="0"/>
            </a:endParaRPr>
          </a:p>
          <a:p>
            <a:pPr indent="-342900" marL="342900">
              <a:buFont typeface="Wingdings" pitchFamily="2" charset="2"/>
              <a:buChar char="v"/>
            </a:pPr>
            <a:r>
              <a:rPr dirty="0" sz="2000" lang="en-US" spc="20">
                <a:latin typeface="Times New Roman" pitchFamily="18" charset="0"/>
                <a:cs typeface="Times New Roman" pitchFamily="18" charset="0"/>
              </a:rPr>
              <a:t>The data was collected from the </a:t>
            </a:r>
            <a:r>
              <a:rPr dirty="0" sz="2000" lang="en-US" spc="20" err="1">
                <a:latin typeface="Times New Roman" pitchFamily="18" charset="0"/>
                <a:cs typeface="Times New Roman" pitchFamily="18" charset="0"/>
              </a:rPr>
              <a:t>edunet</a:t>
            </a:r>
            <a:r>
              <a:rPr dirty="0" sz="2000" lang="en-US" spc="20">
                <a:latin typeface="Times New Roman" pitchFamily="18" charset="0"/>
                <a:cs typeface="Times New Roman" pitchFamily="18" charset="0"/>
              </a:rPr>
              <a:t> dash board.</a:t>
            </a:r>
          </a:p>
          <a:p>
            <a:pPr indent="-342900" marL="342900">
              <a:buFont typeface="Wingdings" pitchFamily="2" charset="2"/>
              <a:buChar char="v"/>
            </a:pPr>
            <a:r>
              <a:rPr dirty="0" sz="2000" lang="en-US" spc="20">
                <a:latin typeface="Times New Roman" pitchFamily="18" charset="0"/>
                <a:cs typeface="Times New Roman" pitchFamily="18" charset="0"/>
              </a:rPr>
              <a:t>And all the data was alignment and there are 7 features are given.</a:t>
            </a:r>
          </a:p>
          <a:p>
            <a:pPr indent="-342900" marL="342900">
              <a:buFont typeface="Wingdings" pitchFamily="2" charset="2"/>
              <a:buChar char="v"/>
            </a:pPr>
            <a:r>
              <a:rPr dirty="0" sz="2000" lang="en-US" spc="20">
                <a:latin typeface="Times New Roman" pitchFamily="18" charset="0"/>
                <a:cs typeface="Times New Roman" pitchFamily="18" charset="0"/>
              </a:rPr>
              <a:t>In these 9 features as that I was </a:t>
            </a:r>
            <a:r>
              <a:rPr dirty="0" sz="2000" lang="en-US" spc="20" err="1">
                <a:latin typeface="Times New Roman" pitchFamily="18" charset="0"/>
                <a:cs typeface="Times New Roman" pitchFamily="18" charset="0"/>
              </a:rPr>
              <a:t>selectedthe</a:t>
            </a:r>
            <a:r>
              <a:rPr dirty="0" sz="2000" lang="en-US" spc="20">
                <a:latin typeface="Times New Roman" pitchFamily="18" charset="0"/>
                <a:cs typeface="Times New Roman" pitchFamily="18" charset="0"/>
              </a:rPr>
              <a:t> 5 </a:t>
            </a:r>
            <a:r>
              <a:rPr dirty="0" sz="2000" lang="en-US" spc="20" err="1">
                <a:latin typeface="Times New Roman" pitchFamily="18" charset="0"/>
                <a:cs typeface="Times New Roman" pitchFamily="18" charset="0"/>
              </a:rPr>
              <a:t>featues</a:t>
            </a:r>
            <a:r>
              <a:rPr dirty="0" sz="2000" lang="en-US" spc="20">
                <a:latin typeface="Times New Roman" pitchFamily="18" charset="0"/>
                <a:cs typeface="Times New Roman" pitchFamily="18" charset="0"/>
              </a:rPr>
              <a:t> to analysis </a:t>
            </a:r>
          </a:p>
          <a:p>
            <a:r>
              <a:rPr dirty="0" sz="2000" lang="en-US" spc="20">
                <a:latin typeface="Times New Roman" pitchFamily="18" charset="0"/>
                <a:cs typeface="Times New Roman" pitchFamily="18" charset="0"/>
              </a:rPr>
              <a:t>    the employee rating  From the employee data  base.</a:t>
            </a:r>
          </a:p>
          <a:p>
            <a:r>
              <a:rPr dirty="0" sz="2000" lang="en-US" spc="20">
                <a:latin typeface="+mj-lt"/>
                <a:cs typeface="Times New Roman" pitchFamily="18" charset="0"/>
              </a:rPr>
              <a:t>  </a:t>
            </a:r>
          </a:p>
          <a:p>
            <a:r>
              <a:rPr b="1" dirty="0" sz="2000" lang="en-US" spc="20">
                <a:latin typeface="+mj-lt"/>
                <a:cs typeface="Times New Roman" pitchFamily="18" charset="0"/>
              </a:rPr>
              <a:t> </a:t>
            </a:r>
            <a:r>
              <a:rPr b="1" dirty="0" sz="2000" lang="en-US" spc="20" u="sng">
                <a:latin typeface="+mj-lt"/>
                <a:cs typeface="Times New Roman" pitchFamily="18" charset="0"/>
              </a:rPr>
              <a:t>FEATURES COLLECTING:</a:t>
            </a:r>
          </a:p>
          <a:p>
            <a:pPr indent="-342900" marL="342900">
              <a:buFont typeface="Wingdings" pitchFamily="2" charset="2"/>
              <a:buChar char="v"/>
            </a:pPr>
            <a:endParaRPr dirty="0" sz="2000" lang="en-US" spc="20">
              <a:latin typeface="+mj-lt"/>
              <a:cs typeface="Times New Roman" pitchFamily="18" charset="0"/>
            </a:endParaRPr>
          </a:p>
          <a:p>
            <a:pPr indent="-342900" marL="342900">
              <a:buFont typeface="Wingdings" pitchFamily="2" charset="2"/>
              <a:buChar char="v"/>
            </a:pPr>
            <a:r>
              <a:rPr dirty="0" sz="2000" lang="en-US" spc="20">
                <a:latin typeface="Times New Roman" pitchFamily="18" charset="0"/>
                <a:cs typeface="Times New Roman" pitchFamily="18" charset="0"/>
              </a:rPr>
              <a:t>In the data base their was an black cell are in the data.</a:t>
            </a:r>
          </a:p>
          <a:p>
            <a:pPr indent="-342900" marL="342900">
              <a:buFont typeface="Wingdings" pitchFamily="2" charset="2"/>
              <a:buChar char="v"/>
            </a:pPr>
            <a:r>
              <a:rPr dirty="0" sz="2000" lang="en-US" spc="20">
                <a:latin typeface="Times New Roman" pitchFamily="18" charset="0"/>
                <a:cs typeface="Times New Roman" pitchFamily="18" charset="0"/>
              </a:rPr>
              <a:t>To remove the blank cell first used the conditional formatting  tool used</a:t>
            </a:r>
          </a:p>
          <a:p>
            <a:r>
              <a:rPr dirty="0" sz="2000" lang="en-US" spc="20">
                <a:latin typeface="Times New Roman" pitchFamily="18" charset="0"/>
                <a:cs typeface="Times New Roman" pitchFamily="18" charset="0"/>
              </a:rPr>
              <a:t>     to Highlight the blank cell with the filling of </a:t>
            </a:r>
            <a:r>
              <a:rPr dirty="0" sz="2000" lang="en-US" spc="20" err="1">
                <a:latin typeface="Times New Roman" pitchFamily="18" charset="0"/>
                <a:cs typeface="Times New Roman" pitchFamily="18" charset="0"/>
              </a:rPr>
              <a:t>colour</a:t>
            </a:r>
            <a:r>
              <a:rPr dirty="0" sz="2000" lang="en-US" spc="20">
                <a:latin typeface="Times New Roman" pitchFamily="18" charset="0"/>
                <a:cs typeface="Times New Roman" pitchFamily="18" charset="0"/>
              </a:rPr>
              <a:t>.</a:t>
            </a:r>
          </a:p>
          <a:p>
            <a:pPr indent="-342900" marL="342900">
              <a:buFont typeface="Wingdings" pitchFamily="2" charset="2"/>
              <a:buChar char="v"/>
            </a:pPr>
            <a:r>
              <a:rPr dirty="0" sz="2000" lang="en-US" spc="20">
                <a:latin typeface="Times New Roman" pitchFamily="18" charset="0"/>
                <a:cs typeface="Times New Roman" pitchFamily="18" charset="0"/>
              </a:rPr>
              <a:t>All filling with the </a:t>
            </a:r>
            <a:r>
              <a:rPr dirty="0" sz="2000" lang="en-US" spc="20" err="1">
                <a:latin typeface="Times New Roman" pitchFamily="18" charset="0"/>
                <a:cs typeface="Times New Roman" pitchFamily="18" charset="0"/>
              </a:rPr>
              <a:t>colour</a:t>
            </a:r>
            <a:r>
              <a:rPr dirty="0" sz="2000" lang="en-US" spc="20">
                <a:latin typeface="Times New Roman" pitchFamily="18" charset="0"/>
                <a:cs typeface="Times New Roman" pitchFamily="18" charset="0"/>
              </a:rPr>
              <a:t> of the blank cell.</a:t>
            </a:r>
          </a:p>
          <a:p>
            <a:pPr indent="-342900" marL="342900">
              <a:buFont typeface="Wingdings" pitchFamily="2" charset="2"/>
              <a:buChar char="v"/>
            </a:pPr>
            <a:r>
              <a:rPr dirty="0" sz="2000" lang="en-US" spc="20">
                <a:latin typeface="Times New Roman" pitchFamily="18" charset="0"/>
                <a:cs typeface="Times New Roman" pitchFamily="18" charset="0"/>
              </a:rPr>
              <a:t>With the help of the slicer &amp; filter option removed the blank row and </a:t>
            </a:r>
            <a:r>
              <a:rPr dirty="0" sz="2000" lang="en-US" spc="20" err="1">
                <a:latin typeface="Times New Roman" pitchFamily="18" charset="0"/>
                <a:cs typeface="Times New Roman" pitchFamily="18" charset="0"/>
              </a:rPr>
              <a:t>colour</a:t>
            </a:r>
            <a:endParaRPr dirty="0" sz="2000" lang="en-US" spc="20">
              <a:latin typeface="Times New Roman" pitchFamily="18" charset="0"/>
              <a:cs typeface="Times New Roman" pitchFamily="18" charset="0"/>
            </a:endParaRPr>
          </a:p>
          <a:p>
            <a:r>
              <a:rPr dirty="0" sz="2000" lang="en-US" spc="20">
                <a:latin typeface="Times New Roman" pitchFamily="18" charset="0"/>
                <a:cs typeface="Times New Roman" pitchFamily="18" charset="0"/>
              </a:rPr>
              <a:t>      in the dataset.</a:t>
            </a:r>
          </a:p>
          <a:p>
            <a:endParaRPr dirty="0" sz="2000" lang="en-US" spc="20">
              <a:latin typeface="Times New Roman" pitchFamily="18" charset="0"/>
              <a:cs typeface="Times New Roman" pitchFamily="18" charset="0"/>
            </a:endParaRPr>
          </a:p>
          <a:p>
            <a:pPr indent="-342900" marL="342900">
              <a:buFont typeface="Wingdings" pitchFamily="2" charset="2"/>
              <a:buChar char="v"/>
            </a:pPr>
            <a:endParaRPr dirty="0" sz="2000" lang="en-US" spc="2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87" name="Rectangle 1"/>
          <p:cNvSpPr/>
          <p:nvPr/>
        </p:nvSpPr>
        <p:spPr>
          <a:xfrm>
            <a:off x="381000" y="837156"/>
            <a:ext cx="9199634" cy="4708981"/>
          </a:xfrm>
          <a:prstGeom prst="rect"/>
        </p:spPr>
        <p:txBody>
          <a:bodyPr wrap="none">
            <a:spAutoFit/>
          </a:bodyPr>
          <a:p>
            <a:r>
              <a:rPr b="1" dirty="0" sz="2000" lang="en-US" spc="20" u="sng">
                <a:latin typeface="+mj-lt"/>
                <a:cs typeface="Times New Roman" pitchFamily="18" charset="0"/>
              </a:rPr>
              <a:t>DATA HIGHLIGHTING:</a:t>
            </a:r>
          </a:p>
          <a:p>
            <a:endParaRPr b="1" dirty="0" sz="2000" lang="en-US" spc="20">
              <a:latin typeface="+mj-lt"/>
              <a:cs typeface="Times New Roman" pitchFamily="18" charset="0"/>
            </a:endParaRPr>
          </a:p>
          <a:p>
            <a:pPr indent="-342900" marL="342900">
              <a:buFont typeface="Wingdings" pitchFamily="2" charset="2"/>
              <a:buChar char="v"/>
            </a:pPr>
            <a:r>
              <a:rPr dirty="0" sz="2000" lang="en-US" spc="20">
                <a:latin typeface="Times New Roman" pitchFamily="18" charset="0"/>
                <a:cs typeface="Times New Roman" pitchFamily="18" charset="0"/>
              </a:rPr>
              <a:t>In the given 9 features we have to highlight the features which we have to analysis</a:t>
            </a:r>
          </a:p>
          <a:p>
            <a:r>
              <a:rPr dirty="0" sz="2000" lang="en-US" spc="20">
                <a:latin typeface="Times New Roman" pitchFamily="18" charset="0"/>
                <a:cs typeface="Times New Roman" pitchFamily="18" charset="0"/>
              </a:rPr>
              <a:t>      the data.</a:t>
            </a:r>
          </a:p>
          <a:p>
            <a:pPr indent="-342900" marL="342900">
              <a:buFont typeface="Wingdings" pitchFamily="2" charset="2"/>
              <a:buChar char="v"/>
            </a:pPr>
            <a:r>
              <a:rPr dirty="0" sz="2000" lang="en-US" spc="20">
                <a:latin typeface="Times New Roman" pitchFamily="18" charset="0"/>
                <a:cs typeface="Times New Roman" pitchFamily="18" charset="0"/>
              </a:rPr>
              <a:t> </a:t>
            </a:r>
            <a:r>
              <a:rPr dirty="0" sz="2000" lang="en-US" spc="20" err="1">
                <a:latin typeface="Times New Roman" pitchFamily="18" charset="0"/>
                <a:cs typeface="Times New Roman" pitchFamily="18" charset="0"/>
              </a:rPr>
              <a:t>Emn</a:t>
            </a:r>
            <a:r>
              <a:rPr dirty="0" sz="2000" lang="en-US" spc="20">
                <a:latin typeface="Times New Roman" pitchFamily="18" charset="0"/>
                <a:cs typeface="Times New Roman" pitchFamily="18" charset="0"/>
              </a:rPr>
              <a:t> id, name, gender, employee rating, rating level.</a:t>
            </a:r>
          </a:p>
          <a:p>
            <a:pPr indent="-342900" marL="342900">
              <a:buFont typeface="Wingdings" pitchFamily="2" charset="2"/>
              <a:buChar char="v"/>
            </a:pPr>
            <a:endParaRPr b="1" dirty="0" sz="2000" lang="en-US" spc="20">
              <a:latin typeface="+mj-lt"/>
              <a:cs typeface="Times New Roman" pitchFamily="18" charset="0"/>
            </a:endParaRPr>
          </a:p>
          <a:p>
            <a:r>
              <a:rPr b="1" dirty="0" sz="2000" lang="en-US" spc="20" u="sng">
                <a:latin typeface="+mj-lt"/>
                <a:cs typeface="Times New Roman" pitchFamily="18" charset="0"/>
              </a:rPr>
              <a:t>RATING LEVEL CALCULATUON:</a:t>
            </a:r>
          </a:p>
          <a:p>
            <a:endParaRPr b="1" dirty="0" sz="2000" lang="en-US" spc="20" u="sng">
              <a:latin typeface="+mj-lt"/>
              <a:cs typeface="Times New Roman" pitchFamily="18" charset="0"/>
            </a:endParaRPr>
          </a:p>
          <a:p>
            <a:pPr indent="-342900" marL="342900">
              <a:buFont typeface="Wingdings" pitchFamily="2" charset="2"/>
              <a:buChar char="v"/>
            </a:pPr>
            <a:r>
              <a:rPr dirty="0" sz="2000" lang="en-US" spc="20">
                <a:latin typeface="Times New Roman" pitchFamily="18" charset="0"/>
                <a:cs typeface="Times New Roman" pitchFamily="18" charset="0"/>
              </a:rPr>
              <a:t>The rating level are calculated by the formula of =if condition</a:t>
            </a:r>
          </a:p>
          <a:p>
            <a:r>
              <a:rPr dirty="0" sz="2000" lang="en-US" spc="20">
                <a:latin typeface="Times New Roman" pitchFamily="18" charset="0"/>
                <a:cs typeface="Times New Roman" pitchFamily="18" charset="0"/>
              </a:rPr>
              <a:t>      =IF(J2=5,"VERY HIGH",IF(J2=4,"HIGH",IF(J2=3,"MEDIUM",</a:t>
            </a:r>
          </a:p>
          <a:p>
            <a:r>
              <a:rPr dirty="0" sz="2000" lang="en-US" spc="20">
                <a:latin typeface="Times New Roman" pitchFamily="18" charset="0"/>
                <a:cs typeface="Times New Roman" pitchFamily="18" charset="0"/>
              </a:rPr>
              <a:t>         IF(J2=2,"AVERAGE",IF(J2=1,"LOW")))))</a:t>
            </a:r>
          </a:p>
          <a:p>
            <a:pPr indent="-342900" marL="342900">
              <a:buFont typeface="Wingdings" pitchFamily="2" charset="2"/>
              <a:buChar char="v"/>
            </a:pPr>
            <a:r>
              <a:rPr dirty="0" sz="2000" lang="en-US" spc="20">
                <a:latin typeface="Times New Roman" pitchFamily="18" charset="0"/>
                <a:cs typeface="Times New Roman" pitchFamily="18" charset="0"/>
              </a:rPr>
              <a:t>To value of rating level are very high-high-medium-low-average.</a:t>
            </a:r>
          </a:p>
          <a:p>
            <a:pPr indent="-342900" marL="342900">
              <a:buFont typeface="Wingdings" pitchFamily="2" charset="2"/>
              <a:buChar char="v"/>
            </a:pPr>
            <a:endParaRPr dirty="0" sz="2000" lang="en-US" spc="20">
              <a:latin typeface="Times New Roman" pitchFamily="18" charset="0"/>
              <a:cs typeface="Times New Roman" pitchFamily="18" charset="0"/>
            </a:endParaRPr>
          </a:p>
          <a:p>
            <a:endParaRPr b="1" dirty="0" sz="2000" lang="en-US" spc="20">
              <a:latin typeface="+mj-lt"/>
              <a:cs typeface="Times New Roman" pitchFamily="18" charset="0"/>
            </a:endParaRPr>
          </a:p>
          <a:p>
            <a:r>
              <a:rPr dirty="0" sz="2000" lang="en-US" spc="20">
                <a:latin typeface="Times New Roman" pitchFamily="18" charset="0"/>
                <a:cs typeface="Times New Roman" pitchFamily="18" charset="0"/>
              </a:rPr>
              <a:t>     </a:t>
            </a:r>
            <a:endParaRPr dirty="0" sz="2000" lang="en-IN">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88" name="Rectangle 1"/>
          <p:cNvSpPr/>
          <p:nvPr/>
        </p:nvSpPr>
        <p:spPr>
          <a:xfrm>
            <a:off x="526171" y="563764"/>
            <a:ext cx="8825493" cy="6247864"/>
          </a:xfrm>
          <a:prstGeom prst="rect"/>
        </p:spPr>
        <p:txBody>
          <a:bodyPr wrap="none">
            <a:spAutoFit/>
          </a:bodyPr>
          <a:p>
            <a:r>
              <a:rPr b="1" dirty="0" sz="2000" lang="en-US" spc="20" u="sng">
                <a:latin typeface="+mj-lt"/>
                <a:cs typeface="Times New Roman" pitchFamily="18" charset="0"/>
              </a:rPr>
              <a:t>PIVOT TABLE</a:t>
            </a:r>
            <a:r>
              <a:rPr b="1" dirty="0" sz="2000" lang="en-US" spc="20">
                <a:latin typeface="+mj-lt"/>
                <a:cs typeface="Times New Roman" pitchFamily="18" charset="0"/>
              </a:rPr>
              <a:t>:</a:t>
            </a:r>
          </a:p>
          <a:p>
            <a:endParaRPr dirty="0" sz="2000" lang="en-US" spc="20">
              <a:latin typeface="Times New Roman" pitchFamily="18" charset="0"/>
              <a:cs typeface="Times New Roman" pitchFamily="18" charset="0"/>
            </a:endParaRPr>
          </a:p>
          <a:p>
            <a:pPr indent="-342900" marL="342900">
              <a:buFont typeface="Wingdings" pitchFamily="2" charset="2"/>
              <a:buChar char="v"/>
            </a:pPr>
            <a:r>
              <a:rPr dirty="0" sz="2000" lang="en-US" spc="20">
                <a:latin typeface="Times New Roman" pitchFamily="18" charset="0"/>
                <a:cs typeface="Times New Roman" pitchFamily="18" charset="0"/>
              </a:rPr>
              <a:t>In the pivot table they are used to summarize the data which are provided</a:t>
            </a:r>
          </a:p>
          <a:p>
            <a:r>
              <a:rPr dirty="0" sz="2000" lang="en-US" spc="20">
                <a:latin typeface="Times New Roman" pitchFamily="18" charset="0"/>
                <a:cs typeface="Times New Roman" pitchFamily="18" charset="0"/>
              </a:rPr>
              <a:t>      In the data set.</a:t>
            </a:r>
          </a:p>
          <a:p>
            <a:pPr indent="-342900" marL="342900">
              <a:buFont typeface="Wingdings" pitchFamily="2" charset="2"/>
              <a:buChar char="v"/>
            </a:pPr>
            <a:r>
              <a:rPr dirty="0" sz="2000" lang="en-US" spc="20">
                <a:latin typeface="Times New Roman" pitchFamily="18" charset="0"/>
                <a:cs typeface="Times New Roman" pitchFamily="18" charset="0"/>
              </a:rPr>
              <a:t>The important column are selected in the pivot table are </a:t>
            </a:r>
            <a:r>
              <a:rPr dirty="0" sz="2000" lang="en-US" spc="20" err="1">
                <a:latin typeface="Times New Roman" pitchFamily="18" charset="0"/>
                <a:cs typeface="Times New Roman" pitchFamily="18" charset="0"/>
              </a:rPr>
              <a:t>Emn</a:t>
            </a:r>
            <a:r>
              <a:rPr dirty="0" sz="2000" lang="en-US" spc="20">
                <a:latin typeface="Times New Roman" pitchFamily="18" charset="0"/>
                <a:cs typeface="Times New Roman" pitchFamily="18" charset="0"/>
              </a:rPr>
              <a:t> id, name, gender,</a:t>
            </a:r>
          </a:p>
          <a:p>
            <a:r>
              <a:rPr dirty="0" sz="2000" lang="en-US" spc="20">
                <a:latin typeface="Times New Roman" pitchFamily="18" charset="0"/>
                <a:cs typeface="Times New Roman" pitchFamily="18" charset="0"/>
              </a:rPr>
              <a:t>      employee rating, rating level.</a:t>
            </a:r>
          </a:p>
          <a:p>
            <a:pPr indent="-342900" marL="342900">
              <a:buFont typeface="Wingdings" pitchFamily="2" charset="2"/>
              <a:buChar char="v"/>
            </a:pPr>
            <a:r>
              <a:rPr dirty="0" sz="2000" lang="en-US" spc="20">
                <a:latin typeface="Times New Roman" pitchFamily="18" charset="0"/>
                <a:cs typeface="Times New Roman" pitchFamily="18" charset="0"/>
              </a:rPr>
              <a:t>They are customize in the pivot table option</a:t>
            </a:r>
          </a:p>
          <a:p>
            <a:r>
              <a:rPr dirty="0" sz="2000" lang="en-US" spc="20">
                <a:latin typeface="Times New Roman" pitchFamily="18" charset="0"/>
                <a:cs typeface="Times New Roman" pitchFamily="18" charset="0"/>
              </a:rPr>
              <a:t>           Department = Rows</a:t>
            </a:r>
          </a:p>
          <a:p>
            <a:r>
              <a:rPr dirty="0" sz="2000" lang="en-US" spc="20">
                <a:latin typeface="Times New Roman" pitchFamily="18" charset="0"/>
                <a:cs typeface="Times New Roman" pitchFamily="18" charset="0"/>
              </a:rPr>
              <a:t>           Rating level = Column</a:t>
            </a:r>
          </a:p>
          <a:p>
            <a:r>
              <a:rPr dirty="0" sz="2000" lang="en-US" spc="20">
                <a:latin typeface="Times New Roman" pitchFamily="18" charset="0"/>
                <a:cs typeface="Times New Roman" pitchFamily="18" charset="0"/>
              </a:rPr>
              <a:t>           Gender = Filter</a:t>
            </a:r>
          </a:p>
          <a:p>
            <a:r>
              <a:rPr dirty="0" sz="2000" lang="en-US" spc="20">
                <a:latin typeface="Times New Roman" pitchFamily="18" charset="0"/>
                <a:cs typeface="Times New Roman" pitchFamily="18" charset="0"/>
              </a:rPr>
              <a:t>            Name = Values</a:t>
            </a:r>
          </a:p>
          <a:p>
            <a:endParaRPr b="1" dirty="0" sz="2000" lang="en-US" spc="20" u="sng">
              <a:latin typeface="+mj-lt"/>
              <a:cs typeface="Times New Roman" pitchFamily="18" charset="0"/>
            </a:endParaRPr>
          </a:p>
          <a:p>
            <a:r>
              <a:rPr b="1" dirty="0" sz="2000" lang="en-US" spc="20" u="sng">
                <a:latin typeface="+mj-lt"/>
                <a:cs typeface="Times New Roman" pitchFamily="18" charset="0"/>
              </a:rPr>
              <a:t>GRAPH CHART:</a:t>
            </a:r>
          </a:p>
          <a:p>
            <a:endParaRPr b="1" dirty="0" sz="2000" lang="en-US" spc="20" u="sng">
              <a:latin typeface="+mj-lt"/>
              <a:cs typeface="Times New Roman" pitchFamily="18" charset="0"/>
            </a:endParaRPr>
          </a:p>
          <a:p>
            <a:pPr indent="-342900" marL="342900">
              <a:buFont typeface="Wingdings" pitchFamily="2" charset="2"/>
              <a:buChar char="v"/>
            </a:pPr>
            <a:r>
              <a:rPr dirty="0" sz="2000" lang="en-US" spc="20">
                <a:latin typeface="Times New Roman" pitchFamily="18" charset="0"/>
                <a:cs typeface="Times New Roman" pitchFamily="18" charset="0"/>
              </a:rPr>
              <a:t>In the analysis the important thing was have to insert the graph chart.</a:t>
            </a:r>
          </a:p>
          <a:p>
            <a:pPr indent="-342900" marL="342900">
              <a:buFont typeface="Wingdings" pitchFamily="2" charset="2"/>
              <a:buChar char="v"/>
            </a:pPr>
            <a:r>
              <a:rPr dirty="0" sz="2000" lang="en-US" spc="20">
                <a:latin typeface="Times New Roman" pitchFamily="18" charset="0"/>
                <a:cs typeface="Times New Roman" pitchFamily="18" charset="0"/>
              </a:rPr>
              <a:t>To recommended chart we can select the data are shown in the data.</a:t>
            </a:r>
          </a:p>
          <a:p>
            <a:pPr indent="-342900" marL="342900">
              <a:buFont typeface="Wingdings" pitchFamily="2" charset="2"/>
              <a:buChar char="v"/>
            </a:pPr>
            <a:endParaRPr b="1" dirty="0" sz="2000" lang="en-US" spc="20" u="sng">
              <a:latin typeface="+mj-lt"/>
              <a:cs typeface="Times New Roman" pitchFamily="18" charset="0"/>
            </a:endParaRPr>
          </a:p>
          <a:p>
            <a:endParaRPr dirty="0" sz="2000" lang="en-US" spc="20">
              <a:latin typeface="Times New Roman" pitchFamily="18" charset="0"/>
              <a:cs typeface="Times New Roman" pitchFamily="18" charset="0"/>
            </a:endParaRPr>
          </a:p>
          <a:p>
            <a:endParaRPr dirty="0" sz="2000" lang="en-US" spc="20">
              <a:latin typeface="Times New Roman" pitchFamily="18" charset="0"/>
              <a:cs typeface="Times New Roman" pitchFamily="18" charset="0"/>
            </a:endParaRPr>
          </a:p>
          <a:p>
            <a:endParaRPr dirty="0" sz="2000" lang="en-IN">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8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1"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13</a:t>
            </a:fld>
            <a:endParaRPr sz="1100">
              <a:latin typeface="Trebuchet MS"/>
              <a:cs typeface="Trebuchet MS"/>
            </a:endParaRPr>
          </a:p>
        </p:txBody>
      </p:sp>
      <p:graphicFrame>
        <p:nvGraphicFramePr>
          <p:cNvPr id="4194304" name="Chart 7" descr="NO"/>
          <p:cNvGraphicFramePr>
            <a:graphicFrameLocks/>
          </p:cNvGraphicFramePr>
          <p:nvPr/>
        </p:nvGraphicFramePr>
        <p:xfrm>
          <a:off x="742950" y="1316182"/>
          <a:ext cx="8610600" cy="4691062"/>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93" name="Title 1"/>
          <p:cNvSpPr>
            <a:spLocks noGrp="1"/>
          </p:cNvSpPr>
          <p:nvPr>
            <p:ph type="title"/>
          </p:nvPr>
        </p:nvSpPr>
        <p:spPr/>
        <p:txBody>
          <a:bodyPr/>
          <a:p>
            <a:r>
              <a:rPr dirty="0" lang="en-US">
                <a:solidFill>
                  <a:srgbClr val="00B0F0"/>
                </a:solidFill>
                <a:latin typeface="Times New Roman" panose="02020603050405020304" pitchFamily="18" charset="0"/>
                <a:cs typeface="Times New Roman" panose="02020603050405020304" pitchFamily="18" charset="0"/>
              </a:rPr>
              <a:t>conclusion</a:t>
            </a:r>
            <a:endParaRPr dirty="0" lang="en-IN">
              <a:solidFill>
                <a:srgbClr val="00B0F0"/>
              </a:solidFill>
              <a:latin typeface="Times New Roman" panose="02020603050405020304" pitchFamily="18" charset="0"/>
              <a:cs typeface="Times New Roman" panose="02020603050405020304" pitchFamily="18" charset="0"/>
            </a:endParaRPr>
          </a:p>
        </p:txBody>
      </p:sp>
      <p:sp>
        <p:nvSpPr>
          <p:cNvPr id="1048694" name="TextBox 3"/>
          <p:cNvSpPr txBox="1"/>
          <p:nvPr/>
        </p:nvSpPr>
        <p:spPr>
          <a:xfrm>
            <a:off x="1371600" y="1752600"/>
            <a:ext cx="7620000" cy="3477875"/>
          </a:xfrm>
          <a:prstGeom prst="rect"/>
          <a:noFill/>
        </p:spPr>
        <p:txBody>
          <a:bodyPr rtlCol="0" wrap="square">
            <a:spAutoFit/>
          </a:bodyPr>
          <a:p>
            <a:pPr algn="just"/>
            <a:r>
              <a:rPr dirty="0" sz="2000" lang="en-US">
                <a:latin typeface="Times New Roman" panose="02020603050405020304" pitchFamily="18" charset="0"/>
                <a:cs typeface="Times New Roman" panose="02020603050405020304" pitchFamily="18" charset="0"/>
              </a:rPr>
              <a:t>In conclusion, analyzing employee performance using Excel offers a practical and flexible approach for businesses of all sizes. Excel’s tools, such as pivot tables, charts, and formulas, enable comprehensive evaluation of key performance indicators (KPIs) like productivity, attendance, and efficiency. By creating detailed reports, visualizing data trends, and tracking progress, organizations can identify strengths, areas of improvement, and make informed decisions regarding training or career development. Additionally, Excel’s ability to automate calculations saves time, reduces errors, and enhances accuracy in performance analysis, ultimately contributing to the overall growth of the organization.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9"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0"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a:off x="0" y="0"/>
          <a:ext cx="0" cy="0"/>
          <a:chOff x="0" y="0"/>
          <a:chExt cx="0" cy="0"/>
        </a:xfrm>
      </p:grpSpPr>
      <p:sp>
        <p:nvSpPr>
          <p:cNvPr id="1048627" name="object 2"/>
          <p:cNvSpPr/>
          <p:nvPr/>
        </p:nvSpPr>
        <p:spPr>
          <a:xfrm>
            <a:off x="0" y="2602"/>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2"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3"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7015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371475" y="567928"/>
            <a:ext cx="10681335" cy="723901"/>
          </a:xfrm>
        </p:spPr>
        <p:txBody>
          <a:bodyPr/>
          <a:p>
            <a:r>
              <a:rPr dirty="0" lang="en-IN"/>
              <a:t>PROBLEM	STATEMENT</a:t>
            </a:r>
          </a:p>
        </p:txBody>
      </p:sp>
      <p:sp>
        <p:nvSpPr>
          <p:cNvPr id="1048647" name="object 10"/>
          <p:cNvSpPr txBox="1">
            <a:spLocks noGrp="1"/>
          </p:cNvSpPr>
          <p:nvPr>
            <p:ph type="sldNum" sz="quarter" idx="7"/>
          </p:nvPr>
        </p:nvSpPr>
        <p:spPr>
          <a:xfrm>
            <a:off x="11353418" y="6473337"/>
            <a:ext cx="151129" cy="165100"/>
          </a:xfrm>
        </p:spPr>
        <p:txBody>
          <a:bodyPr/>
          <a:p>
            <a:fld id="{81D60167-4931-47E6-BA6A-407CBD079E47}" type="slidenum">
              <a:rPr lang="en-IN" smtClean="0"/>
              <a:t>4</a:t>
            </a:fld>
            <a:endParaRPr dirty="0" lang="en-IN"/>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Rectangle 11"/>
          <p:cNvSpPr/>
          <p:nvPr/>
        </p:nvSpPr>
        <p:spPr>
          <a:xfrm>
            <a:off x="2362200" y="1326118"/>
            <a:ext cx="290464" cy="369332"/>
          </a:xfrm>
          <a:prstGeom prst="rect"/>
        </p:spPr>
        <p:txBody>
          <a:bodyPr wrap="none">
            <a:spAutoFit/>
          </a:bodyPr>
          <a:p>
            <a:r>
              <a:rPr dirty="0" lang="en-US"/>
              <a:t>  </a:t>
            </a:r>
            <a:endParaRPr dirty="0" lang="en-IN"/>
          </a:p>
        </p:txBody>
      </p:sp>
      <p:sp>
        <p:nvSpPr>
          <p:cNvPr id="1048649" name="Rectangle 8"/>
          <p:cNvSpPr/>
          <p:nvPr/>
        </p:nvSpPr>
        <p:spPr>
          <a:xfrm>
            <a:off x="371475" y="1998684"/>
            <a:ext cx="7620000" cy="2580640"/>
          </a:xfrm>
          <a:prstGeom prst="rect"/>
        </p:spPr>
        <p:txBody>
          <a:bodyPr wrap="square">
            <a:spAutoFit/>
          </a:bodyPr>
          <a:p>
            <a:r>
              <a:rPr dirty="0" sz="2400" lang="en-IN">
                <a:latin typeface="Times New Roman" pitchFamily="18" charset="0"/>
                <a:cs typeface="Times New Roman" pitchFamily="18" charset="0"/>
              </a:rPr>
              <a:t>To write a problem statement on employee performance, you need to identify the specific area of performance that is problematic, such as low productivity, high absenteeism, or poor quality of work. Then, you should describe the impact of this problem on the organization, such as decreased revenue or dissatisfied customers</a:t>
            </a:r>
            <a:r>
              <a:rPr dirty="0" sz="2400" lang="en-IN"/>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7"/>
          <p:cNvSpPr txBox="1">
            <a:spLocks noGrp="1"/>
          </p:cNvSpPr>
          <p:nvPr>
            <p:ph type="title"/>
          </p:nvPr>
        </p:nvSpPr>
        <p:spPr>
          <a:xfrm>
            <a:off x="609600" y="381000"/>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dirty="0"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TextBox 10"/>
          <p:cNvSpPr txBox="1"/>
          <p:nvPr/>
        </p:nvSpPr>
        <p:spPr>
          <a:xfrm>
            <a:off x="457199" y="1371600"/>
            <a:ext cx="7924799" cy="2529840"/>
          </a:xfrm>
          <a:prstGeom prst="rect"/>
          <a:noFill/>
        </p:spPr>
        <p:txBody>
          <a:bodyPr rtlCol="0" wrap="square">
            <a:spAutoFit/>
          </a:bodyPr>
          <a:p>
            <a:r>
              <a:rPr dirty="0" sz="2000" lang="en-IN">
                <a:solidFill>
                  <a:srgbClr val="0D0D0D"/>
                </a:solidFill>
                <a:latin typeface="Times New Roman" pitchFamily="18" charset="0"/>
                <a:cs typeface="Times New Roman" pitchFamily="18" charset="0"/>
              </a:rPr>
              <a:t>An employee performance project can involve a variety of activities, such as performance reviews, performance planning, and performance analysis:</a:t>
            </a:r>
          </a:p>
          <a:p>
            <a:r>
              <a:rPr dirty="0" sz="2000" lang="en-IN">
                <a:solidFill>
                  <a:srgbClr val="0D0D0D"/>
                </a:solidFill>
                <a:latin typeface="Times New Roman" pitchFamily="18" charset="0"/>
                <a:cs typeface="Times New Roman" pitchFamily="18" charset="0"/>
              </a:rPr>
              <a:t> Performance reviews These can include feedback and praise for strengths, such as communication skills, and discussion of weaknesses or areas for improvement. Performance reviews can also include rating scales to measure skill levels in specific categories</a:t>
            </a:r>
            <a:endParaRPr dirty="0" sz="2000" lang="en-IN">
              <a:latin typeface="Times New Roman" pitchFamily="18" charset="0"/>
              <a:cs typeface="Times New Roman" pitchFamily="18" charset="0"/>
            </a:endParaRPr>
          </a:p>
        </p:txBody>
      </p:sp>
      <p:pic>
        <p:nvPicPr>
          <p:cNvPr id="2097162" name="Picture 8"/>
          <p:cNvPicPr>
            <a:picLocks noChangeAspect="1"/>
          </p:cNvPicPr>
          <p:nvPr/>
        </p:nvPicPr>
        <p:blipFill>
          <a:blip xmlns:r="http://schemas.openxmlformats.org/officeDocument/2006/relationships" r:embed="rId3" cstate="print"/>
          <a:stretch>
            <a:fillRect/>
          </a:stretch>
        </p:blipFill>
        <p:spPr>
          <a:xfrm>
            <a:off x="2767207" y="3581400"/>
            <a:ext cx="3827776" cy="2697358"/>
          </a:xfrm>
          <a:prstGeom prst="rect"/>
          <a:ln w="88900" cap="sq" cmpd="thickThin">
            <a:solidFill>
              <a:srgbClr val="000000"/>
            </a:solidFill>
            <a:prstDash val="solid"/>
            <a:miter lim="800000"/>
          </a:ln>
          <a:effectLst>
            <a:innerShdw blurRad="76200">
              <a:srgbClr val="000000"/>
            </a:inn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7"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3"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8"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9" name="Rectangle 11"/>
          <p:cNvSpPr/>
          <p:nvPr/>
        </p:nvSpPr>
        <p:spPr>
          <a:xfrm>
            <a:off x="650832" y="1730865"/>
            <a:ext cx="5175347" cy="4218941"/>
          </a:xfrm>
          <a:prstGeom prst="rect"/>
        </p:spPr>
        <p:txBody>
          <a:bodyPr wrap="square">
            <a:spAutoFit/>
          </a:bodyPr>
          <a:p>
            <a:pPr>
              <a:buFont typeface="+mj-lt"/>
              <a:buAutoNum type="arabicPeriod"/>
            </a:pPr>
            <a:r>
              <a:rPr dirty="0" sz="3200" lang="en-US">
                <a:solidFill>
                  <a:srgbClr val="0D0D0D"/>
                </a:solidFill>
                <a:latin typeface="Times New Roman" panose="02020603050405020304" pitchFamily="18" charset="0"/>
                <a:cs typeface="Times New Roman" panose="02020603050405020304" pitchFamily="18" charset="0"/>
              </a:rPr>
              <a:t>Employee</a:t>
            </a:r>
          </a:p>
          <a:p>
            <a:pPr>
              <a:buFont typeface="+mj-lt"/>
              <a:buAutoNum type="arabicPeriod"/>
            </a:pPr>
            <a:endParaRPr dirty="0" sz="3200" lang="en-US">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dirty="0" sz="3200" lang="en-US">
                <a:solidFill>
                  <a:srgbClr val="0D0D0D"/>
                </a:solidFill>
                <a:latin typeface="Times New Roman" panose="02020603050405020304" pitchFamily="18" charset="0"/>
                <a:cs typeface="Times New Roman" panose="02020603050405020304" pitchFamily="18" charset="0"/>
              </a:rPr>
              <a:t>Managing director</a:t>
            </a:r>
          </a:p>
          <a:p>
            <a:pPr>
              <a:buFont typeface="+mj-lt"/>
              <a:buAutoNum type="arabicPeriod"/>
            </a:pPr>
            <a:endParaRPr dirty="0" sz="3200" lang="en-US">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dirty="0" sz="3200" lang="en-US">
                <a:solidFill>
                  <a:srgbClr val="0D0D0D"/>
                </a:solidFill>
                <a:latin typeface="Times New Roman" panose="02020603050405020304" pitchFamily="18" charset="0"/>
                <a:cs typeface="Times New Roman" panose="02020603050405020304" pitchFamily="18" charset="0"/>
              </a:rPr>
              <a:t>Team leader  </a:t>
            </a:r>
          </a:p>
          <a:p>
            <a:pPr>
              <a:buFont typeface="+mj-lt"/>
              <a:buAutoNum type="arabicPeriod"/>
            </a:pPr>
            <a:endParaRPr dirty="0" sz="3200" lang="en-US">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dirty="0" sz="3200" lang="en-US">
                <a:solidFill>
                  <a:srgbClr val="0D0D0D"/>
                </a:solidFill>
                <a:latin typeface="Times New Roman" panose="02020603050405020304" pitchFamily="18" charset="0"/>
                <a:cs typeface="Times New Roman" panose="02020603050405020304" pitchFamily="18" charset="0"/>
              </a:rPr>
              <a:t>Manager</a:t>
            </a:r>
          </a:p>
          <a:p>
            <a:pPr>
              <a:buFont typeface="+mj-lt"/>
              <a:buAutoNum type="arabicPeriod"/>
            </a:pPr>
            <a:endParaRPr dirty="0" sz="3200" lang="en-US">
              <a:solidFill>
                <a:srgbClr val="0D0D0D"/>
              </a:solidFill>
              <a:latin typeface="Times New Roman" panose="02020603050405020304" pitchFamily="18" charset="0"/>
              <a:cs typeface="Times New Roman" panose="02020603050405020304" pitchFamily="18" charset="0"/>
            </a:endParaRPr>
          </a:p>
          <a:p>
            <a:endParaRPr dirty="0" lang="en-US">
              <a:solidFill>
                <a:srgbClr val="0D0D0D"/>
              </a:solidFill>
              <a:latin typeface="Times New Roman" panose="02020603050405020304" pitchFamily="18" charset="0"/>
              <a:cs typeface="Times New Roman" panose="02020603050405020304" pitchFamily="18" charset="0"/>
            </a:endParaRPr>
          </a:p>
        </p:txBody>
      </p:sp>
      <p:pic>
        <p:nvPicPr>
          <p:cNvPr id="2097164" name="Picture 12"/>
          <p:cNvPicPr>
            <a:picLocks noChangeAspect="1"/>
          </p:cNvPicPr>
          <p:nvPr/>
        </p:nvPicPr>
        <p:blipFill rotWithShape="1">
          <a:blip xmlns:r="http://schemas.openxmlformats.org/officeDocument/2006/relationships" r:embed="rId2"/>
          <a:srcRect l="2748" t="19272" b="17731"/>
          <a:stretch>
            <a:fillRect/>
          </a:stretch>
        </p:blipFill>
        <p:spPr>
          <a:xfrm>
            <a:off x="4236902" y="1747566"/>
            <a:ext cx="1394617" cy="690834"/>
          </a:xfrm>
          <a:prstGeom prst="rect"/>
          <a:ln w="38100" cap="sq">
            <a:solidFill>
              <a:srgbClr val="000000"/>
            </a:solidFill>
            <a:prstDash val="solid"/>
            <a:miter lim="800000"/>
          </a:ln>
          <a:effectLst>
            <a:outerShdw algn="tl" blurRad="50800" dir="2700000" dist="38100" rotWithShape="0">
              <a:srgbClr val="000000">
                <a:alpha val="43000"/>
              </a:srgbClr>
            </a:outerShdw>
          </a:effectLst>
        </p:spPr>
      </p:pic>
      <p:pic>
        <p:nvPicPr>
          <p:cNvPr id="2097165" name="Picture 13"/>
          <p:cNvPicPr>
            <a:picLocks noChangeAspect="1"/>
          </p:cNvPicPr>
          <p:nvPr/>
        </p:nvPicPr>
        <p:blipFill>
          <a:blip xmlns:r="http://schemas.openxmlformats.org/officeDocument/2006/relationships" r:embed="rId3" cstate="print"/>
          <a:stretch>
            <a:fillRect/>
          </a:stretch>
        </p:blipFill>
        <p:spPr>
          <a:xfrm>
            <a:off x="4324611" y="2667000"/>
            <a:ext cx="1219200" cy="691425"/>
          </a:xfrm>
          <a:prstGeom prst="rect"/>
          <a:ln w="38100" cap="sq">
            <a:solidFill>
              <a:srgbClr val="000000"/>
            </a:solidFill>
            <a:prstDash val="solid"/>
            <a:miter lim="800000"/>
          </a:ln>
          <a:effectLst>
            <a:outerShdw algn="tl" blurRad="50800" dir="2700000" dist="38100" rotWithShape="0">
              <a:srgbClr val="000000">
                <a:alpha val="43000"/>
              </a:srgbClr>
            </a:outerShdw>
          </a:effectLst>
        </p:spPr>
      </p:pic>
      <p:pic>
        <p:nvPicPr>
          <p:cNvPr id="2097166" name="Picture 14"/>
          <p:cNvPicPr>
            <a:picLocks noChangeAspect="1"/>
          </p:cNvPicPr>
          <p:nvPr/>
        </p:nvPicPr>
        <p:blipFill>
          <a:blip xmlns:r="http://schemas.openxmlformats.org/officeDocument/2006/relationships" r:embed="rId4"/>
          <a:stretch>
            <a:fillRect/>
          </a:stretch>
        </p:blipFill>
        <p:spPr>
          <a:xfrm>
            <a:off x="4285467" y="3657600"/>
            <a:ext cx="1258343" cy="738686"/>
          </a:xfrm>
          <a:prstGeom prst="rect"/>
          <a:ln w="38100" cap="sq">
            <a:solidFill>
              <a:srgbClr val="000000"/>
            </a:solidFill>
            <a:prstDash val="solid"/>
            <a:miter lim="800000"/>
          </a:ln>
          <a:effectLst>
            <a:outerShdw algn="tl" blurRad="50800" dir="2700000" dist="38100" rotWithShape="0">
              <a:srgbClr val="000000">
                <a:alpha val="43000"/>
              </a:srgbClr>
            </a:outerShdw>
          </a:effectLst>
        </p:spPr>
      </p:pic>
      <p:pic>
        <p:nvPicPr>
          <p:cNvPr id="2097167" name="Picture 15"/>
          <p:cNvPicPr>
            <a:picLocks noChangeAspect="1"/>
          </p:cNvPicPr>
          <p:nvPr/>
        </p:nvPicPr>
        <p:blipFill>
          <a:blip xmlns:r="http://schemas.openxmlformats.org/officeDocument/2006/relationships" r:embed="rId5"/>
          <a:stretch>
            <a:fillRect/>
          </a:stretch>
        </p:blipFill>
        <p:spPr>
          <a:xfrm>
            <a:off x="4399478" y="4608873"/>
            <a:ext cx="1030320" cy="1001092"/>
          </a:xfrm>
          <a:prstGeom prst="rect"/>
          <a:ln w="38100" cap="sq">
            <a:solidFill>
              <a:srgbClr val="000000"/>
            </a:solidFill>
            <a:prstDash val="solid"/>
            <a:miter lim="800000"/>
          </a:ln>
          <a:effectLst>
            <a:outerShdw algn="tl" blurRad="50800" dir="2700000" dist="38100" rotWithShape="0">
              <a:srgbClr val="000000">
                <a:alpha val="43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8"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2"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9"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3"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4" name="Rectangle 7"/>
          <p:cNvSpPr/>
          <p:nvPr/>
        </p:nvSpPr>
        <p:spPr>
          <a:xfrm>
            <a:off x="3169085" y="1613780"/>
            <a:ext cx="7148284" cy="4358640"/>
          </a:xfrm>
          <a:prstGeom prst="rect"/>
        </p:spPr>
        <p:txBody>
          <a:bodyPr wrap="none">
            <a:spAutoFit/>
          </a:bodyPr>
          <a:p>
            <a:r>
              <a:rPr b="1" dirty="0" lang="en-IN">
                <a:solidFill>
                  <a:srgbClr val="0D0D0D"/>
                </a:solidFill>
                <a:latin typeface="+mj-lt"/>
                <a:cs typeface="Times New Roman" pitchFamily="18" charset="0"/>
              </a:rPr>
              <a:t>CONDITIOANL FORMATING </a:t>
            </a:r>
            <a:r>
              <a:rPr b="1" dirty="0" lang="en-IN">
                <a:solidFill>
                  <a:srgbClr val="0D0D0D"/>
                </a:solidFill>
                <a:cs typeface="Times New Roman" pitchFamily="18" charset="0"/>
              </a:rPr>
              <a:t>: </a:t>
            </a:r>
            <a:r>
              <a:rPr dirty="0" lang="en-IN">
                <a:solidFill>
                  <a:srgbClr val="0D0D0D"/>
                </a:solidFill>
                <a:latin typeface="Times New Roman" pitchFamily="18" charset="0"/>
                <a:cs typeface="Times New Roman" pitchFamily="18" charset="0"/>
              </a:rPr>
              <a:t>To find out the missing value</a:t>
            </a:r>
          </a:p>
          <a:p>
            <a:endParaRPr dirty="0" lang="en-US">
              <a:solidFill>
                <a:srgbClr val="0D0D0D"/>
              </a:solidFill>
              <a:cs typeface="Times New Roman" pitchFamily="18" charset="0"/>
            </a:endParaRPr>
          </a:p>
          <a:p>
            <a:r>
              <a:rPr b="1" dirty="0" lang="en-US">
                <a:solidFill>
                  <a:srgbClr val="0D0D0D"/>
                </a:solidFill>
                <a:latin typeface="+mj-lt"/>
                <a:cs typeface="Times New Roman" pitchFamily="18" charset="0"/>
              </a:rPr>
              <a:t>FILTER:</a:t>
            </a:r>
            <a:r>
              <a:rPr dirty="0" lang="en-US">
                <a:solidFill>
                  <a:srgbClr val="0D0D0D"/>
                </a:solidFill>
                <a:cs typeface="Times New Roman" pitchFamily="18" charset="0"/>
              </a:rPr>
              <a:t> </a:t>
            </a:r>
            <a:r>
              <a:rPr dirty="0" lang="en-US">
                <a:solidFill>
                  <a:srgbClr val="0D0D0D"/>
                </a:solidFill>
                <a:latin typeface="Times New Roman" pitchFamily="18" charset="0"/>
                <a:cs typeface="Times New Roman" pitchFamily="18" charset="0"/>
              </a:rPr>
              <a:t>To remove the blank cells</a:t>
            </a:r>
          </a:p>
          <a:p>
            <a:endParaRPr dirty="0" lang="en-US">
              <a:solidFill>
                <a:srgbClr val="0D0D0D"/>
              </a:solidFill>
              <a:cs typeface="Times New Roman" pitchFamily="18" charset="0"/>
            </a:endParaRPr>
          </a:p>
          <a:p>
            <a:r>
              <a:rPr b="1" dirty="0" lang="en-US">
                <a:latin typeface="+mj-lt"/>
              </a:rPr>
              <a:t>FORMULA:</a:t>
            </a:r>
            <a:r>
              <a:rPr dirty="0" lang="en-US"/>
              <a:t> </a:t>
            </a:r>
            <a:r>
              <a:rPr dirty="0" lang="en-US">
                <a:latin typeface="Times New Roman" pitchFamily="18" charset="0"/>
                <a:cs typeface="Times New Roman" pitchFamily="18" charset="0"/>
              </a:rPr>
              <a:t>To calculate the performance by (=IF) Condition</a:t>
            </a:r>
          </a:p>
          <a:p>
            <a:endParaRPr dirty="0" lang="en-US">
              <a:solidFill>
                <a:srgbClr val="0D0D0D"/>
              </a:solidFill>
              <a:cs typeface="Times New Roman" pitchFamily="18" charset="0"/>
            </a:endParaRPr>
          </a:p>
          <a:p>
            <a:r>
              <a:rPr b="1" dirty="0" lang="en-US">
                <a:solidFill>
                  <a:srgbClr val="0D0D0D"/>
                </a:solidFill>
                <a:latin typeface="+mj-lt"/>
                <a:cs typeface="Times New Roman" pitchFamily="18" charset="0"/>
              </a:rPr>
              <a:t>PIVOT TABLE: </a:t>
            </a:r>
            <a:r>
              <a:rPr dirty="0" lang="en-US">
                <a:solidFill>
                  <a:srgbClr val="0D0D0D"/>
                </a:solidFill>
                <a:latin typeface="Times New Roman" pitchFamily="18" charset="0"/>
                <a:cs typeface="Times New Roman" pitchFamily="18" charset="0"/>
              </a:rPr>
              <a:t>To select the data to make pivot table</a:t>
            </a:r>
          </a:p>
          <a:p>
            <a:r>
              <a:rPr b="1" dirty="0" lang="en-US">
                <a:solidFill>
                  <a:srgbClr val="0D0D0D"/>
                </a:solidFill>
                <a:latin typeface="+mj-lt"/>
                <a:cs typeface="Times New Roman" pitchFamily="18" charset="0"/>
              </a:rPr>
              <a:t>                         (SUMMARIZING THE DATA)</a:t>
            </a:r>
          </a:p>
          <a:p>
            <a:r>
              <a:rPr b="1" dirty="0" lang="en-US">
                <a:solidFill>
                  <a:srgbClr val="0D0D0D"/>
                </a:solidFill>
                <a:latin typeface="+mj-lt"/>
                <a:cs typeface="Times New Roman" pitchFamily="18" charset="0"/>
              </a:rPr>
              <a:t>   </a:t>
            </a:r>
          </a:p>
          <a:p>
            <a:r>
              <a:rPr b="1" dirty="0" lang="en-US">
                <a:solidFill>
                  <a:srgbClr val="0D0D0D"/>
                </a:solidFill>
                <a:latin typeface="+mj-lt"/>
                <a:cs typeface="Times New Roman" pitchFamily="18" charset="0"/>
              </a:rPr>
              <a:t>PIVOT CHART: </a:t>
            </a:r>
            <a:r>
              <a:rPr dirty="0" lang="en-US">
                <a:solidFill>
                  <a:srgbClr val="0D0D0D"/>
                </a:solidFill>
                <a:latin typeface="Times New Roman" pitchFamily="18" charset="0"/>
                <a:cs typeface="Times New Roman" pitchFamily="18" charset="0"/>
              </a:rPr>
              <a:t>To know about the clear data and information in chart</a:t>
            </a:r>
          </a:p>
          <a:p>
            <a:endParaRPr dirty="0" lang="en-US">
              <a:solidFill>
                <a:srgbClr val="0D0D0D"/>
              </a:solidFill>
              <a:latin typeface="+mj-lt"/>
              <a:cs typeface="Times New Roman" pitchFamily="18" charset="0"/>
            </a:endParaRPr>
          </a:p>
          <a:p>
            <a:r>
              <a:rPr b="1" dirty="0" lang="en-US">
                <a:solidFill>
                  <a:srgbClr val="0D0D0D"/>
                </a:solidFill>
                <a:latin typeface="+mj-lt"/>
                <a:cs typeface="Times New Roman" pitchFamily="18" charset="0"/>
              </a:rPr>
              <a:t>GRAPH</a:t>
            </a:r>
            <a:r>
              <a:rPr dirty="0" lang="en-US">
                <a:solidFill>
                  <a:srgbClr val="0D0D0D"/>
                </a:solidFill>
                <a:latin typeface="+mj-lt"/>
                <a:cs typeface="Times New Roman" pitchFamily="18" charset="0"/>
              </a:rPr>
              <a:t>: </a:t>
            </a:r>
            <a:r>
              <a:rPr dirty="0" lang="en-US">
                <a:solidFill>
                  <a:srgbClr val="0D0D0D"/>
                </a:solidFill>
                <a:latin typeface="Times New Roman" pitchFamily="18" charset="0"/>
                <a:cs typeface="Times New Roman" pitchFamily="18" charset="0"/>
              </a:rPr>
              <a:t>To data Visualization</a:t>
            </a:r>
          </a:p>
          <a:p>
            <a:endParaRPr dirty="0" lang="en-US">
              <a:solidFill>
                <a:srgbClr val="0D0D0D"/>
              </a:solidFill>
              <a:latin typeface="Times New Roman" pitchFamily="18" charset="0"/>
              <a:cs typeface="Times New Roman" pitchFamily="18" charset="0"/>
            </a:endParaRPr>
          </a:p>
          <a:p>
            <a:r>
              <a:rPr b="1" dirty="0" lang="en-US">
                <a:solidFill>
                  <a:srgbClr val="0D0D0D"/>
                </a:solidFill>
                <a:latin typeface="+mj-lt"/>
                <a:cs typeface="Times New Roman" pitchFamily="18" charset="0"/>
              </a:rPr>
              <a:t>SLICER:</a:t>
            </a:r>
            <a:r>
              <a:rPr dirty="0" lang="en-US">
                <a:solidFill>
                  <a:srgbClr val="0D0D0D"/>
                </a:solidFill>
                <a:latin typeface="+mj-lt"/>
                <a:cs typeface="Times New Roman" pitchFamily="18" charset="0"/>
              </a:rPr>
              <a:t> </a:t>
            </a:r>
            <a:r>
              <a:rPr dirty="0" lang="en-US">
                <a:solidFill>
                  <a:srgbClr val="0D0D0D"/>
                </a:solidFill>
                <a:latin typeface="Times New Roman" pitchFamily="18" charset="0"/>
                <a:cs typeface="Times New Roman" pitchFamily="18" charset="0"/>
              </a:rPr>
              <a:t>To </a:t>
            </a:r>
            <a:r>
              <a:rPr dirty="0" lang="en-US" err="1">
                <a:solidFill>
                  <a:srgbClr val="0D0D0D"/>
                </a:solidFill>
                <a:latin typeface="Times New Roman" pitchFamily="18" charset="0"/>
                <a:cs typeface="Times New Roman" pitchFamily="18" charset="0"/>
              </a:rPr>
              <a:t>summarise</a:t>
            </a:r>
            <a:r>
              <a:rPr dirty="0" lang="en-US">
                <a:solidFill>
                  <a:srgbClr val="0D0D0D"/>
                </a:solidFill>
                <a:latin typeface="Times New Roman" pitchFamily="18" charset="0"/>
                <a:cs typeface="Times New Roman" pitchFamily="18" charset="0"/>
              </a:rPr>
              <a:t> the selected data in table</a:t>
            </a:r>
          </a:p>
          <a:p>
            <a:endParaRPr dirty="0" lang="en-US">
              <a:solidFill>
                <a:srgbClr val="0D0D0D"/>
              </a:solidFill>
              <a:latin typeface="Times New Roman" pitchFamily="18" charset="0"/>
              <a:cs typeface="Times New Roman" pitchFamily="18" charset="0"/>
            </a:endParaRPr>
          </a:p>
          <a:p>
            <a:endParaRPr dirty="0" lang="en-US">
              <a:solidFill>
                <a:srgbClr val="0D0D0D"/>
              </a:solidFill>
              <a:latin typeface="+mj-lt"/>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68" name="Title 1"/>
          <p:cNvSpPr>
            <a:spLocks noGrp="1"/>
          </p:cNvSpPr>
          <p:nvPr>
            <p:ph type="title"/>
          </p:nvPr>
        </p:nvSpPr>
        <p:spPr>
          <a:xfrm>
            <a:off x="755332" y="385444"/>
            <a:ext cx="10681335" cy="723901"/>
          </a:xfrm>
        </p:spPr>
        <p:txBody>
          <a:bodyPr/>
          <a:p>
            <a:r>
              <a:rPr dirty="0" lang="en-IN"/>
              <a:t>Dataset Description</a:t>
            </a:r>
          </a:p>
        </p:txBody>
      </p:sp>
      <p:sp>
        <p:nvSpPr>
          <p:cNvPr id="1048669" name="Rectangle 2"/>
          <p:cNvSpPr/>
          <p:nvPr/>
        </p:nvSpPr>
        <p:spPr>
          <a:xfrm>
            <a:off x="1295400" y="1567934"/>
            <a:ext cx="3595657" cy="2834641"/>
          </a:xfrm>
          <a:prstGeom prst="rect"/>
        </p:spPr>
        <p:txBody>
          <a:bodyPr wrap="none">
            <a:spAutoFit/>
          </a:bodyPr>
          <a:p>
            <a:pPr indent="-342900" marL="342900">
              <a:buFont typeface="Wingdings" pitchFamily="2" charset="2"/>
              <a:buChar char="v"/>
            </a:pPr>
            <a:r>
              <a:rPr dirty="0" sz="2000" lang="en-US">
                <a:solidFill>
                  <a:srgbClr val="0D0D0D"/>
                </a:solidFill>
                <a:latin typeface="Times New Roman" pitchFamily="18" charset="0"/>
                <a:cs typeface="Times New Roman" pitchFamily="18" charset="0"/>
              </a:rPr>
              <a:t>Employee dataset – </a:t>
            </a:r>
            <a:r>
              <a:rPr dirty="0" sz="2000" lang="en-US" err="1">
                <a:solidFill>
                  <a:srgbClr val="0D0D0D"/>
                </a:solidFill>
                <a:latin typeface="Times New Roman" pitchFamily="18" charset="0"/>
                <a:cs typeface="Times New Roman" pitchFamily="18" charset="0"/>
              </a:rPr>
              <a:t>kaggle</a:t>
            </a:r>
            <a:endParaRPr dirty="0" sz="2000" lang="en-US">
              <a:solidFill>
                <a:srgbClr val="0D0D0D"/>
              </a:solidFill>
              <a:latin typeface="Times New Roman" pitchFamily="18" charset="0"/>
              <a:cs typeface="Times New Roman" pitchFamily="18" charset="0"/>
            </a:endParaRPr>
          </a:p>
          <a:p>
            <a:pPr indent="-342900" marL="342900">
              <a:buFont typeface="Wingdings" pitchFamily="2" charset="2"/>
              <a:buChar char="v"/>
            </a:pPr>
            <a:r>
              <a:rPr dirty="0" sz="2000" lang="en-US">
                <a:solidFill>
                  <a:srgbClr val="0D0D0D"/>
                </a:solidFill>
                <a:latin typeface="Times New Roman" pitchFamily="18" charset="0"/>
                <a:cs typeface="Times New Roman" pitchFamily="18" charset="0"/>
              </a:rPr>
              <a:t>26 features</a:t>
            </a:r>
          </a:p>
          <a:p>
            <a:pPr indent="-342900" marL="342900">
              <a:buFont typeface="Wingdings" pitchFamily="2" charset="2"/>
              <a:buChar char="v"/>
            </a:pPr>
            <a:r>
              <a:rPr dirty="0" sz="2000" lang="en-US">
                <a:solidFill>
                  <a:srgbClr val="0D0D0D"/>
                </a:solidFill>
                <a:latin typeface="Times New Roman" pitchFamily="18" charset="0"/>
                <a:cs typeface="Times New Roman" pitchFamily="18" charset="0"/>
              </a:rPr>
              <a:t>9 features</a:t>
            </a:r>
            <a:endParaRPr dirty="0" sz="2000" lang="en-IN">
              <a:latin typeface="Times New Roman" pitchFamily="18" charset="0"/>
              <a:cs typeface="Times New Roman" pitchFamily="18" charset="0"/>
            </a:endParaRPr>
          </a:p>
          <a:p>
            <a:pPr indent="-342900" marL="342900">
              <a:buFont typeface="Wingdings" pitchFamily="2" charset="2"/>
              <a:buChar char="v"/>
            </a:pPr>
            <a:r>
              <a:rPr dirty="0" sz="2000" lang="en-US" err="1">
                <a:solidFill>
                  <a:srgbClr val="0D0D0D"/>
                </a:solidFill>
                <a:latin typeface="Times New Roman" pitchFamily="18" charset="0"/>
                <a:cs typeface="Times New Roman" pitchFamily="18" charset="0"/>
              </a:rPr>
              <a:t>Emp</a:t>
            </a:r>
            <a:r>
              <a:rPr dirty="0" sz="2000" lang="en-US">
                <a:solidFill>
                  <a:srgbClr val="0D0D0D"/>
                </a:solidFill>
                <a:latin typeface="Times New Roman" pitchFamily="18" charset="0"/>
                <a:cs typeface="Times New Roman" pitchFamily="18" charset="0"/>
              </a:rPr>
              <a:t> id-</a:t>
            </a:r>
            <a:r>
              <a:rPr dirty="0" sz="2000" lang="en-US" err="1">
                <a:solidFill>
                  <a:srgbClr val="0D0D0D"/>
                </a:solidFill>
                <a:latin typeface="Times New Roman" pitchFamily="18" charset="0"/>
                <a:cs typeface="Times New Roman" pitchFamily="18" charset="0"/>
              </a:rPr>
              <a:t>num</a:t>
            </a:r>
            <a:endParaRPr dirty="0" sz="2000" lang="en-US">
              <a:solidFill>
                <a:srgbClr val="0D0D0D"/>
              </a:solidFill>
              <a:latin typeface="Times New Roman" pitchFamily="18" charset="0"/>
              <a:cs typeface="Times New Roman" pitchFamily="18" charset="0"/>
            </a:endParaRPr>
          </a:p>
          <a:p>
            <a:pPr indent="-342900" marL="342900">
              <a:buFont typeface="Wingdings" pitchFamily="2" charset="2"/>
              <a:buChar char="v"/>
            </a:pPr>
            <a:r>
              <a:rPr dirty="0" sz="2000" lang="en-US" err="1">
                <a:solidFill>
                  <a:srgbClr val="0D0D0D"/>
                </a:solidFill>
                <a:latin typeface="Times New Roman" pitchFamily="18" charset="0"/>
                <a:cs typeface="Times New Roman" pitchFamily="18" charset="0"/>
              </a:rPr>
              <a:t>Emp</a:t>
            </a:r>
            <a:r>
              <a:rPr dirty="0" sz="2000" lang="en-US">
                <a:solidFill>
                  <a:srgbClr val="0D0D0D"/>
                </a:solidFill>
                <a:latin typeface="Times New Roman" pitchFamily="18" charset="0"/>
                <a:cs typeface="Times New Roman" pitchFamily="18" charset="0"/>
              </a:rPr>
              <a:t> name-text</a:t>
            </a:r>
          </a:p>
          <a:p>
            <a:pPr indent="-342900" marL="342900">
              <a:buFont typeface="Wingdings" pitchFamily="2" charset="2"/>
              <a:buChar char="v"/>
            </a:pPr>
            <a:r>
              <a:rPr dirty="0" sz="2000" lang="en-US">
                <a:solidFill>
                  <a:srgbClr val="0D0D0D"/>
                </a:solidFill>
                <a:latin typeface="Times New Roman" pitchFamily="18" charset="0"/>
                <a:cs typeface="Times New Roman" pitchFamily="18" charset="0"/>
              </a:rPr>
              <a:t>Gender</a:t>
            </a:r>
          </a:p>
          <a:p>
            <a:pPr indent="-342900" marL="342900">
              <a:buFont typeface="Wingdings" pitchFamily="2" charset="2"/>
              <a:buChar char="v"/>
            </a:pPr>
            <a:r>
              <a:rPr dirty="0" sz="2000" lang="en-US">
                <a:solidFill>
                  <a:srgbClr val="0D0D0D"/>
                </a:solidFill>
                <a:latin typeface="Times New Roman" pitchFamily="18" charset="0"/>
                <a:cs typeface="Times New Roman" pitchFamily="18" charset="0"/>
              </a:rPr>
              <a:t>Business unit-text</a:t>
            </a:r>
          </a:p>
          <a:p>
            <a:pPr indent="-342900" marL="342900">
              <a:buFont typeface="Wingdings" pitchFamily="2" charset="2"/>
              <a:buChar char="v"/>
            </a:pPr>
            <a:r>
              <a:rPr dirty="0" sz="2000" lang="en-US">
                <a:solidFill>
                  <a:srgbClr val="0D0D0D"/>
                </a:solidFill>
                <a:latin typeface="Times New Roman" pitchFamily="18" charset="0"/>
                <a:cs typeface="Times New Roman" pitchFamily="18" charset="0"/>
              </a:rPr>
              <a:t>Performance-text</a:t>
            </a:r>
          </a:p>
          <a:p>
            <a:pPr indent="-342900" marL="342900">
              <a:buFont typeface="Wingdings" pitchFamily="2" charset="2"/>
              <a:buChar char="v"/>
            </a:pPr>
            <a:r>
              <a:rPr dirty="0" sz="2000" lang="en-US">
                <a:solidFill>
                  <a:srgbClr val="0D0D0D"/>
                </a:solidFill>
                <a:latin typeface="Times New Roman" pitchFamily="18" charset="0"/>
                <a:cs typeface="Times New Roman" pitchFamily="18" charset="0"/>
              </a:rPr>
              <a:t>Rating-</a:t>
            </a:r>
            <a:r>
              <a:rPr dirty="0" sz="2000" lang="en-US" err="1">
                <a:solidFill>
                  <a:srgbClr val="0D0D0D"/>
                </a:solidFill>
                <a:latin typeface="Times New Roman" pitchFamily="18" charset="0"/>
                <a:cs typeface="Times New Roman" pitchFamily="18" charset="0"/>
              </a:rPr>
              <a:t>num</a:t>
            </a:r>
            <a:endParaRPr dirty="0" sz="2000" lang="en-US">
              <a:solidFill>
                <a:srgbClr val="0D0D0D"/>
              </a:solidFill>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59055" y="3053862"/>
            <a:ext cx="2466975" cy="3419475"/>
          </a:xfrm>
          <a:prstGeom prst="rect"/>
        </p:spPr>
      </p:pic>
      <p:sp>
        <p:nvSpPr>
          <p:cNvPr id="1048673" name="object 7"/>
          <p:cNvSpPr txBox="1">
            <a:spLocks noGrp="1"/>
          </p:cNvSpPr>
          <p:nvPr>
            <p:ph type="title"/>
          </p:nvPr>
        </p:nvSpPr>
        <p:spPr>
          <a:xfrm>
            <a:off x="609600" y="685800"/>
            <a:ext cx="8480425" cy="1601721"/>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br>
              <a:rPr dirty="0" sz="4250" lang="en-US" spc="20"/>
            </a:br>
            <a:r>
              <a:rPr dirty="0" sz="4250" lang="en-US" spc="20"/>
              <a:t> </a:t>
            </a:r>
            <a:br>
              <a:rPr dirty="0" sz="1800" lang="en-US" spc="20"/>
            </a:br>
            <a:r>
              <a:rPr dirty="0" sz="1800" lang="en-US" spc="20" u="sng"/>
              <a:t> </a:t>
            </a:r>
            <a:r>
              <a:rPr dirty="0" sz="1800" lang="en-US" spc="20"/>
              <a:t>                                                </a:t>
            </a:r>
            <a:r>
              <a:rPr dirty="0" sz="1800" lang="en-US" spc="20" u="sng">
                <a:latin typeface="Times New Roman" pitchFamily="18" charset="0"/>
                <a:cs typeface="Times New Roman" pitchFamily="18" charset="0"/>
              </a:rPr>
              <a:t>IF CONDITION</a:t>
            </a:r>
            <a:endParaRPr dirty="0" sz="1800" u="sng">
              <a:latin typeface="Times New Roman" pitchFamily="18" charset="0"/>
              <a:cs typeface="Times New Roman" pitchFamily="18" charset="0"/>
            </a:endParaRPr>
          </a:p>
        </p:txBody>
      </p:sp>
      <p:sp>
        <p:nvSpPr>
          <p:cNvPr id="1048674"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5" name="Rectangle 10"/>
          <p:cNvSpPr/>
          <p:nvPr/>
        </p:nvSpPr>
        <p:spPr>
          <a:xfrm>
            <a:off x="2409825" y="2819400"/>
            <a:ext cx="7400925" cy="1569660"/>
          </a:xfrm>
          <a:prstGeom prst="rect"/>
        </p:spPr>
        <p:txBody>
          <a:bodyPr wrap="square">
            <a:spAutoFit/>
          </a:bodyPr>
          <a:p>
            <a:r>
              <a:rPr dirty="0" sz="2400" lang="en-IN"/>
              <a:t>      </a:t>
            </a:r>
            <a:r>
              <a:rPr dirty="0" sz="2400" lang="en-IN">
                <a:latin typeface="Times New Roman" pitchFamily="18" charset="0"/>
                <a:cs typeface="Times New Roman" pitchFamily="18" charset="0"/>
              </a:rPr>
              <a:t>=IF(J2=5,"veryhigh",IF(J2=4,"high",IF(J2=3,"medium",IF(J2,"low",IF(J2=1,"average")))))</a:t>
            </a:r>
          </a:p>
          <a:p>
            <a:endParaRPr b="1" dirty="0" sz="2400" lang="en-IN"/>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Sanjay Kumar</cp:lastModifiedBy>
  <dcterms:created xsi:type="dcterms:W3CDTF">2024-03-29T04:07:22Z</dcterms:created>
  <dcterms:modified xsi:type="dcterms:W3CDTF">2024-10-19T07:28:58Z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e7f9952460c34a4fbb9e915252070ef7</vt:lpwstr>
  </property>
</Properties>
</file>