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8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450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01709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190408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4057506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522903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796948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414209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045845"/>
            <a:ext cx="7477601" cy="3832860"/>
          </a:xfrm>
          <a:prstGeom prst="rect">
            <a:avLst/>
          </a:prstGeom>
          <a:noFill/>
          <a:ln/>
        </p:spPr>
        <p:txBody>
          <a:bodyPr wrap="square" rtlCol="0" anchor="t"/>
          <a:lstStyle/>
          <a:p>
            <a:pPr marL="0" indent="0">
              <a:lnSpc>
                <a:spcPts val="7545"/>
              </a:lnSpc>
              <a:buNone/>
            </a:pPr>
            <a:r>
              <a:rPr lang="en-US" sz="6036" dirty="0">
                <a:solidFill>
                  <a:srgbClr val="B380FF"/>
                </a:solidFill>
                <a:latin typeface="Sora" pitchFamily="34" charset="0"/>
                <a:ea typeface="Sora" pitchFamily="34" charset="-122"/>
                <a:cs typeface="Sora" pitchFamily="34" charset="-120"/>
              </a:rPr>
              <a:t>Keylogger Project: Risks and Mitigation Strategies</a:t>
            </a:r>
            <a:endParaRPr lang="en-US" sz="6036" dirty="0"/>
          </a:p>
        </p:txBody>
      </p:sp>
      <p:sp>
        <p:nvSpPr>
          <p:cNvPr id="6" name="Text 2"/>
          <p:cNvSpPr/>
          <p:nvPr/>
        </p:nvSpPr>
        <p:spPr>
          <a:xfrm>
            <a:off x="833198" y="4415910"/>
            <a:ext cx="7477601" cy="1333024"/>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Enhancing cybersecurity awareness is crucial in today's digital landscape. This presentation delves into the risks posed by keyloggers and outlines strategies to mitigate these threats, empowering users to safeguard their sensitive information.</a:t>
            </a:r>
            <a:endParaRPr lang="en-US" sz="1750" dirty="0"/>
          </a:p>
        </p:txBody>
      </p:sp>
      <p:sp>
        <p:nvSpPr>
          <p:cNvPr id="7" name="Shape 3"/>
          <p:cNvSpPr/>
          <p:nvPr/>
        </p:nvSpPr>
        <p:spPr>
          <a:xfrm>
            <a:off x="833199" y="6811566"/>
            <a:ext cx="355402" cy="355402"/>
          </a:xfrm>
          <a:prstGeom prst="roundRect">
            <a:avLst>
              <a:gd name="adj" fmla="val 25726039"/>
            </a:avLst>
          </a:prstGeom>
          <a:noFill/>
          <a:ln w="7620">
            <a:solidFill>
              <a:srgbClr val="FFFFFF"/>
            </a:solidFill>
            <a:prstDash val="solid"/>
          </a:ln>
        </p:spPr>
      </p:sp>
      <p:sp>
        <p:nvSpPr>
          <p:cNvPr id="9" name="Text 4"/>
          <p:cNvSpPr/>
          <p:nvPr/>
        </p:nvSpPr>
        <p:spPr>
          <a:xfrm>
            <a:off x="1299686" y="6794897"/>
            <a:ext cx="2103834" cy="388858"/>
          </a:xfrm>
          <a:prstGeom prst="rect">
            <a:avLst/>
          </a:prstGeom>
          <a:noFill/>
          <a:ln/>
        </p:spPr>
        <p:txBody>
          <a:bodyPr wrap="none" rtlCol="0" anchor="t"/>
          <a:lstStyle/>
          <a:p>
            <a:pPr marL="0" indent="0" algn="l">
              <a:lnSpc>
                <a:spcPts val="3062"/>
              </a:lnSpc>
              <a:buNone/>
            </a:pPr>
            <a:r>
              <a:rPr lang="en-US" sz="2187" b="1" dirty="0">
                <a:solidFill>
                  <a:srgbClr val="E0D6DE"/>
                </a:solidFill>
                <a:latin typeface="Noto Sans TC" pitchFamily="34" charset="0"/>
                <a:ea typeface="Noto Sans TC" pitchFamily="34" charset="-122"/>
                <a:cs typeface="Noto Sans TC" pitchFamily="34" charset="-120"/>
              </a:rPr>
              <a:t>Presented BY</a:t>
            </a:r>
          </a:p>
          <a:p>
            <a:pPr marL="0" indent="0" algn="l">
              <a:lnSpc>
                <a:spcPts val="3062"/>
              </a:lnSpc>
              <a:buNone/>
            </a:pPr>
            <a:r>
              <a:rPr lang="en-US" sz="2187" b="1" dirty="0">
                <a:solidFill>
                  <a:srgbClr val="E0D6DE"/>
                </a:solidFill>
                <a:latin typeface="Noto Sans TC" pitchFamily="34" charset="0"/>
                <a:ea typeface="Noto Sans TC" pitchFamily="34" charset="-122"/>
              </a:rPr>
              <a:t>JAYA KEERTHANA ALAGANURU</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pic>
        <p:nvPicPr>
          <p:cNvPr id="9" name="Picture 8">
            <a:extLst>
              <a:ext uri="{FF2B5EF4-FFF2-40B4-BE49-F238E27FC236}">
                <a16:creationId xmlns:a16="http://schemas.microsoft.com/office/drawing/2014/main" id="{D6B56A3B-9E66-8BCA-CA4E-8ED3FC983956}"/>
              </a:ext>
            </a:extLst>
          </p:cNvPr>
          <p:cNvPicPr>
            <a:picLocks noChangeAspect="1"/>
          </p:cNvPicPr>
          <p:nvPr/>
        </p:nvPicPr>
        <p:blipFill>
          <a:blip r:embed="rId5"/>
          <a:stretch>
            <a:fillRect/>
          </a:stretch>
        </p:blipFill>
        <p:spPr>
          <a:xfrm>
            <a:off x="1446981" y="761532"/>
            <a:ext cx="11736438" cy="6706536"/>
          </a:xfrm>
          <a:prstGeom prst="rect">
            <a:avLst/>
          </a:prstGeom>
        </p:spPr>
      </p:pic>
    </p:spTree>
    <p:extLst>
      <p:ext uri="{BB962C8B-B14F-4D97-AF65-F5344CB8AC3E}">
        <p14:creationId xmlns:p14="http://schemas.microsoft.com/office/powerpoint/2010/main" val="26085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pic>
        <p:nvPicPr>
          <p:cNvPr id="9" name="Picture 8">
            <a:extLst>
              <a:ext uri="{FF2B5EF4-FFF2-40B4-BE49-F238E27FC236}">
                <a16:creationId xmlns:a16="http://schemas.microsoft.com/office/drawing/2014/main" id="{E3F3BF66-3F2D-DF9C-A950-684486838032}"/>
              </a:ext>
            </a:extLst>
          </p:cNvPr>
          <p:cNvPicPr>
            <a:picLocks noChangeAspect="1"/>
          </p:cNvPicPr>
          <p:nvPr/>
        </p:nvPicPr>
        <p:blipFill>
          <a:blip r:embed="rId5"/>
          <a:stretch>
            <a:fillRect/>
          </a:stretch>
        </p:blipFill>
        <p:spPr>
          <a:xfrm>
            <a:off x="1394586" y="790111"/>
            <a:ext cx="11841227" cy="6649378"/>
          </a:xfrm>
          <a:prstGeom prst="rect">
            <a:avLst/>
          </a:prstGeom>
        </p:spPr>
      </p:pic>
    </p:spTree>
    <p:extLst>
      <p:ext uri="{BB962C8B-B14F-4D97-AF65-F5344CB8AC3E}">
        <p14:creationId xmlns:p14="http://schemas.microsoft.com/office/powerpoint/2010/main" val="390334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pic>
        <p:nvPicPr>
          <p:cNvPr id="9" name="Picture 8">
            <a:extLst>
              <a:ext uri="{FF2B5EF4-FFF2-40B4-BE49-F238E27FC236}">
                <a16:creationId xmlns:a16="http://schemas.microsoft.com/office/drawing/2014/main" id="{F2D8164F-4220-0573-E2C7-0ECB6417D98E}"/>
              </a:ext>
            </a:extLst>
          </p:cNvPr>
          <p:cNvPicPr>
            <a:picLocks noChangeAspect="1"/>
          </p:cNvPicPr>
          <p:nvPr/>
        </p:nvPicPr>
        <p:blipFill>
          <a:blip r:embed="rId5"/>
          <a:stretch>
            <a:fillRect/>
          </a:stretch>
        </p:blipFill>
        <p:spPr>
          <a:xfrm>
            <a:off x="1399349" y="799637"/>
            <a:ext cx="11831701" cy="6630325"/>
          </a:xfrm>
          <a:prstGeom prst="rect">
            <a:avLst/>
          </a:prstGeom>
        </p:spPr>
      </p:pic>
    </p:spTree>
    <p:extLst>
      <p:ext uri="{BB962C8B-B14F-4D97-AF65-F5344CB8AC3E}">
        <p14:creationId xmlns:p14="http://schemas.microsoft.com/office/powerpoint/2010/main" val="438693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6" name="Text 2"/>
          <p:cNvSpPr/>
          <p:nvPr/>
        </p:nvSpPr>
        <p:spPr>
          <a:xfrm>
            <a:off x="2037993" y="2934414"/>
            <a:ext cx="5554980"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Conclusion</a:t>
            </a:r>
            <a:endParaRPr lang="en-US" sz="4374" dirty="0"/>
          </a:p>
        </p:txBody>
      </p:sp>
      <p:sp>
        <p:nvSpPr>
          <p:cNvPr id="7" name="Text 3"/>
          <p:cNvSpPr/>
          <p:nvPr/>
        </p:nvSpPr>
        <p:spPr>
          <a:xfrm>
            <a:off x="2037993" y="3962043"/>
            <a:ext cx="10554414" cy="1333024"/>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In today's digital landscape, the risks posed by keyloggers are ever-present. Our comprehensive solution empowers users, IT professionals, and businesses to safeguard their sensitive information and maintain digital privacy. By leveraging advanced technologies and proactive detection, we are committed to staying ahead of evolving threats and providing unparalleled protection.</a:t>
            </a:r>
            <a:endParaRPr lang="en-US" sz="1750" dirty="0"/>
          </a:p>
        </p:txBody>
      </p:sp>
    </p:spTree>
    <p:extLst>
      <p:ext uri="{BB962C8B-B14F-4D97-AF65-F5344CB8AC3E}">
        <p14:creationId xmlns:p14="http://schemas.microsoft.com/office/powerpoint/2010/main" val="375809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TextBox 4">
            <a:extLst>
              <a:ext uri="{FF2B5EF4-FFF2-40B4-BE49-F238E27FC236}">
                <a16:creationId xmlns:a16="http://schemas.microsoft.com/office/drawing/2014/main" id="{4E9CF41D-60E2-577A-0B2D-F0F4C0A720AE}"/>
              </a:ext>
            </a:extLst>
          </p:cNvPr>
          <p:cNvSpPr txBox="1"/>
          <p:nvPr/>
        </p:nvSpPr>
        <p:spPr>
          <a:xfrm>
            <a:off x="2719754" y="1371600"/>
            <a:ext cx="7508594" cy="2246769"/>
          </a:xfrm>
          <a:prstGeom prst="rect">
            <a:avLst/>
          </a:prstGeom>
          <a:noFill/>
        </p:spPr>
        <p:txBody>
          <a:bodyPr wrap="none" rtlCol="0">
            <a:spAutoFit/>
          </a:bodyPr>
          <a:lstStyle/>
          <a:p>
            <a:r>
              <a:rPr lang="en-US" u="sng" dirty="0">
                <a:solidFill>
                  <a:schemeClr val="bg1"/>
                </a:solidFill>
              </a:rPr>
              <a:t>PROJECT LINK :</a:t>
            </a:r>
          </a:p>
          <a:p>
            <a:endParaRPr lang="en-US" u="sng" dirty="0">
              <a:solidFill>
                <a:schemeClr val="bg1"/>
              </a:solidFill>
            </a:endParaRPr>
          </a:p>
          <a:p>
            <a:endParaRPr lang="en-US" u="sng" dirty="0">
              <a:solidFill>
                <a:schemeClr val="bg1"/>
              </a:solidFill>
            </a:endParaRPr>
          </a:p>
          <a:p>
            <a:r>
              <a:rPr lang="en-US" sz="3200" dirty="0">
                <a:solidFill>
                  <a:schemeClr val="bg1"/>
                </a:solidFill>
              </a:rPr>
              <a:t>https://github.com/KeerthanaAlaganuru/CS</a:t>
            </a:r>
          </a:p>
          <a:p>
            <a:endParaRPr lang="en-US" dirty="0">
              <a:solidFill>
                <a:schemeClr val="bg1"/>
              </a:solidFill>
            </a:endParaRP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430591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8" name="Rectangle 7">
            <a:extLst>
              <a:ext uri="{FF2B5EF4-FFF2-40B4-BE49-F238E27FC236}">
                <a16:creationId xmlns:a16="http://schemas.microsoft.com/office/drawing/2014/main" id="{007439F6-A645-5351-6A5C-4B8ADE7325AD}"/>
              </a:ext>
            </a:extLst>
          </p:cNvPr>
          <p:cNvSpPr/>
          <p:nvPr/>
        </p:nvSpPr>
        <p:spPr>
          <a:xfrm>
            <a:off x="2989385" y="2391508"/>
            <a:ext cx="9671538" cy="218049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9600" b="1" spc="600" dirty="0">
                <a:ln w="22225">
                  <a:solidFill>
                    <a:schemeClr val="accent2"/>
                  </a:solidFill>
                  <a:prstDash val="solid"/>
                </a:ln>
                <a:solidFill>
                  <a:schemeClr val="accent2">
                    <a:lumMod val="40000"/>
                    <a:lumOff val="60000"/>
                  </a:schemeClr>
                </a:solidFill>
                <a:effectLst>
                  <a:reflection blurRad="6350" stA="55000" endA="300" endPos="45500" dir="5400000" sy="-100000" algn="bl" rotWithShape="0"/>
                </a:effectLst>
              </a:rPr>
              <a:t>THANK YOU</a:t>
            </a:r>
            <a:endParaRPr lang="en-IN" sz="9600" b="1" spc="600" dirty="0">
              <a:ln w="22225">
                <a:solidFill>
                  <a:schemeClr val="accent2"/>
                </a:solidFill>
                <a:prstDash val="solid"/>
              </a:ln>
              <a:solidFill>
                <a:schemeClr val="accent2">
                  <a:lumMod val="40000"/>
                  <a:lumOff val="60000"/>
                </a:schemeClr>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val="289380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2037517"/>
            <a:ext cx="5554980"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Agenda</a:t>
            </a:r>
            <a:endParaRPr lang="en-US" sz="4374" dirty="0"/>
          </a:p>
        </p:txBody>
      </p:sp>
      <p:sp>
        <p:nvSpPr>
          <p:cNvPr id="5" name="Shape 2"/>
          <p:cNvSpPr/>
          <p:nvPr/>
        </p:nvSpPr>
        <p:spPr>
          <a:xfrm>
            <a:off x="2037993" y="3426142"/>
            <a:ext cx="499943" cy="499943"/>
          </a:xfrm>
          <a:prstGeom prst="roundRect">
            <a:avLst>
              <a:gd name="adj" fmla="val 13333"/>
            </a:avLst>
          </a:prstGeom>
          <a:solidFill>
            <a:srgbClr val="1A1A21"/>
          </a:solidFill>
          <a:ln/>
        </p:spPr>
      </p:sp>
      <p:sp>
        <p:nvSpPr>
          <p:cNvPr id="6" name="Text 3"/>
          <p:cNvSpPr/>
          <p:nvPr/>
        </p:nvSpPr>
        <p:spPr>
          <a:xfrm>
            <a:off x="2217420" y="3509486"/>
            <a:ext cx="140970" cy="333256"/>
          </a:xfrm>
          <a:prstGeom prst="rect">
            <a:avLst/>
          </a:prstGeom>
          <a:noFill/>
          <a:ln/>
        </p:spPr>
        <p:txBody>
          <a:bodyPr wrap="none" rtlCol="0" anchor="t"/>
          <a:lstStyle/>
          <a:p>
            <a:pPr marL="0" indent="0" algn="ctr">
              <a:lnSpc>
                <a:spcPts val="2624"/>
              </a:lnSpc>
              <a:buNone/>
            </a:pPr>
            <a:r>
              <a:rPr lang="en-US" sz="2624" dirty="0">
                <a:solidFill>
                  <a:srgbClr val="B380FF"/>
                </a:solidFill>
                <a:latin typeface="Sora" pitchFamily="34" charset="0"/>
                <a:ea typeface="Sora" pitchFamily="34" charset="-122"/>
                <a:cs typeface="Sora" pitchFamily="34" charset="-120"/>
              </a:rPr>
              <a:t>1</a:t>
            </a:r>
            <a:endParaRPr lang="en-US" sz="2624" dirty="0"/>
          </a:p>
        </p:txBody>
      </p:sp>
      <p:sp>
        <p:nvSpPr>
          <p:cNvPr id="7" name="Text 4"/>
          <p:cNvSpPr/>
          <p:nvPr/>
        </p:nvSpPr>
        <p:spPr>
          <a:xfrm>
            <a:off x="2760107" y="3426142"/>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Introduction</a:t>
            </a:r>
            <a:endParaRPr lang="en-US" sz="2187" dirty="0"/>
          </a:p>
        </p:txBody>
      </p:sp>
      <p:sp>
        <p:nvSpPr>
          <p:cNvPr id="8" name="Text 5"/>
          <p:cNvSpPr/>
          <p:nvPr/>
        </p:nvSpPr>
        <p:spPr>
          <a:xfrm>
            <a:off x="2760107" y="3906560"/>
            <a:ext cx="4444008" cy="666512"/>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What are keyloggers and how do they work?</a:t>
            </a:r>
            <a:endParaRPr lang="en-US" sz="1750" dirty="0"/>
          </a:p>
        </p:txBody>
      </p:sp>
      <p:sp>
        <p:nvSpPr>
          <p:cNvPr id="9" name="Shape 6"/>
          <p:cNvSpPr/>
          <p:nvPr/>
        </p:nvSpPr>
        <p:spPr>
          <a:xfrm>
            <a:off x="7426285" y="3426142"/>
            <a:ext cx="499943" cy="499943"/>
          </a:xfrm>
          <a:prstGeom prst="roundRect">
            <a:avLst>
              <a:gd name="adj" fmla="val 13333"/>
            </a:avLst>
          </a:prstGeom>
          <a:solidFill>
            <a:srgbClr val="1A1A21"/>
          </a:solidFill>
          <a:ln/>
        </p:spPr>
      </p:sp>
      <p:sp>
        <p:nvSpPr>
          <p:cNvPr id="10" name="Text 7"/>
          <p:cNvSpPr/>
          <p:nvPr/>
        </p:nvSpPr>
        <p:spPr>
          <a:xfrm>
            <a:off x="7572375" y="3509486"/>
            <a:ext cx="207645" cy="333256"/>
          </a:xfrm>
          <a:prstGeom prst="rect">
            <a:avLst/>
          </a:prstGeom>
          <a:noFill/>
          <a:ln/>
        </p:spPr>
        <p:txBody>
          <a:bodyPr wrap="none" rtlCol="0" anchor="t"/>
          <a:lstStyle/>
          <a:p>
            <a:pPr marL="0" indent="0" algn="ctr">
              <a:lnSpc>
                <a:spcPts val="2624"/>
              </a:lnSpc>
              <a:buNone/>
            </a:pPr>
            <a:r>
              <a:rPr lang="en-US" sz="2624" dirty="0">
                <a:solidFill>
                  <a:srgbClr val="B380FF"/>
                </a:solidFill>
                <a:latin typeface="Sora" pitchFamily="34" charset="0"/>
                <a:ea typeface="Sora" pitchFamily="34" charset="-122"/>
                <a:cs typeface="Sora" pitchFamily="34" charset="-120"/>
              </a:rPr>
              <a:t>2</a:t>
            </a:r>
            <a:endParaRPr lang="en-US" sz="2624" dirty="0"/>
          </a:p>
        </p:txBody>
      </p:sp>
      <p:sp>
        <p:nvSpPr>
          <p:cNvPr id="11" name="Text 8"/>
          <p:cNvSpPr/>
          <p:nvPr/>
        </p:nvSpPr>
        <p:spPr>
          <a:xfrm>
            <a:off x="8148399" y="3426142"/>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Problem Statement</a:t>
            </a:r>
            <a:endParaRPr lang="en-US" sz="2187" dirty="0"/>
          </a:p>
        </p:txBody>
      </p:sp>
      <p:sp>
        <p:nvSpPr>
          <p:cNvPr id="12" name="Text 9"/>
          <p:cNvSpPr/>
          <p:nvPr/>
        </p:nvSpPr>
        <p:spPr>
          <a:xfrm>
            <a:off x="8148399" y="3906560"/>
            <a:ext cx="4444008" cy="666512"/>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Exploring the threats and the lack of user awareness.</a:t>
            </a:r>
            <a:endParaRPr lang="en-US" sz="1750" dirty="0"/>
          </a:p>
        </p:txBody>
      </p:sp>
      <p:sp>
        <p:nvSpPr>
          <p:cNvPr id="13" name="Shape 10"/>
          <p:cNvSpPr/>
          <p:nvPr/>
        </p:nvSpPr>
        <p:spPr>
          <a:xfrm>
            <a:off x="2037993" y="5045154"/>
            <a:ext cx="499943" cy="499943"/>
          </a:xfrm>
          <a:prstGeom prst="roundRect">
            <a:avLst>
              <a:gd name="adj" fmla="val 13333"/>
            </a:avLst>
          </a:prstGeom>
          <a:solidFill>
            <a:srgbClr val="1A1A21"/>
          </a:solidFill>
          <a:ln/>
        </p:spPr>
      </p:sp>
      <p:sp>
        <p:nvSpPr>
          <p:cNvPr id="14" name="Text 11"/>
          <p:cNvSpPr/>
          <p:nvPr/>
        </p:nvSpPr>
        <p:spPr>
          <a:xfrm>
            <a:off x="2184559" y="5128498"/>
            <a:ext cx="206693" cy="333256"/>
          </a:xfrm>
          <a:prstGeom prst="rect">
            <a:avLst/>
          </a:prstGeom>
          <a:noFill/>
          <a:ln/>
        </p:spPr>
        <p:txBody>
          <a:bodyPr wrap="none" rtlCol="0" anchor="t"/>
          <a:lstStyle/>
          <a:p>
            <a:pPr marL="0" indent="0" algn="ctr">
              <a:lnSpc>
                <a:spcPts val="2624"/>
              </a:lnSpc>
              <a:buNone/>
            </a:pPr>
            <a:r>
              <a:rPr lang="en-US" sz="2624" dirty="0">
                <a:solidFill>
                  <a:srgbClr val="B380FF"/>
                </a:solidFill>
                <a:latin typeface="Sora" pitchFamily="34" charset="0"/>
                <a:ea typeface="Sora" pitchFamily="34" charset="-122"/>
                <a:cs typeface="Sora" pitchFamily="34" charset="-120"/>
              </a:rPr>
              <a:t>3</a:t>
            </a:r>
            <a:endParaRPr lang="en-US" sz="2624" dirty="0"/>
          </a:p>
        </p:txBody>
      </p:sp>
      <p:sp>
        <p:nvSpPr>
          <p:cNvPr id="15" name="Text 12"/>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Project Overview</a:t>
            </a:r>
            <a:endParaRPr lang="en-US" sz="2187" dirty="0"/>
          </a:p>
        </p:txBody>
      </p:sp>
      <p:sp>
        <p:nvSpPr>
          <p:cNvPr id="16" name="Text 13"/>
          <p:cNvSpPr/>
          <p:nvPr/>
        </p:nvSpPr>
        <p:spPr>
          <a:xfrm>
            <a:off x="2760107" y="5525572"/>
            <a:ext cx="4444008" cy="666512"/>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Developing a comprehensive detection and prevention solution.</a:t>
            </a:r>
            <a:endParaRPr lang="en-US" sz="1750" dirty="0"/>
          </a:p>
        </p:txBody>
      </p:sp>
      <p:sp>
        <p:nvSpPr>
          <p:cNvPr id="17" name="Shape 14"/>
          <p:cNvSpPr/>
          <p:nvPr/>
        </p:nvSpPr>
        <p:spPr>
          <a:xfrm>
            <a:off x="7426285" y="5045154"/>
            <a:ext cx="499943" cy="499943"/>
          </a:xfrm>
          <a:prstGeom prst="roundRect">
            <a:avLst>
              <a:gd name="adj" fmla="val 13333"/>
            </a:avLst>
          </a:prstGeom>
          <a:solidFill>
            <a:srgbClr val="1A1A21"/>
          </a:solidFill>
          <a:ln/>
        </p:spPr>
      </p:sp>
      <p:sp>
        <p:nvSpPr>
          <p:cNvPr id="18" name="Text 15"/>
          <p:cNvSpPr/>
          <p:nvPr/>
        </p:nvSpPr>
        <p:spPr>
          <a:xfrm>
            <a:off x="7567612" y="5128498"/>
            <a:ext cx="217289" cy="333256"/>
          </a:xfrm>
          <a:prstGeom prst="rect">
            <a:avLst/>
          </a:prstGeom>
          <a:noFill/>
          <a:ln/>
        </p:spPr>
        <p:txBody>
          <a:bodyPr wrap="none" rtlCol="0" anchor="t"/>
          <a:lstStyle/>
          <a:p>
            <a:pPr marL="0" indent="0" algn="ctr">
              <a:lnSpc>
                <a:spcPts val="2624"/>
              </a:lnSpc>
              <a:buNone/>
            </a:pPr>
            <a:r>
              <a:rPr lang="en-US" sz="2624" dirty="0">
                <a:solidFill>
                  <a:srgbClr val="B380FF"/>
                </a:solidFill>
                <a:latin typeface="Sora" pitchFamily="34" charset="0"/>
                <a:ea typeface="Sora" pitchFamily="34" charset="-122"/>
                <a:cs typeface="Sora"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End Users</a:t>
            </a:r>
            <a:endParaRPr lang="en-US" sz="2187" dirty="0"/>
          </a:p>
        </p:txBody>
      </p:sp>
      <p:sp>
        <p:nvSpPr>
          <p:cNvPr id="20" name="Text 17"/>
          <p:cNvSpPr/>
          <p:nvPr/>
        </p:nvSpPr>
        <p:spPr>
          <a:xfrm>
            <a:off x="8148399" y="5525572"/>
            <a:ext cx="4444008" cy="666512"/>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Identifying the key stakeholders who benefit from the project.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2272070"/>
            <a:ext cx="7589996"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Understanding Keyloggers</a:t>
            </a:r>
            <a:endParaRPr lang="en-US" sz="4374" dirty="0"/>
          </a:p>
        </p:txBody>
      </p:sp>
      <p:sp>
        <p:nvSpPr>
          <p:cNvPr id="5" name="Text 2"/>
          <p:cNvSpPr/>
          <p:nvPr/>
        </p:nvSpPr>
        <p:spPr>
          <a:xfrm>
            <a:off x="2037993" y="3521869"/>
            <a:ext cx="3068122"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What are Keyloggers?</a:t>
            </a:r>
            <a:endParaRPr lang="en-US" sz="2187" dirty="0"/>
          </a:p>
        </p:txBody>
      </p:sp>
      <p:sp>
        <p:nvSpPr>
          <p:cNvPr id="6" name="Text 3"/>
          <p:cNvSpPr/>
          <p:nvPr/>
        </p:nvSpPr>
        <p:spPr>
          <a:xfrm>
            <a:off x="2037993" y="4091226"/>
            <a:ext cx="3156347" cy="1666280"/>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Keyloggers are a type of spyware that record every keystroke made by the user, potentially exposing sensitive data.</a:t>
            </a:r>
            <a:endParaRPr lang="en-US" sz="1750" dirty="0"/>
          </a:p>
        </p:txBody>
      </p:sp>
      <p:sp>
        <p:nvSpPr>
          <p:cNvPr id="7" name="Text 4"/>
          <p:cNvSpPr/>
          <p:nvPr/>
        </p:nvSpPr>
        <p:spPr>
          <a:xfrm>
            <a:off x="5743932" y="3521869"/>
            <a:ext cx="2840117"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Types of Keyloggers</a:t>
            </a:r>
            <a:endParaRPr lang="en-US" sz="2187" dirty="0"/>
          </a:p>
        </p:txBody>
      </p:sp>
      <p:sp>
        <p:nvSpPr>
          <p:cNvPr id="8" name="Text 5"/>
          <p:cNvSpPr/>
          <p:nvPr/>
        </p:nvSpPr>
        <p:spPr>
          <a:xfrm>
            <a:off x="5743932" y="4091226"/>
            <a:ext cx="3156347" cy="1666280"/>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There are two main types: software keyloggers (more common) and hardware keyloggers (require physical access).</a:t>
            </a:r>
            <a:endParaRPr lang="en-US" sz="1750" dirty="0"/>
          </a:p>
        </p:txBody>
      </p:sp>
      <p:sp>
        <p:nvSpPr>
          <p:cNvPr id="9" name="Text 6"/>
          <p:cNvSpPr/>
          <p:nvPr/>
        </p:nvSpPr>
        <p:spPr>
          <a:xfrm>
            <a:off x="9449872" y="3521869"/>
            <a:ext cx="2814876"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How Do They Work?</a:t>
            </a:r>
            <a:endParaRPr lang="en-US" sz="2187" dirty="0"/>
          </a:p>
        </p:txBody>
      </p:sp>
      <p:sp>
        <p:nvSpPr>
          <p:cNvPr id="10" name="Text 7"/>
          <p:cNvSpPr/>
          <p:nvPr/>
        </p:nvSpPr>
        <p:spPr>
          <a:xfrm>
            <a:off x="9449872" y="4091226"/>
            <a:ext cx="3156347" cy="1666280"/>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Keyloggers capture keyboard input and can transmit this information to the attacker, compromising user privacy and security.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565315"/>
            <a:ext cx="6001464"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The Keylogger Threat</a:t>
            </a:r>
            <a:endParaRPr lang="en-US" sz="4374" dirty="0"/>
          </a:p>
        </p:txBody>
      </p:sp>
      <p:sp>
        <p:nvSpPr>
          <p:cNvPr id="6" name="Shape 2"/>
          <p:cNvSpPr/>
          <p:nvPr/>
        </p:nvSpPr>
        <p:spPr>
          <a:xfrm>
            <a:off x="4490799" y="2592943"/>
            <a:ext cx="4542115" cy="2257782"/>
          </a:xfrm>
          <a:prstGeom prst="roundRect">
            <a:avLst>
              <a:gd name="adj" fmla="val 2952"/>
            </a:avLst>
          </a:prstGeom>
          <a:solidFill>
            <a:srgbClr val="1A1A21"/>
          </a:solidFill>
          <a:ln/>
        </p:spPr>
      </p:sp>
      <p:sp>
        <p:nvSpPr>
          <p:cNvPr id="7" name="Text 3"/>
          <p:cNvSpPr/>
          <p:nvPr/>
        </p:nvSpPr>
        <p:spPr>
          <a:xfrm>
            <a:off x="4712970" y="2815114"/>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Risk Description</a:t>
            </a:r>
            <a:endParaRPr lang="en-US" sz="2187" dirty="0"/>
          </a:p>
        </p:txBody>
      </p:sp>
      <p:sp>
        <p:nvSpPr>
          <p:cNvPr id="8" name="Text 4"/>
          <p:cNvSpPr/>
          <p:nvPr/>
        </p:nvSpPr>
        <p:spPr>
          <a:xfrm>
            <a:off x="4712970" y="3295531"/>
            <a:ext cx="4097774" cy="1333024"/>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Keyloggers can secretly record passwords, financial data, and other sensitive information, leading to identity theft and financial losses.</a:t>
            </a:r>
            <a:endParaRPr lang="en-US" sz="1750" dirty="0"/>
          </a:p>
        </p:txBody>
      </p:sp>
      <p:sp>
        <p:nvSpPr>
          <p:cNvPr id="9" name="Shape 5"/>
          <p:cNvSpPr/>
          <p:nvPr/>
        </p:nvSpPr>
        <p:spPr>
          <a:xfrm>
            <a:off x="9255085" y="2592943"/>
            <a:ext cx="4542115" cy="2257782"/>
          </a:xfrm>
          <a:prstGeom prst="roundRect">
            <a:avLst>
              <a:gd name="adj" fmla="val 2952"/>
            </a:avLst>
          </a:prstGeom>
          <a:solidFill>
            <a:srgbClr val="1A1A21"/>
          </a:solidFill>
          <a:ln/>
        </p:spPr>
      </p:sp>
      <p:sp>
        <p:nvSpPr>
          <p:cNvPr id="10" name="Text 6"/>
          <p:cNvSpPr/>
          <p:nvPr/>
        </p:nvSpPr>
        <p:spPr>
          <a:xfrm>
            <a:off x="9477256" y="2815114"/>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Lack of Awareness</a:t>
            </a:r>
            <a:endParaRPr lang="en-US" sz="2187" dirty="0"/>
          </a:p>
        </p:txBody>
      </p:sp>
      <p:sp>
        <p:nvSpPr>
          <p:cNvPr id="11" name="Text 7"/>
          <p:cNvSpPr/>
          <p:nvPr/>
        </p:nvSpPr>
        <p:spPr>
          <a:xfrm>
            <a:off x="9477256" y="3295531"/>
            <a:ext cx="4097774" cy="999768"/>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Many users are unaware of keyloggers and their potential impact, making them more vulnerable to these attacks.</a:t>
            </a:r>
            <a:endParaRPr lang="en-US" sz="1750" dirty="0"/>
          </a:p>
        </p:txBody>
      </p:sp>
      <p:sp>
        <p:nvSpPr>
          <p:cNvPr id="12" name="Shape 8"/>
          <p:cNvSpPr/>
          <p:nvPr/>
        </p:nvSpPr>
        <p:spPr>
          <a:xfrm>
            <a:off x="4490799" y="5072896"/>
            <a:ext cx="9306401" cy="1591270"/>
          </a:xfrm>
          <a:prstGeom prst="roundRect">
            <a:avLst>
              <a:gd name="adj" fmla="val 4189"/>
            </a:avLst>
          </a:prstGeom>
          <a:solidFill>
            <a:srgbClr val="1A1A21"/>
          </a:solidFill>
          <a:ln/>
        </p:spPr>
      </p:sp>
      <p:sp>
        <p:nvSpPr>
          <p:cNvPr id="13" name="Text 9"/>
          <p:cNvSpPr/>
          <p:nvPr/>
        </p:nvSpPr>
        <p:spPr>
          <a:xfrm>
            <a:off x="4712970" y="5295067"/>
            <a:ext cx="2855119"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Inadequate Security</a:t>
            </a:r>
            <a:endParaRPr lang="en-US" sz="2187" dirty="0"/>
          </a:p>
        </p:txBody>
      </p:sp>
      <p:sp>
        <p:nvSpPr>
          <p:cNvPr id="14" name="Text 10"/>
          <p:cNvSpPr/>
          <p:nvPr/>
        </p:nvSpPr>
        <p:spPr>
          <a:xfrm>
            <a:off x="4712970" y="5775484"/>
            <a:ext cx="8862060" cy="666512"/>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Existing security solutions may not effectively detect and prevent sophisticated keylogger threats, leaving users exposed.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644723"/>
            <a:ext cx="9306401"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Introducing the Keylogger Project</a:t>
            </a:r>
            <a:endParaRPr lang="en-US" sz="4374" dirty="0"/>
          </a:p>
        </p:txBody>
      </p:sp>
      <p:sp>
        <p:nvSpPr>
          <p:cNvPr id="6" name="Shape 2"/>
          <p:cNvSpPr/>
          <p:nvPr/>
        </p:nvSpPr>
        <p:spPr>
          <a:xfrm>
            <a:off x="1152644" y="2366724"/>
            <a:ext cx="27742" cy="5218152"/>
          </a:xfrm>
          <a:prstGeom prst="rect">
            <a:avLst/>
          </a:prstGeom>
          <a:solidFill>
            <a:srgbClr val="B380FF"/>
          </a:solidFill>
          <a:ln/>
        </p:spPr>
      </p:sp>
      <p:sp>
        <p:nvSpPr>
          <p:cNvPr id="7" name="Shape 3"/>
          <p:cNvSpPr/>
          <p:nvPr/>
        </p:nvSpPr>
        <p:spPr>
          <a:xfrm>
            <a:off x="1416427" y="2852678"/>
            <a:ext cx="777597" cy="27742"/>
          </a:xfrm>
          <a:prstGeom prst="rect">
            <a:avLst/>
          </a:prstGeom>
          <a:solidFill>
            <a:srgbClr val="B380FF"/>
          </a:solidFill>
          <a:ln/>
        </p:spPr>
      </p:sp>
      <p:sp>
        <p:nvSpPr>
          <p:cNvPr id="8" name="Shape 4"/>
          <p:cNvSpPr/>
          <p:nvPr/>
        </p:nvSpPr>
        <p:spPr>
          <a:xfrm>
            <a:off x="916484" y="2616637"/>
            <a:ext cx="499943" cy="499943"/>
          </a:xfrm>
          <a:prstGeom prst="roundRect">
            <a:avLst>
              <a:gd name="adj" fmla="val 13333"/>
            </a:avLst>
          </a:prstGeom>
          <a:solidFill>
            <a:srgbClr val="1A1A21"/>
          </a:solidFill>
          <a:ln/>
        </p:spPr>
      </p:sp>
      <p:sp>
        <p:nvSpPr>
          <p:cNvPr id="9" name="Text 5"/>
          <p:cNvSpPr/>
          <p:nvPr/>
        </p:nvSpPr>
        <p:spPr>
          <a:xfrm>
            <a:off x="1095911" y="2699980"/>
            <a:ext cx="140970" cy="333256"/>
          </a:xfrm>
          <a:prstGeom prst="rect">
            <a:avLst/>
          </a:prstGeom>
          <a:noFill/>
          <a:ln/>
        </p:spPr>
        <p:txBody>
          <a:bodyPr wrap="none" rtlCol="0" anchor="t"/>
          <a:lstStyle/>
          <a:p>
            <a:pPr marL="0" indent="0" algn="ctr">
              <a:lnSpc>
                <a:spcPts val="2624"/>
              </a:lnSpc>
              <a:buNone/>
            </a:pPr>
            <a:r>
              <a:rPr lang="en-US" sz="2624" dirty="0">
                <a:solidFill>
                  <a:srgbClr val="B380FF"/>
                </a:solidFill>
                <a:latin typeface="Sora" pitchFamily="34" charset="0"/>
                <a:ea typeface="Sora" pitchFamily="34" charset="-122"/>
                <a:cs typeface="Sora" pitchFamily="34" charset="-120"/>
              </a:rPr>
              <a:t>1</a:t>
            </a:r>
            <a:endParaRPr lang="en-US" sz="2624" dirty="0"/>
          </a:p>
        </p:txBody>
      </p:sp>
      <p:sp>
        <p:nvSpPr>
          <p:cNvPr id="10" name="Text 6"/>
          <p:cNvSpPr/>
          <p:nvPr/>
        </p:nvSpPr>
        <p:spPr>
          <a:xfrm>
            <a:off x="2388513" y="2588895"/>
            <a:ext cx="2777490"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Objective</a:t>
            </a:r>
            <a:endParaRPr lang="en-US" sz="2187" dirty="0"/>
          </a:p>
        </p:txBody>
      </p:sp>
      <p:sp>
        <p:nvSpPr>
          <p:cNvPr id="11" name="Text 7"/>
          <p:cNvSpPr/>
          <p:nvPr/>
        </p:nvSpPr>
        <p:spPr>
          <a:xfrm>
            <a:off x="2388513" y="3069312"/>
            <a:ext cx="7751088" cy="666512"/>
          </a:xfrm>
          <a:prstGeom prst="rect">
            <a:avLst/>
          </a:prstGeom>
          <a:noFill/>
          <a:ln/>
        </p:spPr>
        <p:txBody>
          <a:bodyPr wrap="square" rtlCol="0" anchor="t"/>
          <a:lstStyle/>
          <a:p>
            <a:pPr marL="0" indent="0" algn="l">
              <a:lnSpc>
                <a:spcPts val="2624"/>
              </a:lnSpc>
              <a:buNone/>
            </a:pPr>
            <a:r>
              <a:rPr lang="en-US" sz="1750" dirty="0">
                <a:solidFill>
                  <a:srgbClr val="E0D6DE"/>
                </a:solidFill>
                <a:latin typeface="Noto Sans TC" pitchFamily="34" charset="0"/>
                <a:ea typeface="Noto Sans TC" pitchFamily="34" charset="-122"/>
                <a:cs typeface="Noto Sans TC" pitchFamily="34" charset="-120"/>
              </a:rPr>
              <a:t>Develop a comprehensive keylogger detection and prevention solution to enhance security and protect sensitive information.</a:t>
            </a:r>
            <a:endParaRPr lang="en-US" sz="1750" dirty="0"/>
          </a:p>
        </p:txBody>
      </p:sp>
      <p:sp>
        <p:nvSpPr>
          <p:cNvPr id="12" name="Shape 8"/>
          <p:cNvSpPr/>
          <p:nvPr/>
        </p:nvSpPr>
        <p:spPr>
          <a:xfrm>
            <a:off x="1416427" y="4666119"/>
            <a:ext cx="777597" cy="27742"/>
          </a:xfrm>
          <a:prstGeom prst="rect">
            <a:avLst/>
          </a:prstGeom>
          <a:solidFill>
            <a:srgbClr val="B380FF"/>
          </a:solidFill>
          <a:ln/>
        </p:spPr>
      </p:sp>
      <p:sp>
        <p:nvSpPr>
          <p:cNvPr id="13" name="Shape 9"/>
          <p:cNvSpPr/>
          <p:nvPr/>
        </p:nvSpPr>
        <p:spPr>
          <a:xfrm>
            <a:off x="916484" y="4430078"/>
            <a:ext cx="499943" cy="499943"/>
          </a:xfrm>
          <a:prstGeom prst="roundRect">
            <a:avLst>
              <a:gd name="adj" fmla="val 13333"/>
            </a:avLst>
          </a:prstGeom>
          <a:solidFill>
            <a:srgbClr val="1A1A21"/>
          </a:solidFill>
          <a:ln/>
        </p:spPr>
      </p:sp>
      <p:sp>
        <p:nvSpPr>
          <p:cNvPr id="14" name="Text 10"/>
          <p:cNvSpPr/>
          <p:nvPr/>
        </p:nvSpPr>
        <p:spPr>
          <a:xfrm>
            <a:off x="1062573" y="4513421"/>
            <a:ext cx="207645" cy="333256"/>
          </a:xfrm>
          <a:prstGeom prst="rect">
            <a:avLst/>
          </a:prstGeom>
          <a:noFill/>
          <a:ln/>
        </p:spPr>
        <p:txBody>
          <a:bodyPr wrap="none" rtlCol="0" anchor="t"/>
          <a:lstStyle/>
          <a:p>
            <a:pPr marL="0" indent="0" algn="ctr">
              <a:lnSpc>
                <a:spcPts val="2624"/>
              </a:lnSpc>
              <a:buNone/>
            </a:pPr>
            <a:r>
              <a:rPr lang="en-US" sz="2624" dirty="0">
                <a:solidFill>
                  <a:srgbClr val="B380FF"/>
                </a:solidFill>
                <a:latin typeface="Sora" pitchFamily="34" charset="0"/>
                <a:ea typeface="Sora" pitchFamily="34" charset="-122"/>
                <a:cs typeface="Sora" pitchFamily="34" charset="-120"/>
              </a:rPr>
              <a:t>2</a:t>
            </a:r>
            <a:endParaRPr lang="en-US" sz="2624" dirty="0"/>
          </a:p>
        </p:txBody>
      </p:sp>
      <p:sp>
        <p:nvSpPr>
          <p:cNvPr id="15" name="Text 11"/>
          <p:cNvSpPr/>
          <p:nvPr/>
        </p:nvSpPr>
        <p:spPr>
          <a:xfrm>
            <a:off x="2388513" y="4402336"/>
            <a:ext cx="2777490"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Features</a:t>
            </a:r>
            <a:endParaRPr lang="en-US" sz="2187" dirty="0"/>
          </a:p>
        </p:txBody>
      </p:sp>
      <p:sp>
        <p:nvSpPr>
          <p:cNvPr id="16" name="Text 12"/>
          <p:cNvSpPr/>
          <p:nvPr/>
        </p:nvSpPr>
        <p:spPr>
          <a:xfrm>
            <a:off x="2388513" y="4882753"/>
            <a:ext cx="7751088" cy="666512"/>
          </a:xfrm>
          <a:prstGeom prst="rect">
            <a:avLst/>
          </a:prstGeom>
          <a:noFill/>
          <a:ln/>
        </p:spPr>
        <p:txBody>
          <a:bodyPr wrap="square" rtlCol="0" anchor="t"/>
          <a:lstStyle/>
          <a:p>
            <a:pPr marL="0" indent="0" algn="l">
              <a:lnSpc>
                <a:spcPts val="2624"/>
              </a:lnSpc>
              <a:buNone/>
            </a:pPr>
            <a:r>
              <a:rPr lang="en-US" sz="1750" dirty="0">
                <a:solidFill>
                  <a:srgbClr val="E0D6DE"/>
                </a:solidFill>
                <a:latin typeface="Noto Sans TC" pitchFamily="34" charset="0"/>
                <a:ea typeface="Noto Sans TC" pitchFamily="34" charset="-122"/>
                <a:cs typeface="Noto Sans TC" pitchFamily="34" charset="-120"/>
              </a:rPr>
              <a:t>Advanced monitoring capabilities and proactive prevention measures to identify and mitigate keylogger threats.</a:t>
            </a:r>
            <a:endParaRPr lang="en-US" sz="1750" dirty="0"/>
          </a:p>
        </p:txBody>
      </p:sp>
      <p:sp>
        <p:nvSpPr>
          <p:cNvPr id="17" name="Shape 13"/>
          <p:cNvSpPr/>
          <p:nvPr/>
        </p:nvSpPr>
        <p:spPr>
          <a:xfrm>
            <a:off x="1416427" y="6479560"/>
            <a:ext cx="777597" cy="27742"/>
          </a:xfrm>
          <a:prstGeom prst="rect">
            <a:avLst/>
          </a:prstGeom>
          <a:solidFill>
            <a:srgbClr val="B380FF"/>
          </a:solidFill>
          <a:ln/>
        </p:spPr>
      </p:sp>
      <p:sp>
        <p:nvSpPr>
          <p:cNvPr id="18" name="Shape 14"/>
          <p:cNvSpPr/>
          <p:nvPr/>
        </p:nvSpPr>
        <p:spPr>
          <a:xfrm>
            <a:off x="916484" y="6243518"/>
            <a:ext cx="499943" cy="499943"/>
          </a:xfrm>
          <a:prstGeom prst="roundRect">
            <a:avLst>
              <a:gd name="adj" fmla="val 13333"/>
            </a:avLst>
          </a:prstGeom>
          <a:solidFill>
            <a:srgbClr val="1A1A21"/>
          </a:solidFill>
          <a:ln/>
        </p:spPr>
      </p:sp>
      <p:sp>
        <p:nvSpPr>
          <p:cNvPr id="19" name="Text 15"/>
          <p:cNvSpPr/>
          <p:nvPr/>
        </p:nvSpPr>
        <p:spPr>
          <a:xfrm>
            <a:off x="1063050" y="6326862"/>
            <a:ext cx="206693" cy="333256"/>
          </a:xfrm>
          <a:prstGeom prst="rect">
            <a:avLst/>
          </a:prstGeom>
          <a:noFill/>
          <a:ln/>
        </p:spPr>
        <p:txBody>
          <a:bodyPr wrap="none" rtlCol="0" anchor="t"/>
          <a:lstStyle/>
          <a:p>
            <a:pPr marL="0" indent="0" algn="ctr">
              <a:lnSpc>
                <a:spcPts val="2624"/>
              </a:lnSpc>
              <a:buNone/>
            </a:pPr>
            <a:r>
              <a:rPr lang="en-US" sz="2624" dirty="0">
                <a:solidFill>
                  <a:srgbClr val="B380FF"/>
                </a:solidFill>
                <a:latin typeface="Sora" pitchFamily="34" charset="0"/>
                <a:ea typeface="Sora" pitchFamily="34" charset="-122"/>
                <a:cs typeface="Sora" pitchFamily="34" charset="-120"/>
              </a:rPr>
              <a:t>3</a:t>
            </a:r>
            <a:endParaRPr lang="en-US" sz="2624" dirty="0"/>
          </a:p>
        </p:txBody>
      </p:sp>
      <p:sp>
        <p:nvSpPr>
          <p:cNvPr id="20" name="Text 16"/>
          <p:cNvSpPr/>
          <p:nvPr/>
        </p:nvSpPr>
        <p:spPr>
          <a:xfrm>
            <a:off x="2388513" y="6215777"/>
            <a:ext cx="2777490"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Impact</a:t>
            </a:r>
            <a:endParaRPr lang="en-US" sz="2187" dirty="0"/>
          </a:p>
        </p:txBody>
      </p:sp>
      <p:sp>
        <p:nvSpPr>
          <p:cNvPr id="21" name="Text 17"/>
          <p:cNvSpPr/>
          <p:nvPr/>
        </p:nvSpPr>
        <p:spPr>
          <a:xfrm>
            <a:off x="2388513" y="6696194"/>
            <a:ext cx="7751088" cy="666512"/>
          </a:xfrm>
          <a:prstGeom prst="rect">
            <a:avLst/>
          </a:prstGeom>
          <a:noFill/>
          <a:ln/>
        </p:spPr>
        <p:txBody>
          <a:bodyPr wrap="square" rtlCol="0" anchor="t"/>
          <a:lstStyle/>
          <a:p>
            <a:pPr marL="0" indent="0" algn="l">
              <a:lnSpc>
                <a:spcPts val="2624"/>
              </a:lnSpc>
              <a:buNone/>
            </a:pPr>
            <a:r>
              <a:rPr lang="en-US" sz="1750" dirty="0">
                <a:solidFill>
                  <a:srgbClr val="E0D6DE"/>
                </a:solidFill>
                <a:latin typeface="Noto Sans TC" pitchFamily="34" charset="0"/>
                <a:ea typeface="Noto Sans TC" pitchFamily="34" charset="-122"/>
                <a:cs typeface="Noto Sans TC" pitchFamily="34" charset="-120"/>
              </a:rPr>
              <a:t>Empower users, IT professionals, and businesses to safeguard their digital assets and maintain privacy.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2242899"/>
            <a:ext cx="5554980"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Targeted Users</a:t>
            </a:r>
            <a:endParaRPr lang="en-US" sz="4374" dirty="0"/>
          </a:p>
        </p:txBody>
      </p:sp>
      <p:pic>
        <p:nvPicPr>
          <p:cNvPr id="5" name="Image 1" descr="preencoded.png"/>
          <p:cNvPicPr>
            <a:picLocks noChangeAspect="1"/>
          </p:cNvPicPr>
          <p:nvPr/>
        </p:nvPicPr>
        <p:blipFill>
          <a:blip r:embed="rId4"/>
          <a:stretch>
            <a:fillRect/>
          </a:stretch>
        </p:blipFill>
        <p:spPr>
          <a:xfrm>
            <a:off x="2037993" y="3381613"/>
            <a:ext cx="555427" cy="555427"/>
          </a:xfrm>
          <a:prstGeom prst="rect">
            <a:avLst/>
          </a:prstGeom>
        </p:spPr>
      </p:pic>
      <p:sp>
        <p:nvSpPr>
          <p:cNvPr id="6" name="Text 2"/>
          <p:cNvSpPr/>
          <p:nvPr/>
        </p:nvSpPr>
        <p:spPr>
          <a:xfrm>
            <a:off x="2037993" y="4159210"/>
            <a:ext cx="3295888" cy="694373"/>
          </a:xfrm>
          <a:prstGeom prst="rect">
            <a:avLst/>
          </a:prstGeom>
          <a:noFill/>
          <a:ln/>
        </p:spPr>
        <p:txBody>
          <a:bodyPr wrap="squar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IT Security Professionals</a:t>
            </a:r>
            <a:endParaRPr lang="en-US" sz="2187" dirty="0"/>
          </a:p>
        </p:txBody>
      </p:sp>
      <p:sp>
        <p:nvSpPr>
          <p:cNvPr id="7" name="Text 3"/>
          <p:cNvSpPr/>
          <p:nvPr/>
        </p:nvSpPr>
        <p:spPr>
          <a:xfrm>
            <a:off x="2037993" y="4986814"/>
            <a:ext cx="3295888" cy="999768"/>
          </a:xfrm>
          <a:prstGeom prst="rect">
            <a:avLst/>
          </a:prstGeom>
          <a:noFill/>
          <a:ln/>
        </p:spPr>
        <p:txBody>
          <a:bodyPr wrap="square" rtlCol="0" anchor="t"/>
          <a:lstStyle/>
          <a:p>
            <a:pPr marL="0" indent="0" algn="l">
              <a:lnSpc>
                <a:spcPts val="2624"/>
              </a:lnSpc>
              <a:buNone/>
            </a:pPr>
            <a:r>
              <a:rPr lang="en-US" sz="1750" dirty="0">
                <a:solidFill>
                  <a:srgbClr val="E0D6DE"/>
                </a:solidFill>
                <a:latin typeface="Noto Sans TC" pitchFamily="34" charset="0"/>
                <a:ea typeface="Noto Sans TC" pitchFamily="34" charset="-122"/>
                <a:cs typeface="Noto Sans TC" pitchFamily="34" charset="-120"/>
              </a:rPr>
              <a:t>Responsible for protecting organizational networks and devices.</a:t>
            </a:r>
            <a:endParaRPr lang="en-US" sz="1750" dirty="0"/>
          </a:p>
        </p:txBody>
      </p:sp>
      <p:pic>
        <p:nvPicPr>
          <p:cNvPr id="8" name="Image 2" descr="preencoded.png"/>
          <p:cNvPicPr>
            <a:picLocks noChangeAspect="1"/>
          </p:cNvPicPr>
          <p:nvPr/>
        </p:nvPicPr>
        <p:blipFill>
          <a:blip r:embed="rId5"/>
          <a:stretch>
            <a:fillRect/>
          </a:stretch>
        </p:blipFill>
        <p:spPr>
          <a:xfrm>
            <a:off x="5667137" y="3381613"/>
            <a:ext cx="555427" cy="555427"/>
          </a:xfrm>
          <a:prstGeom prst="rect">
            <a:avLst/>
          </a:prstGeom>
        </p:spPr>
      </p:pic>
      <p:sp>
        <p:nvSpPr>
          <p:cNvPr id="9" name="Text 4"/>
          <p:cNvSpPr/>
          <p:nvPr/>
        </p:nvSpPr>
        <p:spPr>
          <a:xfrm>
            <a:off x="5667137" y="4159210"/>
            <a:ext cx="2840474"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Business Executives</a:t>
            </a:r>
            <a:endParaRPr lang="en-US" sz="2187" dirty="0"/>
          </a:p>
        </p:txBody>
      </p:sp>
      <p:sp>
        <p:nvSpPr>
          <p:cNvPr id="10" name="Text 5"/>
          <p:cNvSpPr/>
          <p:nvPr/>
        </p:nvSpPr>
        <p:spPr>
          <a:xfrm>
            <a:off x="5667137" y="4639628"/>
            <a:ext cx="3296007" cy="999768"/>
          </a:xfrm>
          <a:prstGeom prst="rect">
            <a:avLst/>
          </a:prstGeom>
          <a:noFill/>
          <a:ln/>
        </p:spPr>
        <p:txBody>
          <a:bodyPr wrap="square" rtlCol="0" anchor="t"/>
          <a:lstStyle/>
          <a:p>
            <a:pPr marL="0" indent="0" algn="l">
              <a:lnSpc>
                <a:spcPts val="2624"/>
              </a:lnSpc>
              <a:buNone/>
            </a:pPr>
            <a:r>
              <a:rPr lang="en-US" sz="1750" dirty="0">
                <a:solidFill>
                  <a:srgbClr val="E0D6DE"/>
                </a:solidFill>
                <a:latin typeface="Noto Sans TC" pitchFamily="34" charset="0"/>
                <a:ea typeface="Noto Sans TC" pitchFamily="34" charset="-122"/>
                <a:cs typeface="Noto Sans TC" pitchFamily="34" charset="-120"/>
              </a:rPr>
              <a:t>Need to safeguard sensitive company data and digital infrastructure.</a:t>
            </a:r>
            <a:endParaRPr lang="en-US" sz="1750" dirty="0"/>
          </a:p>
        </p:txBody>
      </p:sp>
      <p:pic>
        <p:nvPicPr>
          <p:cNvPr id="11" name="Image 3" descr="preencoded.png"/>
          <p:cNvPicPr>
            <a:picLocks noChangeAspect="1"/>
          </p:cNvPicPr>
          <p:nvPr/>
        </p:nvPicPr>
        <p:blipFill>
          <a:blip r:embed="rId6"/>
          <a:stretch>
            <a:fillRect/>
          </a:stretch>
        </p:blipFill>
        <p:spPr>
          <a:xfrm>
            <a:off x="9296400" y="3381613"/>
            <a:ext cx="555427" cy="555427"/>
          </a:xfrm>
          <a:prstGeom prst="rect">
            <a:avLst/>
          </a:prstGeom>
        </p:spPr>
      </p:pic>
      <p:sp>
        <p:nvSpPr>
          <p:cNvPr id="12" name="Text 6"/>
          <p:cNvSpPr/>
          <p:nvPr/>
        </p:nvSpPr>
        <p:spPr>
          <a:xfrm>
            <a:off x="9296400" y="4159210"/>
            <a:ext cx="2777490"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Remote Employees</a:t>
            </a:r>
            <a:endParaRPr lang="en-US" sz="2187" dirty="0"/>
          </a:p>
        </p:txBody>
      </p:sp>
      <p:sp>
        <p:nvSpPr>
          <p:cNvPr id="13" name="Text 7"/>
          <p:cNvSpPr/>
          <p:nvPr/>
        </p:nvSpPr>
        <p:spPr>
          <a:xfrm>
            <a:off x="9296400" y="4639628"/>
            <a:ext cx="3296007" cy="999768"/>
          </a:xfrm>
          <a:prstGeom prst="rect">
            <a:avLst/>
          </a:prstGeom>
          <a:noFill/>
          <a:ln/>
        </p:spPr>
        <p:txBody>
          <a:bodyPr wrap="square" rtlCol="0" anchor="t"/>
          <a:lstStyle/>
          <a:p>
            <a:pPr marL="0" indent="0" algn="l">
              <a:lnSpc>
                <a:spcPts val="2624"/>
              </a:lnSpc>
              <a:buNone/>
            </a:pPr>
            <a:r>
              <a:rPr lang="en-US" sz="1750" dirty="0">
                <a:solidFill>
                  <a:srgbClr val="E0D6DE"/>
                </a:solidFill>
                <a:latin typeface="Noto Sans TC" pitchFamily="34" charset="0"/>
                <a:ea typeface="Noto Sans TC" pitchFamily="34" charset="-122"/>
                <a:cs typeface="Noto Sans TC" pitchFamily="34" charset="-120"/>
              </a:rPr>
              <a:t>Access company systems from personal devices, requiring enhanced protection.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2265164"/>
            <a:ext cx="8233172"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Our Comprehensive Solution</a:t>
            </a:r>
            <a:endParaRPr lang="en-US" sz="4374" dirty="0"/>
          </a:p>
        </p:txBody>
      </p:sp>
      <p:sp>
        <p:nvSpPr>
          <p:cNvPr id="5" name="Text 2"/>
          <p:cNvSpPr/>
          <p:nvPr/>
        </p:nvSpPr>
        <p:spPr>
          <a:xfrm>
            <a:off x="2037993" y="3514963"/>
            <a:ext cx="3156347" cy="694373"/>
          </a:xfrm>
          <a:prstGeom prst="rect">
            <a:avLst/>
          </a:prstGeom>
          <a:noFill/>
          <a:ln/>
        </p:spPr>
        <p:txBody>
          <a:bodyPr wrap="squar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Comprehensive Security</a:t>
            </a:r>
            <a:endParaRPr lang="en-US" sz="2187" dirty="0"/>
          </a:p>
        </p:txBody>
      </p:sp>
      <p:sp>
        <p:nvSpPr>
          <p:cNvPr id="6" name="Text 3"/>
          <p:cNvSpPr/>
          <p:nvPr/>
        </p:nvSpPr>
        <p:spPr>
          <a:xfrm>
            <a:off x="2037993" y="4431506"/>
            <a:ext cx="3156347" cy="1333024"/>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Monitors all keyboard input to detect and alert users to potential keylogger threats in real-time.</a:t>
            </a:r>
            <a:endParaRPr lang="en-US" sz="1750" dirty="0"/>
          </a:p>
        </p:txBody>
      </p:sp>
      <p:sp>
        <p:nvSpPr>
          <p:cNvPr id="7" name="Text 4"/>
          <p:cNvSpPr/>
          <p:nvPr/>
        </p:nvSpPr>
        <p:spPr>
          <a:xfrm>
            <a:off x="5743932" y="3514963"/>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Enhanced Privacy</a:t>
            </a:r>
            <a:endParaRPr lang="en-US" sz="2187" dirty="0"/>
          </a:p>
        </p:txBody>
      </p:sp>
      <p:sp>
        <p:nvSpPr>
          <p:cNvPr id="8" name="Text 5"/>
          <p:cNvSpPr/>
          <p:nvPr/>
        </p:nvSpPr>
        <p:spPr>
          <a:xfrm>
            <a:off x="5743932" y="4084320"/>
            <a:ext cx="3156347" cy="1666280"/>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Identifies and prevents unauthorized access to sensitive information, ensuring digital privacy is protected.</a:t>
            </a:r>
            <a:endParaRPr lang="en-US" sz="1750" dirty="0"/>
          </a:p>
        </p:txBody>
      </p:sp>
      <p:sp>
        <p:nvSpPr>
          <p:cNvPr id="9" name="Text 6"/>
          <p:cNvSpPr/>
          <p:nvPr/>
        </p:nvSpPr>
        <p:spPr>
          <a:xfrm>
            <a:off x="9449872" y="3514963"/>
            <a:ext cx="3156347" cy="694373"/>
          </a:xfrm>
          <a:prstGeom prst="rect">
            <a:avLst/>
          </a:prstGeom>
          <a:noFill/>
          <a:ln/>
        </p:spPr>
        <p:txBody>
          <a:bodyPr wrap="squar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Customizable Settings</a:t>
            </a:r>
            <a:endParaRPr lang="en-US" sz="2187" dirty="0"/>
          </a:p>
        </p:txBody>
      </p:sp>
      <p:sp>
        <p:nvSpPr>
          <p:cNvPr id="10" name="Text 7"/>
          <p:cNvSpPr/>
          <p:nvPr/>
        </p:nvSpPr>
        <p:spPr>
          <a:xfrm>
            <a:off x="9449872" y="4431506"/>
            <a:ext cx="3156347" cy="1333024"/>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Allows users to configure monitoring and alerting options to meet their specific needs and preferences.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oundRect">
            <a:avLst>
              <a:gd name="adj" fmla="val 810"/>
            </a:avLst>
          </a:prstGeom>
          <a:solidFill>
            <a:srgbClr val="07070C">
              <a:alpha val="80000"/>
            </a:srgbClr>
          </a:solidFill>
          <a:ln/>
        </p:spPr>
      </p:sp>
      <p:sp>
        <p:nvSpPr>
          <p:cNvPr id="8" name="Text 3"/>
          <p:cNvSpPr/>
          <p:nvPr/>
        </p:nvSpPr>
        <p:spPr>
          <a:xfrm>
            <a:off x="2037993" y="1631990"/>
            <a:ext cx="5554980"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The "Wow" Factor</a:t>
            </a:r>
            <a:endParaRPr lang="en-US" sz="4374" dirty="0"/>
          </a:p>
        </p:txBody>
      </p:sp>
      <p:pic>
        <p:nvPicPr>
          <p:cNvPr id="9" name="Image 3" descr="preencoded.png"/>
          <p:cNvPicPr>
            <a:picLocks noChangeAspect="1"/>
          </p:cNvPicPr>
          <p:nvPr/>
        </p:nvPicPr>
        <p:blipFill>
          <a:blip r:embed="rId5"/>
          <a:stretch>
            <a:fillRect/>
          </a:stretch>
        </p:blipFill>
        <p:spPr>
          <a:xfrm>
            <a:off x="2037993" y="2659618"/>
            <a:ext cx="3518059" cy="888682"/>
          </a:xfrm>
          <a:prstGeom prst="rect">
            <a:avLst/>
          </a:prstGeom>
        </p:spPr>
      </p:pic>
      <p:sp>
        <p:nvSpPr>
          <p:cNvPr id="10" name="Text 4"/>
          <p:cNvSpPr/>
          <p:nvPr/>
        </p:nvSpPr>
        <p:spPr>
          <a:xfrm>
            <a:off x="2260163" y="3881557"/>
            <a:ext cx="3073718" cy="694373"/>
          </a:xfrm>
          <a:prstGeom prst="rect">
            <a:avLst/>
          </a:prstGeom>
          <a:noFill/>
          <a:ln/>
        </p:spPr>
        <p:txBody>
          <a:bodyPr wrap="squar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Advanced Machine Learning</a:t>
            </a:r>
            <a:endParaRPr lang="en-US" sz="2187" dirty="0"/>
          </a:p>
        </p:txBody>
      </p:sp>
      <p:sp>
        <p:nvSpPr>
          <p:cNvPr id="11" name="Text 5"/>
          <p:cNvSpPr/>
          <p:nvPr/>
        </p:nvSpPr>
        <p:spPr>
          <a:xfrm>
            <a:off x="2260163" y="4709160"/>
            <a:ext cx="3073718" cy="1666280"/>
          </a:xfrm>
          <a:prstGeom prst="rect">
            <a:avLst/>
          </a:prstGeom>
          <a:noFill/>
          <a:ln/>
        </p:spPr>
        <p:txBody>
          <a:bodyPr wrap="square" rtlCol="0" anchor="t"/>
          <a:lstStyle/>
          <a:p>
            <a:pPr marL="0" indent="0" algn="l">
              <a:lnSpc>
                <a:spcPts val="2624"/>
              </a:lnSpc>
              <a:buNone/>
            </a:pPr>
            <a:r>
              <a:rPr lang="en-US" sz="1750" dirty="0">
                <a:solidFill>
                  <a:srgbClr val="E0D6DE"/>
                </a:solidFill>
                <a:latin typeface="Noto Sans TC" pitchFamily="34" charset="0"/>
                <a:ea typeface="Noto Sans TC" pitchFamily="34" charset="-122"/>
                <a:cs typeface="Noto Sans TC" pitchFamily="34" charset="-120"/>
              </a:rPr>
              <a:t>Utilizes cutting-edge algorithms to identify and neutralize evolving keylogger threats with seamless user experience.</a:t>
            </a:r>
            <a:endParaRPr lang="en-US" sz="1750" dirty="0"/>
          </a:p>
        </p:txBody>
      </p:sp>
      <p:pic>
        <p:nvPicPr>
          <p:cNvPr id="12" name="Image 4" descr="preencoded.png"/>
          <p:cNvPicPr>
            <a:picLocks noChangeAspect="1"/>
          </p:cNvPicPr>
          <p:nvPr/>
        </p:nvPicPr>
        <p:blipFill>
          <a:blip r:embed="rId6"/>
          <a:stretch>
            <a:fillRect/>
          </a:stretch>
        </p:blipFill>
        <p:spPr>
          <a:xfrm>
            <a:off x="5556052" y="2659618"/>
            <a:ext cx="3518178" cy="888682"/>
          </a:xfrm>
          <a:prstGeom prst="rect">
            <a:avLst/>
          </a:prstGeom>
        </p:spPr>
      </p:pic>
      <p:sp>
        <p:nvSpPr>
          <p:cNvPr id="13" name="Text 6"/>
          <p:cNvSpPr/>
          <p:nvPr/>
        </p:nvSpPr>
        <p:spPr>
          <a:xfrm>
            <a:off x="5778222" y="3881557"/>
            <a:ext cx="2830711"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Proactive Detection</a:t>
            </a:r>
            <a:endParaRPr lang="en-US" sz="2187" dirty="0"/>
          </a:p>
        </p:txBody>
      </p:sp>
      <p:sp>
        <p:nvSpPr>
          <p:cNvPr id="14" name="Text 7"/>
          <p:cNvSpPr/>
          <p:nvPr/>
        </p:nvSpPr>
        <p:spPr>
          <a:xfrm>
            <a:off x="5778222" y="4361974"/>
            <a:ext cx="3073837" cy="1333024"/>
          </a:xfrm>
          <a:prstGeom prst="rect">
            <a:avLst/>
          </a:prstGeom>
          <a:noFill/>
          <a:ln/>
        </p:spPr>
        <p:txBody>
          <a:bodyPr wrap="square" rtlCol="0" anchor="t"/>
          <a:lstStyle/>
          <a:p>
            <a:pPr marL="0" indent="0" algn="l">
              <a:lnSpc>
                <a:spcPts val="2624"/>
              </a:lnSpc>
              <a:buNone/>
            </a:pPr>
            <a:r>
              <a:rPr lang="en-US" sz="1750" dirty="0">
                <a:solidFill>
                  <a:srgbClr val="E0D6DE"/>
                </a:solidFill>
                <a:latin typeface="Noto Sans TC" pitchFamily="34" charset="0"/>
                <a:ea typeface="Noto Sans TC" pitchFamily="34" charset="-122"/>
                <a:cs typeface="Noto Sans TC" pitchFamily="34" charset="-120"/>
              </a:rPr>
              <a:t>Employs techniques like deep learning and anomaly detection to identify threats before they can cause harm.</a:t>
            </a:r>
            <a:endParaRPr lang="en-US" sz="1750" dirty="0"/>
          </a:p>
        </p:txBody>
      </p:sp>
      <p:pic>
        <p:nvPicPr>
          <p:cNvPr id="15" name="Image 5" descr="preencoded.png"/>
          <p:cNvPicPr>
            <a:picLocks noChangeAspect="1"/>
          </p:cNvPicPr>
          <p:nvPr/>
        </p:nvPicPr>
        <p:blipFill>
          <a:blip r:embed="rId7"/>
          <a:stretch>
            <a:fillRect/>
          </a:stretch>
        </p:blipFill>
        <p:spPr>
          <a:xfrm>
            <a:off x="9074229" y="2659618"/>
            <a:ext cx="3518178" cy="888682"/>
          </a:xfrm>
          <a:prstGeom prst="rect">
            <a:avLst/>
          </a:prstGeom>
        </p:spPr>
      </p:pic>
      <p:sp>
        <p:nvSpPr>
          <p:cNvPr id="16" name="Text 8"/>
          <p:cNvSpPr/>
          <p:nvPr/>
        </p:nvSpPr>
        <p:spPr>
          <a:xfrm>
            <a:off x="9296400" y="3881557"/>
            <a:ext cx="3073837" cy="694373"/>
          </a:xfrm>
          <a:prstGeom prst="rect">
            <a:avLst/>
          </a:prstGeom>
          <a:noFill/>
          <a:ln/>
        </p:spPr>
        <p:txBody>
          <a:bodyPr wrap="squar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Unparalleled Protection</a:t>
            </a:r>
            <a:endParaRPr lang="en-US" sz="2187" dirty="0"/>
          </a:p>
        </p:txBody>
      </p:sp>
      <p:sp>
        <p:nvSpPr>
          <p:cNvPr id="17" name="Text 9"/>
          <p:cNvSpPr/>
          <p:nvPr/>
        </p:nvSpPr>
        <p:spPr>
          <a:xfrm>
            <a:off x="9296400" y="4709160"/>
            <a:ext cx="3073837" cy="1333024"/>
          </a:xfrm>
          <a:prstGeom prst="rect">
            <a:avLst/>
          </a:prstGeom>
          <a:noFill/>
          <a:ln/>
        </p:spPr>
        <p:txBody>
          <a:bodyPr wrap="square" rtlCol="0" anchor="t"/>
          <a:lstStyle/>
          <a:p>
            <a:pPr marL="0" indent="0" algn="l">
              <a:lnSpc>
                <a:spcPts val="2624"/>
              </a:lnSpc>
              <a:buNone/>
            </a:pPr>
            <a:r>
              <a:rPr lang="en-US" sz="1750" dirty="0">
                <a:solidFill>
                  <a:srgbClr val="E0D6DE"/>
                </a:solidFill>
                <a:latin typeface="Noto Sans TC" pitchFamily="34" charset="0"/>
                <a:ea typeface="Noto Sans TC" pitchFamily="34" charset="-122"/>
                <a:cs typeface="Noto Sans TC" pitchFamily="34" charset="-120"/>
              </a:rPr>
              <a:t>Delivers unmatched security by going beyond traditional detection methods and staying ahead of the curve.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pic>
        <p:nvPicPr>
          <p:cNvPr id="10" name="Picture 9">
            <a:extLst>
              <a:ext uri="{FF2B5EF4-FFF2-40B4-BE49-F238E27FC236}">
                <a16:creationId xmlns:a16="http://schemas.microsoft.com/office/drawing/2014/main" id="{F1B89C07-CD12-A9F4-B988-5D93D171B534}"/>
              </a:ext>
            </a:extLst>
          </p:cNvPr>
          <p:cNvPicPr>
            <a:picLocks noChangeAspect="1"/>
          </p:cNvPicPr>
          <p:nvPr/>
        </p:nvPicPr>
        <p:blipFill>
          <a:blip r:embed="rId5"/>
          <a:stretch>
            <a:fillRect/>
          </a:stretch>
        </p:blipFill>
        <p:spPr>
          <a:xfrm>
            <a:off x="1142181" y="804400"/>
            <a:ext cx="11736438" cy="66207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534</Words>
  <Application>Microsoft Office PowerPoint</Application>
  <PresentationFormat>Custom</PresentationFormat>
  <Paragraphs>85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Noto Sans TC</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keerthanaalaganuru@outlook.com</cp:lastModifiedBy>
  <cp:revision>2</cp:revision>
  <dcterms:created xsi:type="dcterms:W3CDTF">2024-06-16T14:35:46Z</dcterms:created>
  <dcterms:modified xsi:type="dcterms:W3CDTF">2024-06-16T15:00:14Z</dcterms:modified>
</cp:coreProperties>
</file>