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9" r:id="rId3"/>
    <p:sldId id="258" r:id="rId4"/>
    <p:sldId id="260" r:id="rId5"/>
    <p:sldId id="259"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F65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86" d="100"/>
          <a:sy n="86" d="100"/>
        </p:scale>
        <p:origin x="331"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564011-B8A8-4B37-B957-8366ECACFB70}"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4238396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64011-B8A8-4B37-B957-8366ECACFB70}"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1893747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64011-B8A8-4B37-B957-8366ECACFB70}"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1737075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64011-B8A8-4B37-B957-8366ECACFB70}"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642603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564011-B8A8-4B37-B957-8366ECACFB70}"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1038831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564011-B8A8-4B37-B957-8366ECACFB70}"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3454593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564011-B8A8-4B37-B957-8366ECACFB70}" type="datetimeFigureOut">
              <a:rPr lang="en-US" smtClean="0"/>
              <a:t>10/1/2024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1604039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564011-B8A8-4B37-B957-8366ECACFB70}" type="datetimeFigureOut">
              <a:rPr lang="en-US" smtClean="0"/>
              <a:t>10/1/2024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2554487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64011-B8A8-4B37-B957-8366ECACFB70}" type="datetimeFigureOut">
              <a:rPr lang="en-US" smtClean="0"/>
              <a:t>10/1/2024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1169377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64011-B8A8-4B37-B957-8366ECACFB70}"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790477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64011-B8A8-4B37-B957-8366ECACFB70}"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2528883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l="14000" t="9000" r="14000" b="-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64011-B8A8-4B37-B957-8366ECACFB70}" type="datetimeFigureOut">
              <a:rPr lang="en-US" smtClean="0"/>
              <a:t>10/1/2024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CB4E27-6056-408D-9EE8-6C54BA80E7DB}" type="slidenum">
              <a:rPr lang="en-US" smtClean="0"/>
              <a:t>‹#›</a:t>
            </a:fld>
            <a:endParaRPr lang="en-US"/>
          </a:p>
        </p:txBody>
      </p:sp>
    </p:spTree>
    <p:extLst>
      <p:ext uri="{BB962C8B-B14F-4D97-AF65-F5344CB8AC3E}">
        <p14:creationId xmlns:p14="http://schemas.microsoft.com/office/powerpoint/2010/main" val="1276234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s.google.com/youtube/v3"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intl/en-GB/about/press/" TargetMode="External"/><Relationship Id="rId2" Type="http://schemas.openxmlformats.org/officeDocument/2006/relationships/hyperlink" Target="https://developers.google.com/youtube/v3"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15000"/>
            <a:lum/>
          </a:blip>
          <a:srcRect/>
          <a:stretch>
            <a:fillRect t="-39000" r="9000" b="-41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4BCBBA-303B-8ACF-F169-7ACC3DD029C0}"/>
              </a:ext>
            </a:extLst>
          </p:cNvPr>
          <p:cNvSpPr>
            <a:spLocks noGrp="1"/>
          </p:cNvSpPr>
          <p:nvPr>
            <p:ph idx="4294967295"/>
          </p:nvPr>
        </p:nvSpPr>
        <p:spPr>
          <a:xfrm>
            <a:off x="497150" y="1825625"/>
            <a:ext cx="11505460" cy="4351338"/>
          </a:xfrm>
          <a:effectLst>
            <a:outerShdw blurRad="50800" dist="38100" dir="2700000" algn="tl" rotWithShape="0">
              <a:prstClr val="black">
                <a:alpha val="40000"/>
              </a:prstClr>
            </a:outerShdw>
          </a:effectLst>
        </p:spPr>
        <p:txBody>
          <a:bodyPr>
            <a:normAutofit fontScale="92500" lnSpcReduction="20000"/>
          </a:bodyPr>
          <a:lstStyle/>
          <a:p>
            <a:pPr marL="0" indent="0">
              <a:buNone/>
            </a:pPr>
            <a:r>
              <a:rPr lang="en-US" sz="10000" b="1" dirty="0"/>
              <a:t>				</a:t>
            </a:r>
          </a:p>
          <a:p>
            <a:pPr marL="0" indent="0">
              <a:buNone/>
            </a:pPr>
            <a:r>
              <a:rPr lang="en-US" sz="7500" b="1" dirty="0"/>
              <a:t>				YOUTUBE 				            			    ANALYTICS</a:t>
            </a:r>
          </a:p>
          <a:p>
            <a:pPr marL="0" indent="0">
              <a:buNone/>
            </a:pPr>
            <a:endParaRPr lang="en-US" sz="1400" b="1" dirty="0"/>
          </a:p>
          <a:p>
            <a:pPr marL="0" indent="0">
              <a:buNone/>
            </a:pPr>
            <a:endParaRPr lang="en-US" sz="1400" b="1" dirty="0"/>
          </a:p>
          <a:p>
            <a:pPr marL="0" indent="0">
              <a:buNone/>
            </a:pPr>
            <a:endParaRPr lang="en-US" sz="1400" b="1" dirty="0"/>
          </a:p>
          <a:p>
            <a:pPr marL="0" indent="0">
              <a:buNone/>
            </a:pPr>
            <a:r>
              <a:rPr lang="en-US" sz="1400" b="1" dirty="0"/>
              <a:t>									</a:t>
            </a:r>
            <a:r>
              <a:rPr lang="en-US" sz="1800" b="1" dirty="0"/>
              <a:t>Presented BY </a:t>
            </a:r>
          </a:p>
          <a:p>
            <a:pPr marL="0" indent="0">
              <a:buNone/>
            </a:pPr>
            <a:r>
              <a:rPr lang="en-US" sz="1800" b="1" dirty="0"/>
              <a:t>								          Jaya Keerthana </a:t>
            </a:r>
            <a:r>
              <a:rPr lang="en-US" sz="1800" b="1" dirty="0" err="1"/>
              <a:t>Alaganuru</a:t>
            </a:r>
            <a:endParaRPr lang="en-US" sz="1800" b="1" dirty="0"/>
          </a:p>
        </p:txBody>
      </p:sp>
    </p:spTree>
    <p:extLst>
      <p:ext uri="{BB962C8B-B14F-4D97-AF65-F5344CB8AC3E}">
        <p14:creationId xmlns:p14="http://schemas.microsoft.com/office/powerpoint/2010/main" val="1967534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51259-8F63-337A-4666-4E12B6C76E99}"/>
              </a:ext>
            </a:extLst>
          </p:cNvPr>
          <p:cNvSpPr>
            <a:spLocks noGrp="1"/>
          </p:cNvSpPr>
          <p:nvPr>
            <p:ph type="title"/>
          </p:nvPr>
        </p:nvSpPr>
        <p:spPr/>
        <p:txBody>
          <a:bodyPr/>
          <a:lstStyle/>
          <a:p>
            <a:r>
              <a:rPr lang="en-IN" b="1" dirty="0"/>
              <a:t>CONT..</a:t>
            </a:r>
          </a:p>
        </p:txBody>
      </p:sp>
      <p:sp>
        <p:nvSpPr>
          <p:cNvPr id="3" name="Content Placeholder 2">
            <a:extLst>
              <a:ext uri="{FF2B5EF4-FFF2-40B4-BE49-F238E27FC236}">
                <a16:creationId xmlns:a16="http://schemas.microsoft.com/office/drawing/2014/main" id="{E4EEAF4E-FA43-AF34-E120-541A2AB7DE61}"/>
              </a:ext>
            </a:extLst>
          </p:cNvPr>
          <p:cNvSpPr>
            <a:spLocks noGrp="1"/>
          </p:cNvSpPr>
          <p:nvPr>
            <p:ph idx="1"/>
          </p:nvPr>
        </p:nvSpPr>
        <p:spPr/>
        <p:txBody>
          <a:bodyPr/>
          <a:lstStyle/>
          <a:p>
            <a:pPr marL="0" indent="0">
              <a:buNone/>
            </a:pPr>
            <a:r>
              <a:rPr lang="en-IN" b="1" u="sng" dirty="0"/>
              <a:t>Case Studies</a:t>
            </a:r>
          </a:p>
          <a:p>
            <a:pPr lvl="1"/>
            <a:r>
              <a:rPr lang="en-IN" b="1" dirty="0"/>
              <a:t>Educational Impact</a:t>
            </a:r>
            <a:r>
              <a:rPr lang="en-IN" dirty="0"/>
              <a:t>: Enhances student engagement (</a:t>
            </a:r>
            <a:r>
              <a:rPr lang="en-IN" dirty="0" err="1"/>
              <a:t>Snelson</a:t>
            </a:r>
            <a:r>
              <a:rPr lang="en-IN" dirty="0"/>
              <a:t>, 2011).</a:t>
            </a:r>
          </a:p>
          <a:p>
            <a:pPr lvl="1"/>
            <a:r>
              <a:rPr lang="en-IN" b="1" dirty="0"/>
              <a:t>Influencer Marketing</a:t>
            </a:r>
            <a:r>
              <a:rPr lang="en-IN" dirty="0"/>
              <a:t>: YouTube personalities affect brand perception (Freberg et al., 2011).</a:t>
            </a:r>
            <a:endParaRPr lang="en-IN" sz="3200" b="1" dirty="0"/>
          </a:p>
          <a:p>
            <a:pPr marL="0" indent="0">
              <a:buNone/>
            </a:pPr>
            <a:endParaRPr lang="en-IN" sz="3600" b="1" u="sng" dirty="0"/>
          </a:p>
          <a:p>
            <a:pPr marL="0" indent="0">
              <a:buNone/>
            </a:pPr>
            <a:r>
              <a:rPr lang="en-IN" sz="3600" b="1" u="sng" dirty="0"/>
              <a:t>REFERENCES</a:t>
            </a:r>
          </a:p>
          <a:p>
            <a:pPr lvl="1"/>
            <a:r>
              <a:rPr lang="en-US" dirty="0"/>
              <a:t>YouTube Data API (2021). Retrieved from </a:t>
            </a:r>
            <a:r>
              <a:rPr lang="en-US" sz="2000" dirty="0"/>
              <a:t>	</a:t>
            </a:r>
          </a:p>
          <a:p>
            <a:pPr marL="914400" lvl="2" indent="0">
              <a:buNone/>
            </a:pPr>
            <a:r>
              <a:rPr lang="en-US" sz="2400" dirty="0">
                <a:hlinkClick r:id="rId2"/>
              </a:rPr>
              <a:t>https://developers.google.com/youtube/v3</a:t>
            </a:r>
            <a:endParaRPr lang="en-US" sz="2400" dirty="0"/>
          </a:p>
          <a:p>
            <a:pPr marL="0" indent="0">
              <a:buNone/>
            </a:pPr>
            <a:endParaRPr lang="en-IN" dirty="0"/>
          </a:p>
        </p:txBody>
      </p:sp>
    </p:spTree>
    <p:extLst>
      <p:ext uri="{BB962C8B-B14F-4D97-AF65-F5344CB8AC3E}">
        <p14:creationId xmlns:p14="http://schemas.microsoft.com/office/powerpoint/2010/main" val="3228585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51259-8F63-337A-4666-4E12B6C76E99}"/>
              </a:ext>
            </a:extLst>
          </p:cNvPr>
          <p:cNvSpPr>
            <a:spLocks noGrp="1"/>
          </p:cNvSpPr>
          <p:nvPr>
            <p:ph type="title"/>
          </p:nvPr>
        </p:nvSpPr>
        <p:spPr/>
        <p:txBody>
          <a:bodyPr/>
          <a:lstStyle/>
          <a:p>
            <a:r>
              <a:rPr lang="en-IN" b="1" dirty="0"/>
              <a:t>CONTRIBUTION</a:t>
            </a:r>
          </a:p>
        </p:txBody>
      </p:sp>
      <p:sp>
        <p:nvSpPr>
          <p:cNvPr id="3" name="Content Placeholder 2">
            <a:extLst>
              <a:ext uri="{FF2B5EF4-FFF2-40B4-BE49-F238E27FC236}">
                <a16:creationId xmlns:a16="http://schemas.microsoft.com/office/drawing/2014/main" id="{E4EEAF4E-FA43-AF34-E120-541A2AB7DE61}"/>
              </a:ext>
            </a:extLst>
          </p:cNvPr>
          <p:cNvSpPr>
            <a:spLocks noGrp="1"/>
          </p:cNvSpPr>
          <p:nvPr>
            <p:ph idx="1"/>
          </p:nvPr>
        </p:nvSpPr>
        <p:spPr/>
        <p:txBody>
          <a:bodyPr>
            <a:normAutofit lnSpcReduction="10000"/>
          </a:bodyPr>
          <a:lstStyle/>
          <a:p>
            <a:pPr marL="0" indent="0">
              <a:buNone/>
            </a:pPr>
            <a:r>
              <a:rPr lang="en-US" dirty="0"/>
              <a:t>1. </a:t>
            </a:r>
            <a:r>
              <a:rPr lang="en-US" b="1" dirty="0"/>
              <a:t>Understand Dynamics</a:t>
            </a:r>
            <a:r>
              <a:rPr lang="en-US" dirty="0"/>
              <a:t>: We can analyze the dynamics of YouTube 					 videos and channels.</a:t>
            </a:r>
          </a:p>
          <a:p>
            <a:pPr marL="0" indent="0">
              <a:buNone/>
            </a:pPr>
            <a:r>
              <a:rPr lang="en-US" dirty="0"/>
              <a:t>2. </a:t>
            </a:r>
            <a:r>
              <a:rPr lang="en-US" b="1" dirty="0"/>
              <a:t>Identify Popular Channels</a:t>
            </a:r>
            <a:r>
              <a:rPr lang="en-US" dirty="0"/>
              <a:t>: It will provide insights into the most 					       popular channels.</a:t>
            </a:r>
          </a:p>
          <a:p>
            <a:pPr marL="0" indent="0">
              <a:buNone/>
            </a:pPr>
            <a:r>
              <a:rPr lang="en-US" dirty="0"/>
              <a:t>3. </a:t>
            </a:r>
            <a:r>
              <a:rPr lang="en-US" b="1" dirty="0"/>
              <a:t>Content Analysis</a:t>
            </a:r>
            <a:r>
              <a:rPr lang="en-US" dirty="0"/>
              <a:t>: We can determine which content types get the 				   most views.</a:t>
            </a:r>
          </a:p>
          <a:p>
            <a:pPr marL="0" indent="0">
              <a:buNone/>
            </a:pPr>
            <a:r>
              <a:rPr lang="en-US" dirty="0"/>
              <a:t>4. </a:t>
            </a:r>
            <a:r>
              <a:rPr lang="en-US" b="1" dirty="0"/>
              <a:t>Trend Analysis</a:t>
            </a:r>
            <a:r>
              <a:rPr lang="en-US" dirty="0"/>
              <a:t>: We can track how video statistics change over time.</a:t>
            </a:r>
          </a:p>
          <a:p>
            <a:pPr marL="0" indent="0">
              <a:buNone/>
            </a:pPr>
            <a:r>
              <a:rPr lang="en-US" dirty="0"/>
              <a:t>5. </a:t>
            </a:r>
            <a:r>
              <a:rPr lang="en-US" b="1" dirty="0"/>
              <a:t>Benefit to the</a:t>
            </a:r>
            <a:r>
              <a:rPr lang="en-US" dirty="0"/>
              <a:t> </a:t>
            </a:r>
            <a:r>
              <a:rPr lang="en-US" b="1" dirty="0"/>
              <a:t>Creators</a:t>
            </a:r>
            <a:r>
              <a:rPr lang="en-US" dirty="0"/>
              <a:t>: It offers valuable insights for content 					   creators.</a:t>
            </a:r>
          </a:p>
          <a:p>
            <a:pPr marL="0" indent="0">
              <a:buNone/>
            </a:pPr>
            <a:r>
              <a:rPr lang="en-US" dirty="0"/>
              <a:t>6. </a:t>
            </a:r>
            <a:r>
              <a:rPr lang="en-US" b="1" dirty="0"/>
              <a:t>Aid</a:t>
            </a:r>
            <a:r>
              <a:rPr lang="en-US" dirty="0"/>
              <a:t> </a:t>
            </a:r>
            <a:r>
              <a:rPr lang="en-US" b="1" dirty="0"/>
              <a:t>Marketers</a:t>
            </a:r>
            <a:r>
              <a:rPr lang="en-US" dirty="0"/>
              <a:t>: It help marketers optimize their strategies.</a:t>
            </a:r>
          </a:p>
          <a:p>
            <a:pPr marL="0" indent="0">
              <a:buNone/>
            </a:pPr>
            <a:endParaRPr lang="en-IN" dirty="0"/>
          </a:p>
        </p:txBody>
      </p:sp>
    </p:spTree>
    <p:extLst>
      <p:ext uri="{BB962C8B-B14F-4D97-AF65-F5344CB8AC3E}">
        <p14:creationId xmlns:p14="http://schemas.microsoft.com/office/powerpoint/2010/main" val="2162129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51259-8F63-337A-4666-4E12B6C76E99}"/>
              </a:ext>
            </a:extLst>
          </p:cNvPr>
          <p:cNvSpPr>
            <a:spLocks noGrp="1"/>
          </p:cNvSpPr>
          <p:nvPr>
            <p:ph type="title"/>
          </p:nvPr>
        </p:nvSpPr>
        <p:spPr/>
        <p:txBody>
          <a:bodyPr/>
          <a:lstStyle/>
          <a:p>
            <a:r>
              <a:rPr lang="en-IN" b="1" dirty="0"/>
              <a:t>MODULE-1 : API INTEGRATION</a:t>
            </a:r>
          </a:p>
        </p:txBody>
      </p:sp>
      <p:sp>
        <p:nvSpPr>
          <p:cNvPr id="3" name="Content Placeholder 2">
            <a:extLst>
              <a:ext uri="{FF2B5EF4-FFF2-40B4-BE49-F238E27FC236}">
                <a16:creationId xmlns:a16="http://schemas.microsoft.com/office/drawing/2014/main" id="{E4EEAF4E-FA43-AF34-E120-541A2AB7DE61}"/>
              </a:ext>
            </a:extLst>
          </p:cNvPr>
          <p:cNvSpPr>
            <a:spLocks noGrp="1"/>
          </p:cNvSpPr>
          <p:nvPr>
            <p:ph idx="1"/>
          </p:nvPr>
        </p:nvSpPr>
        <p:spPr/>
        <p:txBody>
          <a:bodyPr>
            <a:normAutofit/>
          </a:bodyPr>
          <a:lstStyle/>
          <a:p>
            <a:pPr marL="0" indent="0">
              <a:buNone/>
            </a:pPr>
            <a:endParaRPr lang="en-US" b="1" dirty="0"/>
          </a:p>
          <a:p>
            <a:pPr marL="0" indent="0">
              <a:buNone/>
            </a:pPr>
            <a:r>
              <a:rPr lang="en-US" b="1" dirty="0"/>
              <a:t>CONCEPT :</a:t>
            </a:r>
            <a:r>
              <a:rPr lang="en-US" dirty="0"/>
              <a:t> </a:t>
            </a:r>
          </a:p>
          <a:p>
            <a:r>
              <a:rPr lang="en-US" dirty="0"/>
              <a:t>API stands for Application Programming Interface.</a:t>
            </a:r>
          </a:p>
          <a:p>
            <a:r>
              <a:rPr lang="en-US" dirty="0"/>
              <a:t>It allows different software applications to communicate with each other. </a:t>
            </a:r>
          </a:p>
          <a:p>
            <a:r>
              <a:rPr lang="en-US" dirty="0"/>
              <a:t>In this project, we use the YouTube API to get data about YouTube channels.</a:t>
            </a:r>
          </a:p>
          <a:p>
            <a:pPr marL="0" indent="0">
              <a:buNone/>
            </a:pPr>
            <a:endParaRPr lang="en-IN" dirty="0"/>
          </a:p>
        </p:txBody>
      </p:sp>
    </p:spTree>
    <p:extLst>
      <p:ext uri="{BB962C8B-B14F-4D97-AF65-F5344CB8AC3E}">
        <p14:creationId xmlns:p14="http://schemas.microsoft.com/office/powerpoint/2010/main" val="3369460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1B1B74-B776-2F89-F16C-9ECF0052BBB6}"/>
              </a:ext>
            </a:extLst>
          </p:cNvPr>
          <p:cNvSpPr>
            <a:spLocks noGrp="1"/>
          </p:cNvSpPr>
          <p:nvPr>
            <p:ph idx="1"/>
          </p:nvPr>
        </p:nvSpPr>
        <p:spPr>
          <a:xfrm>
            <a:off x="838200" y="1493520"/>
            <a:ext cx="10515600" cy="4683443"/>
          </a:xfrm>
        </p:spPr>
        <p:txBody>
          <a:bodyPr>
            <a:normAutofit fontScale="92500" lnSpcReduction="10000"/>
          </a:bodyPr>
          <a:lstStyle/>
          <a:p>
            <a:pPr marL="0" indent="0">
              <a:buNone/>
            </a:pPr>
            <a:r>
              <a:rPr lang="en-US" sz="3500" b="1" u="sng" dirty="0"/>
              <a:t>EXPLANATION </a:t>
            </a:r>
            <a:r>
              <a:rPr lang="en-US" sz="3500" b="1" dirty="0"/>
              <a:t>:</a:t>
            </a:r>
          </a:p>
          <a:p>
            <a:r>
              <a:rPr lang="en-US" b="1" dirty="0"/>
              <a:t>You Make a Request </a:t>
            </a:r>
            <a:r>
              <a:rPr lang="en-US" dirty="0"/>
              <a:t>: </a:t>
            </a:r>
          </a:p>
          <a:p>
            <a:pPr marL="0" indent="0">
              <a:buNone/>
            </a:pPr>
            <a:r>
              <a:rPr lang="en-US" dirty="0"/>
              <a:t>	</a:t>
            </a:r>
            <a:r>
              <a:rPr lang="en-US" sz="2400" dirty="0"/>
              <a:t>Just like you tell the waiter what dish you want, you send a request to the YouTube API asking for specific information. For example, you might ask for the number of views on a particular video.</a:t>
            </a:r>
            <a:endParaRPr lang="en-US" sz="2400" b="1" dirty="0"/>
          </a:p>
          <a:p>
            <a:r>
              <a:rPr lang="en-US" b="1" dirty="0"/>
              <a:t>API Processes Your Request </a:t>
            </a:r>
            <a:r>
              <a:rPr lang="en-US" dirty="0"/>
              <a:t>:</a:t>
            </a:r>
          </a:p>
          <a:p>
            <a:pPr marL="0" indent="0">
              <a:buNone/>
            </a:pPr>
            <a:r>
              <a:rPr lang="en-US" dirty="0"/>
              <a:t>	 </a:t>
            </a:r>
            <a:r>
              <a:rPr lang="en-US" sz="2600" dirty="0"/>
              <a:t>The YouTube API, like a waiter, takes your request and goes to the kitchen (the YouTube database) to get the information you asked for.</a:t>
            </a:r>
          </a:p>
          <a:p>
            <a:r>
              <a:rPr lang="en-US" b="1" dirty="0"/>
              <a:t>You Receive Data </a:t>
            </a:r>
            <a:r>
              <a:rPr lang="en-US" dirty="0"/>
              <a:t>: </a:t>
            </a:r>
          </a:p>
          <a:p>
            <a:pPr marL="0" indent="0">
              <a:buNone/>
            </a:pPr>
            <a:r>
              <a:rPr lang="en-US" dirty="0"/>
              <a:t>	</a:t>
            </a:r>
            <a:r>
              <a:rPr lang="en-US" sz="2600" dirty="0"/>
              <a:t>The waiter brings your food to your table. Similarly, the API sends the requested data back to you. This data could include information like video titles, view counts, comments, likes, and more.</a:t>
            </a:r>
            <a:endParaRPr lang="en-IN" sz="2600" dirty="0"/>
          </a:p>
        </p:txBody>
      </p:sp>
    </p:spTree>
    <p:extLst>
      <p:ext uri="{BB962C8B-B14F-4D97-AF65-F5344CB8AC3E}">
        <p14:creationId xmlns:p14="http://schemas.microsoft.com/office/powerpoint/2010/main" val="4088490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CE57-45C0-3786-6547-AE725D70042E}"/>
              </a:ext>
            </a:extLst>
          </p:cNvPr>
          <p:cNvSpPr>
            <a:spLocks noGrp="1"/>
          </p:cNvSpPr>
          <p:nvPr>
            <p:ph type="title"/>
          </p:nvPr>
        </p:nvSpPr>
        <p:spPr/>
        <p:txBody>
          <a:bodyPr/>
          <a:lstStyle/>
          <a:p>
            <a:r>
              <a:rPr lang="en-IN" b="1" dirty="0"/>
              <a:t>MODULE-2</a:t>
            </a:r>
            <a:r>
              <a:rPr lang="en-IN" sz="4000" b="1" dirty="0"/>
              <a:t> </a:t>
            </a:r>
            <a:r>
              <a:rPr lang="en-IN" b="1" dirty="0"/>
              <a:t>: DATA PROCESSING &amp; CLEANING</a:t>
            </a:r>
          </a:p>
        </p:txBody>
      </p:sp>
      <p:sp>
        <p:nvSpPr>
          <p:cNvPr id="3" name="Content Placeholder 2">
            <a:extLst>
              <a:ext uri="{FF2B5EF4-FFF2-40B4-BE49-F238E27FC236}">
                <a16:creationId xmlns:a16="http://schemas.microsoft.com/office/drawing/2014/main" id="{06BB8EC0-9CAB-1014-C697-4A8633A4B24C}"/>
              </a:ext>
            </a:extLst>
          </p:cNvPr>
          <p:cNvSpPr>
            <a:spLocks noGrp="1"/>
          </p:cNvSpPr>
          <p:nvPr>
            <p:ph idx="1"/>
          </p:nvPr>
        </p:nvSpPr>
        <p:spPr/>
        <p:txBody>
          <a:bodyPr>
            <a:normAutofit/>
          </a:bodyPr>
          <a:lstStyle/>
          <a:p>
            <a:pPr marL="0" indent="0">
              <a:buNone/>
            </a:pPr>
            <a:r>
              <a:rPr lang="en-US" b="1" u="sng" dirty="0"/>
              <a:t>CONCEPT</a:t>
            </a:r>
            <a:r>
              <a:rPr lang="en-US" b="1" dirty="0"/>
              <a:t>:</a:t>
            </a:r>
          </a:p>
          <a:p>
            <a:pPr marL="457200" lvl="1" indent="0">
              <a:buNone/>
            </a:pPr>
            <a:r>
              <a:rPr lang="en-US" dirty="0"/>
              <a:t>Before we can analyze the data, we need to make sure it is clean and in the right format. This process is called data preprocessing and cleaning.</a:t>
            </a:r>
          </a:p>
          <a:p>
            <a:pPr marL="0" indent="0">
              <a:buNone/>
            </a:pPr>
            <a:endParaRPr lang="en-US" b="1" u="sng" dirty="0"/>
          </a:p>
          <a:p>
            <a:pPr marL="0" indent="0">
              <a:buNone/>
            </a:pPr>
            <a:r>
              <a:rPr lang="en-US" b="1" u="sng" dirty="0"/>
              <a:t>EXPLANATION</a:t>
            </a:r>
            <a:r>
              <a:rPr lang="en-US" b="1" dirty="0"/>
              <a:t>:</a:t>
            </a:r>
          </a:p>
          <a:p>
            <a:pPr lvl="1"/>
            <a:r>
              <a:rPr lang="en-US" dirty="0"/>
              <a:t>In our YouTube Analytics project, we extract data from the YouTube API, which may come with issues like missing values, incorrect data types, or inconsistencies.</a:t>
            </a:r>
          </a:p>
          <a:p>
            <a:pPr lvl="1"/>
            <a:r>
              <a:rPr lang="en-US" dirty="0"/>
              <a:t>Data preprocessing involves handling these issues to ensure the data is ready for analysis. For example, we might convert string numbers to integers, fill in missing values, or ensure date formats are consistent.</a:t>
            </a:r>
          </a:p>
          <a:p>
            <a:endParaRPr lang="en-IN" dirty="0"/>
          </a:p>
        </p:txBody>
      </p:sp>
    </p:spTree>
    <p:extLst>
      <p:ext uri="{BB962C8B-B14F-4D97-AF65-F5344CB8AC3E}">
        <p14:creationId xmlns:p14="http://schemas.microsoft.com/office/powerpoint/2010/main" val="1023437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C99508-6B09-E5D4-476A-671DD576B6B6}"/>
              </a:ext>
            </a:extLst>
          </p:cNvPr>
          <p:cNvSpPr>
            <a:spLocks noGrp="1"/>
          </p:cNvSpPr>
          <p:nvPr>
            <p:ph type="title"/>
          </p:nvPr>
        </p:nvSpPr>
        <p:spPr>
          <a:xfrm>
            <a:off x="838200" y="365125"/>
            <a:ext cx="3683000" cy="681355"/>
          </a:xfrm>
        </p:spPr>
        <p:txBody>
          <a:bodyPr>
            <a:normAutofit/>
          </a:bodyPr>
          <a:lstStyle/>
          <a:p>
            <a:pPr algn="ctr"/>
            <a:r>
              <a:rPr lang="en-IN" sz="2400" b="1" dirty="0"/>
              <a:t>HOW THIS WILL WORKS??...</a:t>
            </a:r>
          </a:p>
        </p:txBody>
      </p:sp>
      <p:pic>
        <p:nvPicPr>
          <p:cNvPr id="6" name="Picture 5">
            <a:extLst>
              <a:ext uri="{FF2B5EF4-FFF2-40B4-BE49-F238E27FC236}">
                <a16:creationId xmlns:a16="http://schemas.microsoft.com/office/drawing/2014/main" id="{47651DC9-A7DF-0790-D412-C78D00A54D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 y="1046480"/>
            <a:ext cx="11958320" cy="5811520"/>
          </a:xfrm>
          <a:prstGeom prst="rect">
            <a:avLst/>
          </a:prstGeom>
        </p:spPr>
      </p:pic>
    </p:spTree>
    <p:extLst>
      <p:ext uri="{BB962C8B-B14F-4D97-AF65-F5344CB8AC3E}">
        <p14:creationId xmlns:p14="http://schemas.microsoft.com/office/powerpoint/2010/main" val="1964376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1FD3-52EC-5F75-282D-7AE426DDBE0A}"/>
              </a:ext>
            </a:extLst>
          </p:cNvPr>
          <p:cNvSpPr>
            <a:spLocks noGrp="1"/>
          </p:cNvSpPr>
          <p:nvPr>
            <p:ph type="title"/>
          </p:nvPr>
        </p:nvSpPr>
        <p:spPr/>
        <p:txBody>
          <a:bodyPr/>
          <a:lstStyle/>
          <a:p>
            <a:r>
              <a:rPr lang="en-IN" b="1" dirty="0"/>
              <a:t>MODULE – 3 : EXPLORATORY DATA ANALYSIS</a:t>
            </a:r>
          </a:p>
        </p:txBody>
      </p:sp>
      <p:sp>
        <p:nvSpPr>
          <p:cNvPr id="3" name="Content Placeholder 2">
            <a:extLst>
              <a:ext uri="{FF2B5EF4-FFF2-40B4-BE49-F238E27FC236}">
                <a16:creationId xmlns:a16="http://schemas.microsoft.com/office/drawing/2014/main" id="{4A08ECB0-A29E-3053-7475-EAFF02F4E763}"/>
              </a:ext>
            </a:extLst>
          </p:cNvPr>
          <p:cNvSpPr>
            <a:spLocks noGrp="1"/>
          </p:cNvSpPr>
          <p:nvPr>
            <p:ph idx="1"/>
          </p:nvPr>
        </p:nvSpPr>
        <p:spPr/>
        <p:txBody>
          <a:bodyPr>
            <a:normAutofit fontScale="92500" lnSpcReduction="10000"/>
          </a:bodyPr>
          <a:lstStyle/>
          <a:p>
            <a:pPr marL="0" indent="0">
              <a:buNone/>
            </a:pPr>
            <a:r>
              <a:rPr lang="en-US" b="1" u="sng" dirty="0"/>
              <a:t>CONCEPT</a:t>
            </a:r>
            <a:r>
              <a:rPr lang="en-US" b="1" dirty="0"/>
              <a:t>:</a:t>
            </a:r>
            <a:r>
              <a:rPr lang="en-US" dirty="0"/>
              <a:t> </a:t>
            </a:r>
          </a:p>
          <a:p>
            <a:pPr marL="0" indent="0">
              <a:buNone/>
            </a:pPr>
            <a:r>
              <a:rPr lang="en-US" dirty="0"/>
              <a:t>	EDA is the process of exploring the data to understand its main characteristics. We use visual methods to see patterns and trends in the data.</a:t>
            </a:r>
          </a:p>
          <a:p>
            <a:pPr marL="0" indent="0">
              <a:buNone/>
            </a:pPr>
            <a:r>
              <a:rPr lang="en-US" b="1" u="sng" dirty="0"/>
              <a:t>EXPLANATION</a:t>
            </a:r>
            <a:r>
              <a:rPr lang="en-US" b="1" dirty="0"/>
              <a:t>:</a:t>
            </a:r>
            <a:r>
              <a:rPr lang="en-US" dirty="0"/>
              <a:t> </a:t>
            </a:r>
          </a:p>
          <a:p>
            <a:pPr marL="0" indent="0">
              <a:buNone/>
            </a:pPr>
            <a:r>
              <a:rPr lang="en-US" dirty="0"/>
              <a:t>	In our YouTube Analytics project, EDA involves taking a closer look at the data we have collected from the YouTube API. This helps us understand which channels have the most subscribers, which videos have the most views, and other important patterns. We use graphs and charts to make these insights easy to see and understand</a:t>
            </a:r>
          </a:p>
          <a:p>
            <a:pPr marL="0" indent="0">
              <a:buNone/>
            </a:pPr>
            <a:r>
              <a:rPr lang="en-US" dirty="0"/>
              <a:t>	</a:t>
            </a:r>
            <a:endParaRPr lang="en-IN" dirty="0"/>
          </a:p>
        </p:txBody>
      </p:sp>
    </p:spTree>
    <p:extLst>
      <p:ext uri="{BB962C8B-B14F-4D97-AF65-F5344CB8AC3E}">
        <p14:creationId xmlns:p14="http://schemas.microsoft.com/office/powerpoint/2010/main" val="2703115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4DB787D-77E6-F95B-D7BB-6215747BA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31" y="1066800"/>
            <a:ext cx="3878029" cy="2658205"/>
          </a:xfrm>
          <a:prstGeom prst="rect">
            <a:avLst/>
          </a:prstGeom>
        </p:spPr>
      </p:pic>
      <p:pic>
        <p:nvPicPr>
          <p:cNvPr id="20" name="Picture 19">
            <a:extLst>
              <a:ext uri="{FF2B5EF4-FFF2-40B4-BE49-F238E27FC236}">
                <a16:creationId xmlns:a16="http://schemas.microsoft.com/office/drawing/2014/main" id="{95BEA4CC-08EB-6BD9-483F-8B1613DC4A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6986" y="1178559"/>
            <a:ext cx="3878029" cy="2546445"/>
          </a:xfrm>
          <a:prstGeom prst="rect">
            <a:avLst/>
          </a:prstGeom>
        </p:spPr>
      </p:pic>
      <p:pic>
        <p:nvPicPr>
          <p:cNvPr id="22" name="Picture 21">
            <a:extLst>
              <a:ext uri="{FF2B5EF4-FFF2-40B4-BE49-F238E27FC236}">
                <a16:creationId xmlns:a16="http://schemas.microsoft.com/office/drawing/2014/main" id="{0AA239C4-1B0A-B3D2-6E4C-445190B016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959" y="3891279"/>
            <a:ext cx="3878027" cy="2546445"/>
          </a:xfrm>
          <a:prstGeom prst="rect">
            <a:avLst/>
          </a:prstGeom>
        </p:spPr>
      </p:pic>
      <p:pic>
        <p:nvPicPr>
          <p:cNvPr id="24" name="Picture 23">
            <a:extLst>
              <a:ext uri="{FF2B5EF4-FFF2-40B4-BE49-F238E27FC236}">
                <a16:creationId xmlns:a16="http://schemas.microsoft.com/office/drawing/2014/main" id="{79CD9DDA-B532-6885-D0E1-6F7599F90F7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46828" y="1178559"/>
            <a:ext cx="3749041" cy="2546445"/>
          </a:xfrm>
          <a:prstGeom prst="rect">
            <a:avLst/>
          </a:prstGeom>
        </p:spPr>
      </p:pic>
      <p:pic>
        <p:nvPicPr>
          <p:cNvPr id="26" name="Picture 25">
            <a:extLst>
              <a:ext uri="{FF2B5EF4-FFF2-40B4-BE49-F238E27FC236}">
                <a16:creationId xmlns:a16="http://schemas.microsoft.com/office/drawing/2014/main" id="{16DBB47D-9AAE-78DA-A262-79E02F00F2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00494" y="3960017"/>
            <a:ext cx="3734521" cy="2408968"/>
          </a:xfrm>
          <a:prstGeom prst="rect">
            <a:avLst/>
          </a:prstGeom>
        </p:spPr>
      </p:pic>
      <p:pic>
        <p:nvPicPr>
          <p:cNvPr id="28" name="Picture 27">
            <a:extLst>
              <a:ext uri="{FF2B5EF4-FFF2-40B4-BE49-F238E27FC236}">
                <a16:creationId xmlns:a16="http://schemas.microsoft.com/office/drawing/2014/main" id="{AE5AA16B-EF9C-39AA-488B-2CEA7B9B1D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46828" y="3725004"/>
            <a:ext cx="3878028" cy="2546446"/>
          </a:xfrm>
          <a:prstGeom prst="rect">
            <a:avLst/>
          </a:prstGeom>
        </p:spPr>
      </p:pic>
      <p:sp>
        <p:nvSpPr>
          <p:cNvPr id="29" name="Title 28">
            <a:extLst>
              <a:ext uri="{FF2B5EF4-FFF2-40B4-BE49-F238E27FC236}">
                <a16:creationId xmlns:a16="http://schemas.microsoft.com/office/drawing/2014/main" id="{81358D56-21C3-E7D2-7F95-29D3F3FBA14C}"/>
              </a:ext>
            </a:extLst>
          </p:cNvPr>
          <p:cNvSpPr>
            <a:spLocks noGrp="1"/>
          </p:cNvSpPr>
          <p:nvPr>
            <p:ph type="title" idx="4294967295"/>
          </p:nvPr>
        </p:nvSpPr>
        <p:spPr>
          <a:xfrm>
            <a:off x="0" y="365125"/>
            <a:ext cx="10515600" cy="509588"/>
          </a:xfrm>
        </p:spPr>
        <p:txBody>
          <a:bodyPr>
            <a:normAutofit fontScale="90000"/>
          </a:bodyPr>
          <a:lstStyle/>
          <a:p>
            <a:r>
              <a:rPr lang="en-IN" b="1" dirty="0"/>
              <a:t>Visualisations from EDA</a:t>
            </a:r>
          </a:p>
        </p:txBody>
      </p:sp>
    </p:spTree>
    <p:extLst>
      <p:ext uri="{BB962C8B-B14F-4D97-AF65-F5344CB8AC3E}">
        <p14:creationId xmlns:p14="http://schemas.microsoft.com/office/powerpoint/2010/main" val="2233019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84207-B034-3CF1-1B29-2C8A8569423F}"/>
              </a:ext>
            </a:extLst>
          </p:cNvPr>
          <p:cNvSpPr>
            <a:spLocks noGrp="1"/>
          </p:cNvSpPr>
          <p:nvPr>
            <p:ph type="title"/>
          </p:nvPr>
        </p:nvSpPr>
        <p:spPr/>
        <p:txBody>
          <a:bodyPr/>
          <a:lstStyle/>
          <a:p>
            <a:r>
              <a:rPr lang="en-IN" b="1" dirty="0"/>
              <a:t>MODULE-4 : DASHBOARD CREATION</a:t>
            </a:r>
          </a:p>
        </p:txBody>
      </p:sp>
      <p:sp>
        <p:nvSpPr>
          <p:cNvPr id="3" name="Content Placeholder 2">
            <a:extLst>
              <a:ext uri="{FF2B5EF4-FFF2-40B4-BE49-F238E27FC236}">
                <a16:creationId xmlns:a16="http://schemas.microsoft.com/office/drawing/2014/main" id="{30E7BF69-1397-8390-4A5B-96ECF73CDC7E}"/>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Used Looker Studio to create a dashboard that displays all the important information in one place. </a:t>
            </a:r>
          </a:p>
          <a:p>
            <a:pPr>
              <a:buFont typeface="Arial" panose="020B0604020202020204" pitchFamily="34" charset="0"/>
              <a:buChar char="•"/>
            </a:pPr>
            <a:r>
              <a:rPr lang="en-US" u="sng" dirty="0"/>
              <a:t>The dashboard includes </a:t>
            </a:r>
            <a:r>
              <a:rPr lang="en-US" dirty="0"/>
              <a:t>: Scorecards for total views, total videos, total likes, and total comments.</a:t>
            </a:r>
          </a:p>
          <a:p>
            <a:pPr>
              <a:buFont typeface="Arial" panose="020B0604020202020204" pitchFamily="34" charset="0"/>
              <a:buChar char="•"/>
            </a:pPr>
            <a:r>
              <a:rPr lang="en-US" dirty="0"/>
              <a:t>A table showing video titles along with their views and likes.</a:t>
            </a:r>
          </a:p>
          <a:p>
            <a:pPr>
              <a:buFont typeface="Arial" panose="020B0604020202020204" pitchFamily="34" charset="0"/>
              <a:buChar char="•"/>
            </a:pPr>
            <a:r>
              <a:rPr lang="en-US" dirty="0"/>
              <a:t>Line charts to track video performance over time.</a:t>
            </a:r>
          </a:p>
          <a:p>
            <a:pPr>
              <a:buFont typeface="Arial" panose="020B0604020202020204" pitchFamily="34" charset="0"/>
              <a:buChar char="•"/>
            </a:pPr>
            <a:r>
              <a:rPr lang="en-US" dirty="0"/>
              <a:t>A chart showing the top 15 videos by views.</a:t>
            </a:r>
          </a:p>
          <a:p>
            <a:pPr>
              <a:buFont typeface="Arial" panose="020B0604020202020204" pitchFamily="34" charset="0"/>
              <a:buChar char="•"/>
            </a:pPr>
            <a:r>
              <a:rPr lang="en-US" dirty="0"/>
              <a:t>A time series chart for videos uploaded over the years.</a:t>
            </a:r>
          </a:p>
          <a:p>
            <a:pPr>
              <a:buFont typeface="Arial" panose="020B0604020202020204" pitchFamily="34" charset="0"/>
              <a:buChar char="•"/>
            </a:pPr>
            <a:r>
              <a:rPr lang="en-US" dirty="0"/>
              <a:t>A pie chart for videos uploaded over different months.</a:t>
            </a:r>
          </a:p>
          <a:p>
            <a:pPr>
              <a:buFont typeface="Arial" panose="020B0604020202020204" pitchFamily="34" charset="0"/>
              <a:buChar char="•"/>
            </a:pPr>
            <a:r>
              <a:rPr lang="en-US" dirty="0"/>
              <a:t>A scatter chart showing the relationship between views, likes, and comments.</a:t>
            </a:r>
          </a:p>
          <a:p>
            <a:endParaRPr lang="en-IN" dirty="0"/>
          </a:p>
        </p:txBody>
      </p:sp>
    </p:spTree>
    <p:extLst>
      <p:ext uri="{BB962C8B-B14F-4D97-AF65-F5344CB8AC3E}">
        <p14:creationId xmlns:p14="http://schemas.microsoft.com/office/powerpoint/2010/main" val="492223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1B87FB-FBCE-B053-9B56-24600EE44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9020" y="1198880"/>
            <a:ext cx="9253960" cy="5405120"/>
          </a:xfrm>
          <a:prstGeom prst="rect">
            <a:avLst/>
          </a:prstGeom>
        </p:spPr>
      </p:pic>
      <p:sp>
        <p:nvSpPr>
          <p:cNvPr id="5" name="Title 4">
            <a:extLst>
              <a:ext uri="{FF2B5EF4-FFF2-40B4-BE49-F238E27FC236}">
                <a16:creationId xmlns:a16="http://schemas.microsoft.com/office/drawing/2014/main" id="{8606975D-2D4D-D5B2-40FF-A473662DA458}"/>
              </a:ext>
            </a:extLst>
          </p:cNvPr>
          <p:cNvSpPr>
            <a:spLocks noGrp="1"/>
          </p:cNvSpPr>
          <p:nvPr>
            <p:ph type="title"/>
          </p:nvPr>
        </p:nvSpPr>
        <p:spPr>
          <a:xfrm>
            <a:off x="838200" y="365125"/>
            <a:ext cx="10515600" cy="752475"/>
          </a:xfrm>
        </p:spPr>
        <p:txBody>
          <a:bodyPr/>
          <a:lstStyle/>
          <a:p>
            <a:pPr algn="ctr"/>
            <a:r>
              <a:rPr lang="en-IN" b="1" dirty="0">
                <a:highlight>
                  <a:srgbClr val="FF00FF"/>
                </a:highlight>
              </a:rPr>
              <a:t>YouTube Content Analysis Dashboard</a:t>
            </a:r>
          </a:p>
        </p:txBody>
      </p:sp>
    </p:spTree>
    <p:extLst>
      <p:ext uri="{BB962C8B-B14F-4D97-AF65-F5344CB8AC3E}">
        <p14:creationId xmlns:p14="http://schemas.microsoft.com/office/powerpoint/2010/main" val="1332430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82366-F985-9629-62D7-2A48CC9D380A}"/>
              </a:ext>
            </a:extLst>
          </p:cNvPr>
          <p:cNvSpPr>
            <a:spLocks noGrp="1"/>
          </p:cNvSpPr>
          <p:nvPr>
            <p:ph type="title"/>
          </p:nvPr>
        </p:nvSpPr>
        <p:spPr/>
        <p:txBody>
          <a:bodyPr/>
          <a:lstStyle/>
          <a:p>
            <a:r>
              <a:rPr lang="en-IN" b="1" dirty="0"/>
              <a:t>ABSTRACT</a:t>
            </a:r>
          </a:p>
        </p:txBody>
      </p:sp>
      <p:sp>
        <p:nvSpPr>
          <p:cNvPr id="3" name="Content Placeholder 2">
            <a:extLst>
              <a:ext uri="{FF2B5EF4-FFF2-40B4-BE49-F238E27FC236}">
                <a16:creationId xmlns:a16="http://schemas.microsoft.com/office/drawing/2014/main" id="{CB4BCBBA-303B-8ACF-F169-7ACC3DD029C0}"/>
              </a:ext>
            </a:extLst>
          </p:cNvPr>
          <p:cNvSpPr>
            <a:spLocks noGrp="1"/>
          </p:cNvSpPr>
          <p:nvPr>
            <p:ph idx="1"/>
          </p:nvPr>
        </p:nvSpPr>
        <p:spPr/>
        <p:txBody>
          <a:bodyPr>
            <a:normAutofit/>
          </a:bodyPr>
          <a:lstStyle/>
          <a:p>
            <a:r>
              <a:rPr lang="en-US" b="1" dirty="0"/>
              <a:t>In today's digital world, YouTube is a major platform for video content, greatly influencing how people interact online. For YouTube creators, marketers, and analysts, it's important to understand how well YouTube channels are performing to stay competitive.</a:t>
            </a:r>
          </a:p>
          <a:p>
            <a:r>
              <a:rPr lang="en-US" b="1" dirty="0"/>
              <a:t>The project aims to create a simple and easy-to-use analytics dashboard for YouTube channels.</a:t>
            </a:r>
          </a:p>
          <a:p>
            <a:r>
              <a:rPr lang="en-US" b="1" dirty="0"/>
              <a:t>The final product will be an interactive dashboard showing key metrics such as total views and engagement rates.</a:t>
            </a:r>
          </a:p>
        </p:txBody>
      </p:sp>
    </p:spTree>
    <p:extLst>
      <p:ext uri="{BB962C8B-B14F-4D97-AF65-F5344CB8AC3E}">
        <p14:creationId xmlns:p14="http://schemas.microsoft.com/office/powerpoint/2010/main" val="1125057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4486D-8085-F4EA-444B-7F4A7532E7F7}"/>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BAD95A26-6420-3708-0543-F84DC9F51087}"/>
              </a:ext>
            </a:extLst>
          </p:cNvPr>
          <p:cNvSpPr>
            <a:spLocks noGrp="1"/>
          </p:cNvSpPr>
          <p:nvPr>
            <p:ph idx="1"/>
          </p:nvPr>
        </p:nvSpPr>
        <p:spPr/>
        <p:txBody>
          <a:bodyPr/>
          <a:lstStyle/>
          <a:p>
            <a:pPr marL="0" indent="0">
              <a:buNone/>
            </a:pPr>
            <a:r>
              <a:rPr lang="en-US" dirty="0"/>
              <a:t>In this YouTube Analytics </a:t>
            </a:r>
            <a:r>
              <a:rPr lang="en-US" dirty="0" err="1"/>
              <a:t>project,I</a:t>
            </a:r>
            <a:r>
              <a:rPr lang="en-US" dirty="0"/>
              <a:t> successfully used the YouTube API to extract data from various YouTube channels, cleaned and preprocessed the data to ensure its quality, and conducted Exploratory Data Analysis (EDA) to uncover patterns and trends. </a:t>
            </a:r>
          </a:p>
          <a:p>
            <a:pPr marL="0" indent="0">
              <a:buNone/>
            </a:pPr>
            <a:r>
              <a:rPr lang="en-US" dirty="0"/>
              <a:t>This analysis provided valuable insights into channel performance, such as subscriber counts, view counts, and video production rates. By visualizing this data with graphs and charts, we were able to easily interpret and communicate these findings.</a:t>
            </a:r>
            <a:endParaRPr lang="en-IN" dirty="0"/>
          </a:p>
        </p:txBody>
      </p:sp>
    </p:spTree>
    <p:extLst>
      <p:ext uri="{BB962C8B-B14F-4D97-AF65-F5344CB8AC3E}">
        <p14:creationId xmlns:p14="http://schemas.microsoft.com/office/powerpoint/2010/main" val="3880548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60C6-F40F-122A-4CD6-C4BA3C0DD99D}"/>
              </a:ext>
            </a:extLst>
          </p:cNvPr>
          <p:cNvSpPr>
            <a:spLocks noGrp="1"/>
          </p:cNvSpPr>
          <p:nvPr>
            <p:ph type="title"/>
          </p:nvPr>
        </p:nvSpPr>
        <p:spPr/>
        <p:txBody>
          <a:bodyPr/>
          <a:lstStyle/>
          <a:p>
            <a:r>
              <a:rPr lang="en-IN" b="1" dirty="0"/>
              <a:t>FUTURE ENHANCEMENTS</a:t>
            </a:r>
          </a:p>
        </p:txBody>
      </p:sp>
      <p:sp>
        <p:nvSpPr>
          <p:cNvPr id="4" name="Rectangle 1">
            <a:extLst>
              <a:ext uri="{FF2B5EF4-FFF2-40B4-BE49-F238E27FC236}">
                <a16:creationId xmlns:a16="http://schemas.microsoft.com/office/drawing/2014/main" id="{B1C8D04A-F7CD-A122-24D1-15428EA20B3F}"/>
              </a:ext>
            </a:extLst>
          </p:cNvPr>
          <p:cNvSpPr>
            <a:spLocks noGrp="1" noChangeArrowheads="1"/>
          </p:cNvSpPr>
          <p:nvPr>
            <p:ph idx="1"/>
          </p:nvPr>
        </p:nvSpPr>
        <p:spPr bwMode="auto">
          <a:xfrm>
            <a:off x="838200" y="1292860"/>
            <a:ext cx="10246360" cy="541686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strike="noStrike" cap="none" normalizeH="0" baseline="0" dirty="0">
                <a:ln>
                  <a:noFill/>
                </a:ln>
                <a:solidFill>
                  <a:schemeClr val="tx1"/>
                </a:solidFill>
                <a:effectLst/>
                <a:latin typeface="Arial" panose="020B0604020202020204" pitchFamily="34" charset="0"/>
              </a:rPr>
              <a:t>Sentiment</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strike="noStrike" cap="none" normalizeH="0" baseline="0" dirty="0">
                <a:ln>
                  <a:noFill/>
                </a:ln>
                <a:solidFill>
                  <a:schemeClr val="tx1"/>
                </a:solidFill>
                <a:effectLst/>
                <a:latin typeface="Arial" panose="020B0604020202020204" pitchFamily="34" charset="0"/>
              </a:rPr>
              <a:t>Analysis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Analyze viewer comments for sentiment using NLP techniques.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strike="noStrike" cap="none" normalizeH="0" baseline="0" dirty="0">
                <a:ln>
                  <a:noFill/>
                </a:ln>
                <a:solidFill>
                  <a:schemeClr val="tx1"/>
                </a:solidFill>
                <a:effectLst/>
                <a:latin typeface="Arial" panose="020B0604020202020204" pitchFamily="34" charset="0"/>
              </a:rPr>
              <a:t>Time-Series</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strike="noStrike" cap="none" normalizeH="0" baseline="0" dirty="0">
                <a:ln>
                  <a:noFill/>
                </a:ln>
                <a:solidFill>
                  <a:schemeClr val="tx1"/>
                </a:solidFill>
                <a:effectLst/>
                <a:latin typeface="Arial" panose="020B0604020202020204" pitchFamily="34" charset="0"/>
              </a:rPr>
              <a:t>Analysis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Track channel growth and engagement over time.</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Identify seasonal trends and the impact of events on viewership.</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Advanced Machine Learning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Predict future trends in views, likes, and subscribers.</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Cluster viewers based on engagement patterns.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Competitive Analysis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Compare performance of similar channels.</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Analyze niche-specific performance metrics.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Real-Time Dashboards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Develop dynamic dashboards with tools like Looker Studio or Tableau.</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Enable continuous monitoring and instant insights</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Monetization Insights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Explore the relationship between views, ad revenue, and monetization strategies.</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Analyze the impact of different content types on earnings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6082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C1BA-8F79-33E2-86C8-99EE3E158398}"/>
              </a:ext>
            </a:extLst>
          </p:cNvPr>
          <p:cNvSpPr>
            <a:spLocks noGrp="1"/>
          </p:cNvSpPr>
          <p:nvPr>
            <p:ph type="title"/>
          </p:nvPr>
        </p:nvSpPr>
        <p:spPr/>
        <p:txBody>
          <a:bodyPr/>
          <a:lstStyle/>
          <a:p>
            <a:r>
              <a:rPr lang="en-IN" b="1" dirty="0"/>
              <a:t>REFERENCES</a:t>
            </a:r>
          </a:p>
        </p:txBody>
      </p:sp>
      <p:sp>
        <p:nvSpPr>
          <p:cNvPr id="4" name="Rectangle 1">
            <a:extLst>
              <a:ext uri="{FF2B5EF4-FFF2-40B4-BE49-F238E27FC236}">
                <a16:creationId xmlns:a16="http://schemas.microsoft.com/office/drawing/2014/main" id="{4813FCEB-6D3B-C5A7-FF48-F63465498EE6}"/>
              </a:ext>
            </a:extLst>
          </p:cNvPr>
          <p:cNvSpPr>
            <a:spLocks noGrp="1" noChangeArrowheads="1"/>
          </p:cNvSpPr>
          <p:nvPr>
            <p:ph idx="1"/>
          </p:nvPr>
        </p:nvSpPr>
        <p:spPr bwMode="auto">
          <a:xfrm>
            <a:off x="838200" y="2447022"/>
            <a:ext cx="105156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YouTube Data API (2021)</a:t>
            </a:r>
            <a:r>
              <a:rPr lang="en-US" altLang="en-US" sz="2400" dirty="0">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 </a:t>
            </a:r>
          </a:p>
          <a:p>
            <a:pPr lvl="1"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Retrieved from </a:t>
            </a:r>
            <a:r>
              <a:rPr kumimoji="0" lang="en-US" altLang="en-US" sz="2000" b="0" i="0" u="none" strike="noStrike" cap="none" normalizeH="0" baseline="0" dirty="0">
                <a:ln>
                  <a:noFill/>
                </a:ln>
                <a:solidFill>
                  <a:schemeClr val="tx1"/>
                </a:solidFill>
                <a:effectLst/>
                <a:latin typeface="Arial" panose="020B0604020202020204" pitchFamily="34" charset="0"/>
                <a:hlinkClick r:id="rId2"/>
              </a:rPr>
              <a:t>https://developers.google.com/youtube/v3</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  Provides documentation and details about the YouTube API used for data extraction.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YouTube (2021)</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1" u="none" strike="noStrike" cap="none" normalizeH="0" baseline="0" dirty="0">
                <a:ln>
                  <a:noFill/>
                </a:ln>
                <a:solidFill>
                  <a:schemeClr val="tx1"/>
                </a:solidFill>
                <a:effectLst/>
                <a:latin typeface="Arial" panose="020B0604020202020204" pitchFamily="34" charset="0"/>
              </a:rPr>
              <a:t>YouTube for Press</a:t>
            </a:r>
            <a:r>
              <a:rPr kumimoji="0" lang="en-US" altLang="en-US" sz="2400" b="0" i="0" u="none" strike="noStrike" cap="none" normalizeH="0" baseline="0" dirty="0">
                <a:ln>
                  <a:noFill/>
                </a:ln>
                <a:solidFill>
                  <a:schemeClr val="tx1"/>
                </a:solidFill>
                <a:effectLst/>
                <a:latin typeface="Arial" panose="020B0604020202020204" pitchFamily="34" charset="0"/>
              </a:rPr>
              <a:t>. </a:t>
            </a:r>
          </a:p>
          <a:p>
            <a:pPr lvl="1"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Retrieved from </a:t>
            </a:r>
            <a:r>
              <a:rPr kumimoji="0" lang="en-US" altLang="en-US" sz="2000" b="0" i="0" u="none" strike="noStrike" cap="none" normalizeH="0" baseline="0" dirty="0">
                <a:ln>
                  <a:noFill/>
                </a:ln>
                <a:solidFill>
                  <a:schemeClr val="tx1"/>
                </a:solidFill>
                <a:effectLst/>
                <a:latin typeface="Arial" panose="020B0604020202020204" pitchFamily="34" charset="0"/>
                <a:hlinkClick r:id="rId3"/>
              </a:rPr>
              <a:t>https://www.youtube.com/intl/en-GB/about/press/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  Offers official statistics and information about YouTube's user base and content </a:t>
            </a: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variety.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9132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6F3A1A-9665-D559-34EE-E39971CF6801}"/>
              </a:ext>
            </a:extLst>
          </p:cNvPr>
          <p:cNvSpPr/>
          <p:nvPr/>
        </p:nvSpPr>
        <p:spPr>
          <a:xfrm>
            <a:off x="2090090" y="2898350"/>
            <a:ext cx="8011819" cy="3170099"/>
          </a:xfrm>
          <a:prstGeom prst="rect">
            <a:avLst/>
          </a:prstGeom>
          <a:noFill/>
        </p:spPr>
        <p:txBody>
          <a:bodyPr wrap="square" lIns="91440" tIns="45720" rIns="91440" bIns="45720">
            <a:spAutoFit/>
          </a:bodyPr>
          <a:lstStyle/>
          <a:p>
            <a:pPr algn="ctr"/>
            <a:r>
              <a:rPr lang="en-US" sz="20000" dirty="0">
                <a:ln w="0"/>
                <a:effectLst>
                  <a:outerShdw blurRad="50800" dist="38100" dir="21540000" algn="t" rotWithShape="0">
                    <a:srgbClr val="FF0000"/>
                  </a:outerShdw>
                </a:effectLst>
              </a:rPr>
              <a:t>T</a:t>
            </a:r>
            <a:r>
              <a:rPr lang="en-US" sz="9600" dirty="0">
                <a:ln w="0"/>
                <a:effectLst>
                  <a:outerShdw blurRad="50800" dist="38100" dir="21540000" algn="t" rotWithShape="0">
                    <a:srgbClr val="FF0000"/>
                  </a:outerShdw>
                </a:effectLst>
              </a:rPr>
              <a:t>HANK YOU</a:t>
            </a:r>
            <a:endParaRPr lang="en-US" sz="9600" dirty="0">
              <a:ln w="0">
                <a:noFill/>
              </a:ln>
              <a:effectLst>
                <a:glow rad="38100">
                  <a:schemeClr val="tx1"/>
                </a:glow>
                <a:outerShdw blurRad="50800" dist="38100" dir="21540000" algn="t" rotWithShape="0">
                  <a:srgbClr val="FF0000"/>
                </a:outerShdw>
              </a:effectLst>
            </a:endParaRPr>
          </a:p>
        </p:txBody>
      </p:sp>
      <p:pic>
        <p:nvPicPr>
          <p:cNvPr id="11" name="Picture 10">
            <a:extLst>
              <a:ext uri="{FF2B5EF4-FFF2-40B4-BE49-F238E27FC236}">
                <a16:creationId xmlns:a16="http://schemas.microsoft.com/office/drawing/2014/main" id="{2FE8261D-0659-EBE3-77F5-81E3BD65B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480" y="2763520"/>
            <a:ext cx="1270000" cy="934402"/>
          </a:xfrm>
          <a:prstGeom prst="rect">
            <a:avLst/>
          </a:prstGeom>
        </p:spPr>
      </p:pic>
    </p:spTree>
    <p:extLst>
      <p:ext uri="{BB962C8B-B14F-4D97-AF65-F5344CB8AC3E}">
        <p14:creationId xmlns:p14="http://schemas.microsoft.com/office/powerpoint/2010/main" val="1693280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587D8-B596-5D83-2488-3E09E22151FF}"/>
              </a:ext>
            </a:extLst>
          </p:cNvPr>
          <p:cNvSpPr>
            <a:spLocks noGrp="1"/>
          </p:cNvSpPr>
          <p:nvPr>
            <p:ph type="title"/>
          </p:nvPr>
        </p:nvSpPr>
        <p:spPr>
          <a:xfrm>
            <a:off x="838200" y="365126"/>
            <a:ext cx="10515600" cy="824578"/>
          </a:xfrm>
        </p:spPr>
        <p:txBody>
          <a:bodyPr/>
          <a:lstStyle/>
          <a:p>
            <a:r>
              <a:rPr lang="en-IN" b="1" dirty="0"/>
              <a:t>KEY POINTS</a:t>
            </a:r>
            <a:r>
              <a:rPr lang="en-IN" dirty="0"/>
              <a:t>..</a:t>
            </a:r>
          </a:p>
        </p:txBody>
      </p:sp>
      <p:sp>
        <p:nvSpPr>
          <p:cNvPr id="3" name="Content Placeholder 2">
            <a:extLst>
              <a:ext uri="{FF2B5EF4-FFF2-40B4-BE49-F238E27FC236}">
                <a16:creationId xmlns:a16="http://schemas.microsoft.com/office/drawing/2014/main" id="{96F988CC-5495-77D4-96EC-3B2DEC5A822F}"/>
              </a:ext>
            </a:extLst>
          </p:cNvPr>
          <p:cNvSpPr>
            <a:spLocks noGrp="1"/>
          </p:cNvSpPr>
          <p:nvPr>
            <p:ph idx="1"/>
          </p:nvPr>
        </p:nvSpPr>
        <p:spPr>
          <a:xfrm>
            <a:off x="838200" y="1347019"/>
            <a:ext cx="10515600" cy="4829944"/>
          </a:xfrm>
        </p:spPr>
        <p:txBody>
          <a:bodyPr>
            <a:noAutofit/>
          </a:bodyPr>
          <a:lstStyle/>
          <a:p>
            <a:pPr>
              <a:lnSpc>
                <a:spcPct val="120000"/>
              </a:lnSpc>
              <a:buFont typeface="Wingdings" panose="05000000000000000000" pitchFamily="2" charset="2"/>
              <a:buChar char="q"/>
            </a:pPr>
            <a:r>
              <a:rPr lang="en-US" sz="1800" b="1" dirty="0"/>
              <a:t> </a:t>
            </a:r>
            <a:r>
              <a:rPr lang="en-US" sz="2000" b="1" u="sng" dirty="0"/>
              <a:t>Data Collection </a:t>
            </a:r>
            <a:r>
              <a:rPr lang="en-US" sz="1800" b="1" dirty="0"/>
              <a:t>- Using YouTube API to gather information about a 			       			 channel's performance.</a:t>
            </a:r>
          </a:p>
          <a:p>
            <a:pPr>
              <a:lnSpc>
                <a:spcPct val="120000"/>
              </a:lnSpc>
              <a:buFont typeface="Wingdings" panose="05000000000000000000" pitchFamily="2" charset="2"/>
              <a:buChar char="q"/>
            </a:pPr>
            <a:r>
              <a:rPr lang="en-US" sz="1800" b="1" dirty="0"/>
              <a:t> </a:t>
            </a:r>
            <a:r>
              <a:rPr lang="en-US" sz="2000" b="1" u="sng" dirty="0"/>
              <a:t>Data Preprocessing </a:t>
            </a:r>
            <a:r>
              <a:rPr lang="en-US" sz="1800" b="1" dirty="0"/>
              <a:t>- Cleaning and preparing the collected data to make 				   		 sure it's accurate and reliable.</a:t>
            </a:r>
          </a:p>
          <a:p>
            <a:pPr>
              <a:lnSpc>
                <a:spcPct val="120000"/>
              </a:lnSpc>
              <a:buFont typeface="Wingdings" panose="05000000000000000000" pitchFamily="2" charset="2"/>
              <a:buChar char="q"/>
            </a:pPr>
            <a:r>
              <a:rPr lang="en-US" sz="2000" b="1" u="sng" dirty="0"/>
              <a:t>Exploratory Data Analysis </a:t>
            </a:r>
            <a:r>
              <a:rPr lang="en-US" sz="1800" b="1" dirty="0"/>
              <a:t>- Finding useful patterns and trends in the 					                  channel's performance.</a:t>
            </a:r>
          </a:p>
          <a:p>
            <a:pPr>
              <a:lnSpc>
                <a:spcPct val="120000"/>
              </a:lnSpc>
              <a:buFont typeface="Wingdings" panose="05000000000000000000" pitchFamily="2" charset="2"/>
              <a:buChar char="q"/>
            </a:pPr>
            <a:r>
              <a:rPr lang="en-US" sz="1800" b="1" dirty="0"/>
              <a:t> </a:t>
            </a:r>
            <a:r>
              <a:rPr lang="en-US" sz="2000" b="1" u="sng" dirty="0"/>
              <a:t>Interactive Dashboard </a:t>
            </a:r>
            <a:r>
              <a:rPr lang="en-US" sz="1800" b="1" dirty="0"/>
              <a:t>- Creating an easy-to-use dashboard that shows 				        		important information clearly.</a:t>
            </a:r>
          </a:p>
          <a:p>
            <a:pPr>
              <a:lnSpc>
                <a:spcPct val="120000"/>
              </a:lnSpc>
              <a:buFont typeface="Wingdings" panose="05000000000000000000" pitchFamily="2" charset="2"/>
              <a:buChar char="q"/>
            </a:pPr>
            <a:r>
              <a:rPr lang="en-US" sz="2000" b="1" u="sng" dirty="0"/>
              <a:t>Metrics Tracking </a:t>
            </a:r>
            <a:r>
              <a:rPr lang="en-US" sz="1800" b="1" dirty="0"/>
              <a:t>- Allowing users to keep track of important numbers like total 					views and engagement rates.</a:t>
            </a:r>
          </a:p>
          <a:p>
            <a:pPr>
              <a:lnSpc>
                <a:spcPct val="120000"/>
              </a:lnSpc>
              <a:buFont typeface="Wingdings" panose="05000000000000000000" pitchFamily="2" charset="2"/>
              <a:buChar char="q"/>
            </a:pPr>
            <a:r>
              <a:rPr lang="en-US" sz="1800" b="1" u="sng" dirty="0"/>
              <a:t>Actionable Insights </a:t>
            </a:r>
            <a:r>
              <a:rPr lang="en-US" sz="1800" b="1" dirty="0"/>
              <a:t>- Giving advice and tips to help improve the channel’s	 			 		content and overall success.</a:t>
            </a:r>
            <a:endParaRPr lang="en-IN" sz="1800" b="1" dirty="0"/>
          </a:p>
        </p:txBody>
      </p:sp>
    </p:spTree>
    <p:extLst>
      <p:ext uri="{BB962C8B-B14F-4D97-AF65-F5344CB8AC3E}">
        <p14:creationId xmlns:p14="http://schemas.microsoft.com/office/powerpoint/2010/main" val="343618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BB89-5C7A-72BD-EBAD-01D4E90904B3}"/>
              </a:ext>
            </a:extLst>
          </p:cNvPr>
          <p:cNvSpPr>
            <a:spLocks noGrp="1"/>
          </p:cNvSpPr>
          <p:nvPr>
            <p:ph type="title"/>
          </p:nvPr>
        </p:nvSpPr>
        <p:spPr>
          <a:xfrm>
            <a:off x="838200" y="500062"/>
            <a:ext cx="10515600" cy="1325563"/>
          </a:xfrm>
        </p:spPr>
        <p:txBody>
          <a:bodyPr/>
          <a:lstStyle/>
          <a:p>
            <a:r>
              <a:rPr lang="en-IN" b="1" dirty="0"/>
              <a:t>INTRODUCTION</a:t>
            </a:r>
          </a:p>
        </p:txBody>
      </p:sp>
      <p:sp>
        <p:nvSpPr>
          <p:cNvPr id="3" name="Content Placeholder 2">
            <a:extLst>
              <a:ext uri="{FF2B5EF4-FFF2-40B4-BE49-F238E27FC236}">
                <a16:creationId xmlns:a16="http://schemas.microsoft.com/office/drawing/2014/main" id="{45EBA01D-D582-41E0-6B68-E43A87CDFE87}"/>
              </a:ext>
            </a:extLst>
          </p:cNvPr>
          <p:cNvSpPr>
            <a:spLocks noGrp="1"/>
          </p:cNvSpPr>
          <p:nvPr>
            <p:ph idx="1"/>
          </p:nvPr>
        </p:nvSpPr>
        <p:spPr/>
        <p:txBody>
          <a:bodyPr/>
          <a:lstStyle/>
          <a:p>
            <a:endParaRPr lang="en-US" b="1" dirty="0"/>
          </a:p>
          <a:p>
            <a:r>
              <a:rPr lang="en-US" b="1" dirty="0"/>
              <a:t>In this project, we are exploring data from YouTube channels.  </a:t>
            </a:r>
          </a:p>
          <a:p>
            <a:r>
              <a:rPr lang="en-US" b="1" dirty="0"/>
              <a:t>We use the YouTube API to gather information about different channels, like how many subscribers they have, how many views their videos get, and more. </a:t>
            </a:r>
          </a:p>
          <a:p>
            <a:r>
              <a:rPr lang="en-US" b="1" dirty="0"/>
              <a:t>By analyzing this data, we can learn interesting things about popular YouTube channels</a:t>
            </a:r>
            <a:endParaRPr lang="en-IN" b="1" dirty="0"/>
          </a:p>
        </p:txBody>
      </p:sp>
    </p:spTree>
    <p:extLst>
      <p:ext uri="{BB962C8B-B14F-4D97-AF65-F5344CB8AC3E}">
        <p14:creationId xmlns:p14="http://schemas.microsoft.com/office/powerpoint/2010/main" val="3588660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D845F-4708-4712-CD09-829AE80EDCBB}"/>
              </a:ext>
            </a:extLst>
          </p:cNvPr>
          <p:cNvSpPr>
            <a:spLocks noGrp="1"/>
          </p:cNvSpPr>
          <p:nvPr>
            <p:ph type="title"/>
          </p:nvPr>
        </p:nvSpPr>
        <p:spPr/>
        <p:txBody>
          <a:bodyPr/>
          <a:lstStyle/>
          <a:p>
            <a:r>
              <a:rPr lang="en-IN" b="1" dirty="0"/>
              <a:t>CONT…</a:t>
            </a:r>
          </a:p>
        </p:txBody>
      </p:sp>
      <p:sp>
        <p:nvSpPr>
          <p:cNvPr id="3" name="Content Placeholder 2">
            <a:extLst>
              <a:ext uri="{FF2B5EF4-FFF2-40B4-BE49-F238E27FC236}">
                <a16:creationId xmlns:a16="http://schemas.microsoft.com/office/drawing/2014/main" id="{5A486E3E-48EB-ADDD-5044-0E4E1A6A39CD}"/>
              </a:ext>
            </a:extLst>
          </p:cNvPr>
          <p:cNvSpPr>
            <a:spLocks noGrp="1"/>
          </p:cNvSpPr>
          <p:nvPr>
            <p:ph idx="1"/>
          </p:nvPr>
        </p:nvSpPr>
        <p:spPr/>
        <p:txBody>
          <a:bodyPr>
            <a:normAutofit fontScale="85000" lnSpcReduction="20000"/>
          </a:bodyPr>
          <a:lstStyle/>
          <a:p>
            <a:pPr marL="0" indent="0">
              <a:buNone/>
            </a:pPr>
            <a:r>
              <a:rPr lang="en-US" sz="3000" b="1" u="sng" dirty="0"/>
              <a:t>Importance of YouTube Data Analysis</a:t>
            </a:r>
            <a:endParaRPr lang="en-US" b="1" dirty="0"/>
          </a:p>
          <a:p>
            <a:pPr>
              <a:buFont typeface="Arial" panose="020B0604020202020204" pitchFamily="34" charset="0"/>
              <a:buChar char="•"/>
            </a:pPr>
            <a:r>
              <a:rPr lang="en-US" b="1" dirty="0"/>
              <a:t>Understanding Viewers</a:t>
            </a:r>
            <a:r>
              <a:rPr lang="en-US" dirty="0"/>
              <a:t>:</a:t>
            </a:r>
          </a:p>
          <a:p>
            <a:pPr marL="742950" lvl="1" indent="-285750">
              <a:buFont typeface="Arial" panose="020B0604020202020204" pitchFamily="34" charset="0"/>
              <a:buChar char="•"/>
            </a:pPr>
            <a:r>
              <a:rPr lang="en-US" dirty="0"/>
              <a:t>Analyzing YouTube data helps us know how viewers watch and interact with videos. This includes how long they watch and which parts they like.</a:t>
            </a:r>
          </a:p>
          <a:p>
            <a:pPr marL="742950" lvl="1" indent="-285750">
              <a:buFont typeface="Arial" panose="020B0604020202020204" pitchFamily="34" charset="0"/>
              <a:buChar char="•"/>
            </a:pPr>
            <a:r>
              <a:rPr lang="en-US" dirty="0"/>
              <a:t>This helps video makers create content that viewers enjoy more.</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Knowing What Works</a:t>
            </a:r>
            <a:r>
              <a:rPr lang="en-US" dirty="0"/>
              <a:t>:</a:t>
            </a:r>
          </a:p>
          <a:p>
            <a:pPr marL="742950" lvl="1" indent="-285750">
              <a:buFont typeface="Arial" panose="020B0604020202020204" pitchFamily="34" charset="0"/>
              <a:buChar char="•"/>
            </a:pPr>
            <a:r>
              <a:rPr lang="en-US" dirty="0"/>
              <a:t>Looking at data tells us which videos are popular based on views, likes, and comments.</a:t>
            </a:r>
          </a:p>
          <a:p>
            <a:pPr marL="742950" lvl="1" indent="-285750">
              <a:buFont typeface="Arial" panose="020B0604020202020204" pitchFamily="34" charset="0"/>
              <a:buChar char="•"/>
            </a:pPr>
            <a:r>
              <a:rPr lang="en-US" dirty="0"/>
              <a:t>Creators can make more videos that their audience loves.</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Seeing Growth</a:t>
            </a:r>
            <a:r>
              <a:rPr lang="en-US" dirty="0"/>
              <a:t>:</a:t>
            </a:r>
          </a:p>
          <a:p>
            <a:pPr marL="742950" lvl="1" indent="-285750">
              <a:buFont typeface="Arial" panose="020B0604020202020204" pitchFamily="34" charset="0"/>
              <a:buChar char="•"/>
            </a:pPr>
            <a:r>
              <a:rPr lang="en-US" dirty="0"/>
              <a:t>Tracking numbers like subscriber </a:t>
            </a:r>
            <a:r>
              <a:rPr lang="en-US" dirty="0" err="1"/>
              <a:t>count,views,likes</a:t>
            </a:r>
            <a:r>
              <a:rPr lang="en-US" dirty="0"/>
              <a:t> over time shows how a channel is growing.</a:t>
            </a:r>
          </a:p>
          <a:p>
            <a:pPr marL="742950" lvl="1" indent="-285750">
              <a:buFont typeface="Arial" panose="020B0604020202020204" pitchFamily="34" charset="0"/>
              <a:buChar char="•"/>
            </a:pPr>
            <a:r>
              <a:rPr lang="en-US" dirty="0"/>
              <a:t>This helps in planning and setting goals for the future.</a:t>
            </a:r>
            <a:endParaRPr lang="en-US" b="1" dirty="0"/>
          </a:p>
          <a:p>
            <a:endParaRPr lang="en-IN" dirty="0"/>
          </a:p>
        </p:txBody>
      </p:sp>
    </p:spTree>
    <p:extLst>
      <p:ext uri="{BB962C8B-B14F-4D97-AF65-F5344CB8AC3E}">
        <p14:creationId xmlns:p14="http://schemas.microsoft.com/office/powerpoint/2010/main" val="253743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B2D78-0213-CB3E-2944-7D7114A64014}"/>
              </a:ext>
            </a:extLst>
          </p:cNvPr>
          <p:cNvSpPr>
            <a:spLocks noGrp="1"/>
          </p:cNvSpPr>
          <p:nvPr>
            <p:ph type="title"/>
          </p:nvPr>
        </p:nvSpPr>
        <p:spPr/>
        <p:txBody>
          <a:bodyPr/>
          <a:lstStyle/>
          <a:p>
            <a:r>
              <a:rPr lang="en-IN" b="1" dirty="0"/>
              <a:t>MOTIVATION</a:t>
            </a:r>
          </a:p>
        </p:txBody>
      </p:sp>
      <p:sp>
        <p:nvSpPr>
          <p:cNvPr id="3" name="Content Placeholder 2">
            <a:extLst>
              <a:ext uri="{FF2B5EF4-FFF2-40B4-BE49-F238E27FC236}">
                <a16:creationId xmlns:a16="http://schemas.microsoft.com/office/drawing/2014/main" id="{F5ED1132-C86C-254F-AEB3-1BAE83EC22E1}"/>
              </a:ext>
            </a:extLst>
          </p:cNvPr>
          <p:cNvSpPr>
            <a:spLocks noGrp="1"/>
          </p:cNvSpPr>
          <p:nvPr>
            <p:ph idx="1"/>
          </p:nvPr>
        </p:nvSpPr>
        <p:spPr/>
        <p:txBody>
          <a:bodyPr/>
          <a:lstStyle/>
          <a:p>
            <a:pPr marL="0" indent="0">
              <a:buNone/>
            </a:pPr>
            <a:r>
              <a:rPr lang="en-US" dirty="0"/>
              <a:t>YouTube is one of the most popular platforms where people share videos. Many people want to understand which videos are popular and why. By studying YouTube data, we can find out what makes a video successful, which can help creators make better content and viewers find the best videos to watch.</a:t>
            </a:r>
          </a:p>
          <a:p>
            <a:r>
              <a:rPr lang="en-US" u="sng" dirty="0"/>
              <a:t>To Understand:</a:t>
            </a:r>
          </a:p>
          <a:p>
            <a:r>
              <a:rPr lang="en-US" b="1" dirty="0"/>
              <a:t>Audience Engagement</a:t>
            </a:r>
            <a:r>
              <a:rPr lang="en-US" dirty="0"/>
              <a:t>: Understanding metrics such as watch time, likes, comments, and shares provides insights into how viewers engage with content, which can guide improvements and foster stronger community interaction.</a:t>
            </a:r>
            <a:endParaRPr lang="en-IN" u="sng" dirty="0"/>
          </a:p>
        </p:txBody>
      </p:sp>
    </p:spTree>
    <p:extLst>
      <p:ext uri="{BB962C8B-B14F-4D97-AF65-F5344CB8AC3E}">
        <p14:creationId xmlns:p14="http://schemas.microsoft.com/office/powerpoint/2010/main" val="583513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08C39-AFEF-4969-A485-24B6B09F8C7D}"/>
              </a:ext>
            </a:extLst>
          </p:cNvPr>
          <p:cNvSpPr>
            <a:spLocks noGrp="1"/>
          </p:cNvSpPr>
          <p:nvPr>
            <p:ph type="title"/>
          </p:nvPr>
        </p:nvSpPr>
        <p:spPr/>
        <p:txBody>
          <a:bodyPr/>
          <a:lstStyle/>
          <a:p>
            <a:r>
              <a:rPr lang="en-IN" b="1" dirty="0"/>
              <a:t>CONT..</a:t>
            </a:r>
          </a:p>
        </p:txBody>
      </p:sp>
      <p:sp>
        <p:nvSpPr>
          <p:cNvPr id="3" name="Content Placeholder 2">
            <a:extLst>
              <a:ext uri="{FF2B5EF4-FFF2-40B4-BE49-F238E27FC236}">
                <a16:creationId xmlns:a16="http://schemas.microsoft.com/office/drawing/2014/main" id="{E106ECD4-874F-CABF-F45A-CB7CE9FD04F4}"/>
              </a:ext>
            </a:extLst>
          </p:cNvPr>
          <p:cNvSpPr>
            <a:spLocks noGrp="1"/>
          </p:cNvSpPr>
          <p:nvPr>
            <p:ph idx="1"/>
          </p:nvPr>
        </p:nvSpPr>
        <p:spPr/>
        <p:txBody>
          <a:bodyPr/>
          <a:lstStyle/>
          <a:p>
            <a:r>
              <a:rPr lang="en-US" b="1" dirty="0"/>
              <a:t>Content Strategy</a:t>
            </a:r>
            <a:r>
              <a:rPr lang="en-US" dirty="0"/>
              <a:t>: Detailed analytics can reveal which types of content resonate most with audiences, guiding creators to produce more of what works and experiment with new ideas.</a:t>
            </a:r>
          </a:p>
          <a:p>
            <a:r>
              <a:rPr lang="en-US" b="1" dirty="0"/>
              <a:t>Decision-Making</a:t>
            </a:r>
            <a:r>
              <a:rPr lang="en-US" dirty="0"/>
              <a:t>: Data-driven insights enable creators to make informed decisions, reducing guesswork and enhancing the strategic planning process.</a:t>
            </a:r>
          </a:p>
          <a:p>
            <a:r>
              <a:rPr lang="en-US" b="1" dirty="0"/>
              <a:t>Goal Setting</a:t>
            </a:r>
            <a:r>
              <a:rPr lang="en-US" dirty="0"/>
              <a:t>: Tracking progress against predefined goals (e.g., subscriber growth, view counts) helps creators stay focused and motivated.</a:t>
            </a:r>
            <a:endParaRPr lang="en-IN" dirty="0"/>
          </a:p>
        </p:txBody>
      </p:sp>
    </p:spTree>
    <p:extLst>
      <p:ext uri="{BB962C8B-B14F-4D97-AF65-F5344CB8AC3E}">
        <p14:creationId xmlns:p14="http://schemas.microsoft.com/office/powerpoint/2010/main" val="1951873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F425-0CCC-A6E3-A467-A25F40AAFCA9}"/>
              </a:ext>
            </a:extLst>
          </p:cNvPr>
          <p:cNvSpPr>
            <a:spLocks noGrp="1"/>
          </p:cNvSpPr>
          <p:nvPr>
            <p:ph type="title"/>
          </p:nvPr>
        </p:nvSpPr>
        <p:spPr/>
        <p:txBody>
          <a:bodyPr/>
          <a:lstStyle/>
          <a:p>
            <a:r>
              <a:rPr lang="en-IN" b="1" dirty="0"/>
              <a:t>LITERATURE</a:t>
            </a:r>
          </a:p>
        </p:txBody>
      </p:sp>
      <p:sp>
        <p:nvSpPr>
          <p:cNvPr id="3" name="Content Placeholder 2">
            <a:extLst>
              <a:ext uri="{FF2B5EF4-FFF2-40B4-BE49-F238E27FC236}">
                <a16:creationId xmlns:a16="http://schemas.microsoft.com/office/drawing/2014/main" id="{5C15D223-4097-1974-14CB-D3827A6F107A}"/>
              </a:ext>
            </a:extLst>
          </p:cNvPr>
          <p:cNvSpPr>
            <a:spLocks noGrp="1"/>
          </p:cNvSpPr>
          <p:nvPr>
            <p:ph idx="1"/>
          </p:nvPr>
        </p:nvSpPr>
        <p:spPr/>
        <p:txBody>
          <a:bodyPr>
            <a:normAutofit lnSpcReduction="10000"/>
          </a:bodyPr>
          <a:lstStyle/>
          <a:p>
            <a:pPr marL="0" indent="0">
              <a:buNone/>
            </a:pPr>
            <a:r>
              <a:rPr lang="en-US" b="1" dirty="0"/>
              <a:t> </a:t>
            </a:r>
            <a:r>
              <a:rPr lang="en-US" b="1" u="sng" dirty="0"/>
              <a:t>Understanding YouTube</a:t>
            </a:r>
          </a:p>
          <a:p>
            <a:pPr lvl="1"/>
            <a:r>
              <a:rPr lang="en-US" b="1" dirty="0"/>
              <a:t>YouTube's Popularity</a:t>
            </a:r>
            <a:r>
              <a:rPr lang="en-US" dirty="0"/>
              <a:t>: Over 2 billion monthly users since its launch in 2005.</a:t>
            </a:r>
          </a:p>
          <a:p>
            <a:pPr lvl="1"/>
            <a:r>
              <a:rPr lang="en-US" b="1" dirty="0"/>
              <a:t>Content Variety</a:t>
            </a:r>
            <a:r>
              <a:rPr lang="en-US" dirty="0"/>
              <a:t>: Includes vlogs, educational videos, live streams (Burgess &amp; Green, 2018)</a:t>
            </a:r>
          </a:p>
          <a:p>
            <a:pPr marL="0" indent="0">
              <a:buNone/>
            </a:pPr>
            <a:r>
              <a:rPr lang="en-US" b="1" u="sng" dirty="0"/>
              <a:t>Importance of Data Analysis</a:t>
            </a:r>
          </a:p>
          <a:p>
            <a:pPr lvl="1"/>
            <a:r>
              <a:rPr lang="en-US" b="1" dirty="0"/>
              <a:t>User Behavior &amp; Content Performance</a:t>
            </a:r>
            <a:r>
              <a:rPr lang="en-US" dirty="0"/>
              <a:t>: Factors like titles, thumbnails, views, likes, and comments influence video popularity (Arthurs et al., 2018).</a:t>
            </a:r>
          </a:p>
          <a:p>
            <a:pPr marL="0" indent="0">
              <a:buNone/>
            </a:pPr>
            <a:r>
              <a:rPr lang="en-IN" b="1" u="sng" dirty="0"/>
              <a:t>YouTube API</a:t>
            </a:r>
          </a:p>
          <a:p>
            <a:pPr lvl="1"/>
            <a:r>
              <a:rPr lang="en-IN" b="1" dirty="0"/>
              <a:t>Data Extraction</a:t>
            </a:r>
            <a:r>
              <a:rPr lang="en-IN" dirty="0"/>
              <a:t>: Allows collection of large datasets for analysis (YouTube Data API, 2021).</a:t>
            </a:r>
          </a:p>
          <a:p>
            <a:pPr lvl="1"/>
            <a:r>
              <a:rPr lang="en-IN" b="1" dirty="0"/>
              <a:t>Research Applications</a:t>
            </a:r>
            <a:r>
              <a:rPr lang="en-IN" dirty="0"/>
              <a:t>: Sentiment analysis in comments (</a:t>
            </a:r>
            <a:r>
              <a:rPr lang="en-IN" dirty="0" err="1"/>
              <a:t>Thelwall</a:t>
            </a:r>
            <a:r>
              <a:rPr lang="en-IN" dirty="0"/>
              <a:t> et al., 2012), metadata impact on views (Zhou et al., 2016).</a:t>
            </a:r>
          </a:p>
          <a:p>
            <a:endParaRPr lang="en-IN" dirty="0"/>
          </a:p>
        </p:txBody>
      </p:sp>
    </p:spTree>
    <p:extLst>
      <p:ext uri="{BB962C8B-B14F-4D97-AF65-F5344CB8AC3E}">
        <p14:creationId xmlns:p14="http://schemas.microsoft.com/office/powerpoint/2010/main" val="27865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51259-8F63-337A-4666-4E12B6C76E99}"/>
              </a:ext>
            </a:extLst>
          </p:cNvPr>
          <p:cNvSpPr>
            <a:spLocks noGrp="1"/>
          </p:cNvSpPr>
          <p:nvPr>
            <p:ph type="title"/>
          </p:nvPr>
        </p:nvSpPr>
        <p:spPr/>
        <p:txBody>
          <a:bodyPr/>
          <a:lstStyle/>
          <a:p>
            <a:r>
              <a:rPr lang="en-IN" b="1" dirty="0"/>
              <a:t>CONT..</a:t>
            </a:r>
          </a:p>
        </p:txBody>
      </p:sp>
      <p:sp>
        <p:nvSpPr>
          <p:cNvPr id="3" name="Content Placeholder 2">
            <a:extLst>
              <a:ext uri="{FF2B5EF4-FFF2-40B4-BE49-F238E27FC236}">
                <a16:creationId xmlns:a16="http://schemas.microsoft.com/office/drawing/2014/main" id="{E4EEAF4E-FA43-AF34-E120-541A2AB7DE61}"/>
              </a:ext>
            </a:extLst>
          </p:cNvPr>
          <p:cNvSpPr>
            <a:spLocks noGrp="1"/>
          </p:cNvSpPr>
          <p:nvPr>
            <p:ph idx="1"/>
          </p:nvPr>
        </p:nvSpPr>
        <p:spPr/>
        <p:txBody>
          <a:bodyPr>
            <a:normAutofit lnSpcReduction="10000"/>
          </a:bodyPr>
          <a:lstStyle/>
          <a:p>
            <a:pPr marL="0" indent="0">
              <a:buNone/>
            </a:pPr>
            <a:r>
              <a:rPr lang="en-US" b="1" dirty="0"/>
              <a:t> </a:t>
            </a:r>
            <a:r>
              <a:rPr lang="en-US" b="1" u="sng" dirty="0"/>
              <a:t>Data Preprocessing</a:t>
            </a:r>
          </a:p>
          <a:p>
            <a:pPr lvl="1"/>
            <a:r>
              <a:rPr lang="en-US" b="1" dirty="0"/>
              <a:t>Ensuring Data Quality</a:t>
            </a:r>
            <a:r>
              <a:rPr lang="en-US" dirty="0"/>
              <a:t>: Handling missing values and correcting formats for accurate analysis (</a:t>
            </a:r>
            <a:r>
              <a:rPr lang="en-US" dirty="0" err="1"/>
              <a:t>Chatzopoulou</a:t>
            </a:r>
            <a:r>
              <a:rPr lang="en-US" dirty="0"/>
              <a:t> et al., 2010).</a:t>
            </a:r>
          </a:p>
          <a:p>
            <a:pPr marL="0" indent="0">
              <a:buNone/>
            </a:pPr>
            <a:r>
              <a:rPr lang="en-IN" b="1" dirty="0"/>
              <a:t> </a:t>
            </a:r>
            <a:r>
              <a:rPr lang="en-IN" b="1" u="sng" dirty="0"/>
              <a:t>Exploratory Data Analysis (EDA)</a:t>
            </a:r>
          </a:p>
          <a:p>
            <a:pPr lvl="1"/>
            <a:r>
              <a:rPr lang="en-IN" b="1" dirty="0"/>
              <a:t>Summarizing Data</a:t>
            </a:r>
            <a:r>
              <a:rPr lang="en-IN" dirty="0"/>
              <a:t>: Using graphs to identify patterns and trends (Tukey, 1977).</a:t>
            </a:r>
          </a:p>
          <a:p>
            <a:pPr lvl="1"/>
            <a:r>
              <a:rPr lang="en-IN" b="1" dirty="0"/>
              <a:t>YouTube Insights</a:t>
            </a:r>
            <a:r>
              <a:rPr lang="en-IN" dirty="0"/>
              <a:t>: Trends in views, likes, and comments aid content strategy (Khan, 2017).</a:t>
            </a:r>
          </a:p>
          <a:p>
            <a:pPr marL="0" indent="0">
              <a:buNone/>
            </a:pPr>
            <a:r>
              <a:rPr lang="en-IN" b="1" u="sng" dirty="0"/>
              <a:t>Visualization and Dashboards</a:t>
            </a:r>
          </a:p>
          <a:p>
            <a:pPr lvl="1"/>
            <a:r>
              <a:rPr lang="en-IN" b="1" dirty="0"/>
              <a:t>Interactive Dashboards</a:t>
            </a:r>
            <a:r>
              <a:rPr lang="en-IN" dirty="0"/>
              <a:t>: Tools like Looker Studio for visualizing key metrics (Few, 2006).</a:t>
            </a:r>
          </a:p>
          <a:p>
            <a:endParaRPr lang="en-IN" dirty="0"/>
          </a:p>
        </p:txBody>
      </p:sp>
    </p:spTree>
    <p:extLst>
      <p:ext uri="{BB962C8B-B14F-4D97-AF65-F5344CB8AC3E}">
        <p14:creationId xmlns:p14="http://schemas.microsoft.com/office/powerpoint/2010/main" val="2845913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TotalTime>
  <Words>1741</Words>
  <Application>Microsoft Office PowerPoint</Application>
  <PresentationFormat>Widescreen</PresentationFormat>
  <Paragraphs>144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PowerPoint Presentation</vt:lpstr>
      <vt:lpstr>ABSTRACT</vt:lpstr>
      <vt:lpstr>KEY POINTS..</vt:lpstr>
      <vt:lpstr>INTRODUCTION</vt:lpstr>
      <vt:lpstr>CONT…</vt:lpstr>
      <vt:lpstr>MOTIVATION</vt:lpstr>
      <vt:lpstr>CONT..</vt:lpstr>
      <vt:lpstr>LITERATURE</vt:lpstr>
      <vt:lpstr>CONT..</vt:lpstr>
      <vt:lpstr>CONT..</vt:lpstr>
      <vt:lpstr>CONTRIBUTION</vt:lpstr>
      <vt:lpstr>MODULE-1 : API INTEGRATION</vt:lpstr>
      <vt:lpstr>PowerPoint Presentation</vt:lpstr>
      <vt:lpstr>MODULE-2 : DATA PROCESSING &amp; CLEANING</vt:lpstr>
      <vt:lpstr>HOW THIS WILL WORKS??...</vt:lpstr>
      <vt:lpstr>MODULE – 3 : EXPLORATORY DATA ANALYSIS</vt:lpstr>
      <vt:lpstr>Visualisations from EDA</vt:lpstr>
      <vt:lpstr>MODULE-4 : DASHBOARD CREATION</vt:lpstr>
      <vt:lpstr>YouTube Content Analysis Dashboard</vt:lpstr>
      <vt:lpstr>CONCLUSION</vt:lpstr>
      <vt:lpstr>FUTURE ENHANCEMENTS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keerthanaalaganuru@outlook.com</cp:lastModifiedBy>
  <cp:revision>14</cp:revision>
  <dcterms:created xsi:type="dcterms:W3CDTF">2024-07-08T11:56:09Z</dcterms:created>
  <dcterms:modified xsi:type="dcterms:W3CDTF">2024-10-01T14:37:34Z</dcterms:modified>
</cp:coreProperties>
</file>