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70" r:id="rId2"/>
    <p:sldId id="257" r:id="rId3"/>
    <p:sldId id="271" r:id="rId4"/>
    <p:sldId id="258" r:id="rId5"/>
    <p:sldId id="259" r:id="rId6"/>
    <p:sldId id="260" r:id="rId7"/>
    <p:sldId id="261" r:id="rId8"/>
    <p:sldId id="262" r:id="rId9"/>
    <p:sldId id="263" r:id="rId10"/>
    <p:sldId id="264" r:id="rId11"/>
    <p:sldId id="278" r:id="rId12"/>
    <p:sldId id="279"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Pictures\Saved%20Pictures\HHH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lineChart>
        <c:grouping val="percentStacked"/>
        <c:ser>
          <c:idx val="0"/>
          <c:order val="0"/>
          <c:tx>
            <c:strRef>
              <c:f>Sheet1!$A$4:$B$4</c:f>
              <c:strCache>
                <c:ptCount val="1"/>
                <c:pt idx="0">
                  <c:v>1 ROSHINI</c:v>
                </c:pt>
              </c:strCache>
            </c:strRef>
          </c:tx>
          <c:marker>
            <c:symbol val="none"/>
          </c:marker>
          <c:cat>
            <c:strRef>
              <c:f>Sheet1!$C$3:$N$3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Sheet1!$C$4:$N$4</c:f>
              <c:numCache>
                <c:formatCode>General</c:formatCode>
                <c:ptCount val="12"/>
                <c:pt idx="0">
                  <c:v>30</c:v>
                </c:pt>
                <c:pt idx="1">
                  <c:v>20</c:v>
                </c:pt>
                <c:pt idx="2">
                  <c:v>31</c:v>
                </c:pt>
                <c:pt idx="3">
                  <c:v>23</c:v>
                </c:pt>
                <c:pt idx="4">
                  <c:v>29</c:v>
                </c:pt>
                <c:pt idx="5">
                  <c:v>18</c:v>
                </c:pt>
                <c:pt idx="6">
                  <c:v>23</c:v>
                </c:pt>
                <c:pt idx="7">
                  <c:v>25</c:v>
                </c:pt>
                <c:pt idx="8">
                  <c:v>27</c:v>
                </c:pt>
                <c:pt idx="9">
                  <c:v>28</c:v>
                </c:pt>
                <c:pt idx="10">
                  <c:v>29</c:v>
                </c:pt>
                <c:pt idx="11">
                  <c:v>24</c:v>
                </c:pt>
              </c:numCache>
            </c:numRef>
          </c:val>
        </c:ser>
        <c:ser>
          <c:idx val="1"/>
          <c:order val="1"/>
          <c:tx>
            <c:strRef>
              <c:f>Sheet1!$A$5:$B$5</c:f>
              <c:strCache>
                <c:ptCount val="1"/>
                <c:pt idx="0">
                  <c:v>2 VEERA</c:v>
                </c:pt>
              </c:strCache>
            </c:strRef>
          </c:tx>
          <c:marker>
            <c:symbol val="none"/>
          </c:marker>
          <c:cat>
            <c:strRef>
              <c:f>Sheet1!$C$3:$N$3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Sheet1!$C$5:$N$5</c:f>
              <c:numCache>
                <c:formatCode>General</c:formatCode>
                <c:ptCount val="12"/>
                <c:pt idx="0">
                  <c:v>29</c:v>
                </c:pt>
                <c:pt idx="1">
                  <c:v>19</c:v>
                </c:pt>
                <c:pt idx="2">
                  <c:v>28</c:v>
                </c:pt>
                <c:pt idx="3">
                  <c:v>31</c:v>
                </c:pt>
                <c:pt idx="4">
                  <c:v>19</c:v>
                </c:pt>
                <c:pt idx="5">
                  <c:v>28</c:v>
                </c:pt>
                <c:pt idx="6">
                  <c:v>31</c:v>
                </c:pt>
                <c:pt idx="7">
                  <c:v>28</c:v>
                </c:pt>
                <c:pt idx="8">
                  <c:v>23</c:v>
                </c:pt>
                <c:pt idx="9">
                  <c:v>23</c:v>
                </c:pt>
                <c:pt idx="10">
                  <c:v>30</c:v>
                </c:pt>
                <c:pt idx="11">
                  <c:v>26</c:v>
                </c:pt>
              </c:numCache>
            </c:numRef>
          </c:val>
        </c:ser>
        <c:ser>
          <c:idx val="2"/>
          <c:order val="2"/>
          <c:tx>
            <c:strRef>
              <c:f>Sheet1!$A$6:$B$6</c:f>
              <c:strCache>
                <c:ptCount val="1"/>
                <c:pt idx="0">
                  <c:v>3 LOKESH</c:v>
                </c:pt>
              </c:strCache>
            </c:strRef>
          </c:tx>
          <c:marker>
            <c:symbol val="none"/>
          </c:marker>
          <c:cat>
            <c:strRef>
              <c:f>Sheet1!$C$3:$N$3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Sheet1!$C$6:$N$6</c:f>
              <c:numCache>
                <c:formatCode>General</c:formatCode>
                <c:ptCount val="12"/>
                <c:pt idx="0">
                  <c:v>31</c:v>
                </c:pt>
                <c:pt idx="1">
                  <c:v>15</c:v>
                </c:pt>
                <c:pt idx="2">
                  <c:v>23</c:v>
                </c:pt>
                <c:pt idx="3">
                  <c:v>30</c:v>
                </c:pt>
                <c:pt idx="4">
                  <c:v>21</c:v>
                </c:pt>
                <c:pt idx="5">
                  <c:v>24</c:v>
                </c:pt>
                <c:pt idx="6">
                  <c:v>30</c:v>
                </c:pt>
                <c:pt idx="7">
                  <c:v>26</c:v>
                </c:pt>
                <c:pt idx="8">
                  <c:v>26</c:v>
                </c:pt>
                <c:pt idx="9">
                  <c:v>20</c:v>
                </c:pt>
                <c:pt idx="10">
                  <c:v>28</c:v>
                </c:pt>
                <c:pt idx="11">
                  <c:v>24</c:v>
                </c:pt>
              </c:numCache>
            </c:numRef>
          </c:val>
        </c:ser>
        <c:ser>
          <c:idx val="3"/>
          <c:order val="3"/>
          <c:tx>
            <c:strRef>
              <c:f>Sheet1!$A$7:$B$7</c:f>
              <c:strCache>
                <c:ptCount val="1"/>
                <c:pt idx="0">
                  <c:v>4 AATHI</c:v>
                </c:pt>
              </c:strCache>
            </c:strRef>
          </c:tx>
          <c:marker>
            <c:symbol val="none"/>
          </c:marker>
          <c:cat>
            <c:strRef>
              <c:f>Sheet1!$C$3:$N$3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Sheet1!$C$7:$N$7</c:f>
              <c:numCache>
                <c:formatCode>General</c:formatCode>
                <c:ptCount val="12"/>
                <c:pt idx="0">
                  <c:v>21</c:v>
                </c:pt>
                <c:pt idx="1">
                  <c:v>24</c:v>
                </c:pt>
                <c:pt idx="2">
                  <c:v>26</c:v>
                </c:pt>
                <c:pt idx="3">
                  <c:v>21</c:v>
                </c:pt>
                <c:pt idx="4">
                  <c:v>23</c:v>
                </c:pt>
                <c:pt idx="5">
                  <c:v>26</c:v>
                </c:pt>
                <c:pt idx="6">
                  <c:v>29</c:v>
                </c:pt>
                <c:pt idx="7">
                  <c:v>21</c:v>
                </c:pt>
                <c:pt idx="8">
                  <c:v>28</c:v>
                </c:pt>
                <c:pt idx="9">
                  <c:v>30</c:v>
                </c:pt>
                <c:pt idx="10">
                  <c:v>27</c:v>
                </c:pt>
                <c:pt idx="11">
                  <c:v>30</c:v>
                </c:pt>
              </c:numCache>
            </c:numRef>
          </c:val>
        </c:ser>
        <c:ser>
          <c:idx val="4"/>
          <c:order val="4"/>
          <c:tx>
            <c:strRef>
              <c:f>Sheet1!$A$8:$B$8</c:f>
              <c:strCache>
                <c:ptCount val="1"/>
                <c:pt idx="0">
                  <c:v>5 PRAVEEN</c:v>
                </c:pt>
              </c:strCache>
            </c:strRef>
          </c:tx>
          <c:marker>
            <c:symbol val="none"/>
          </c:marker>
          <c:cat>
            <c:strRef>
              <c:f>Sheet1!$C$3:$N$3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Sheet1!$C$8:$N$8</c:f>
              <c:numCache>
                <c:formatCode>General</c:formatCode>
                <c:ptCount val="12"/>
                <c:pt idx="0">
                  <c:v>24</c:v>
                </c:pt>
                <c:pt idx="1">
                  <c:v>28</c:v>
                </c:pt>
                <c:pt idx="2">
                  <c:v>21</c:v>
                </c:pt>
                <c:pt idx="3">
                  <c:v>14</c:v>
                </c:pt>
                <c:pt idx="4">
                  <c:v>30</c:v>
                </c:pt>
                <c:pt idx="5">
                  <c:v>21</c:v>
                </c:pt>
                <c:pt idx="6">
                  <c:v>29</c:v>
                </c:pt>
                <c:pt idx="7">
                  <c:v>30</c:v>
                </c:pt>
                <c:pt idx="8">
                  <c:v>28</c:v>
                </c:pt>
                <c:pt idx="9">
                  <c:v>30</c:v>
                </c:pt>
                <c:pt idx="10">
                  <c:v>23</c:v>
                </c:pt>
                <c:pt idx="11">
                  <c:v>21</c:v>
                </c:pt>
              </c:numCache>
            </c:numRef>
          </c:val>
        </c:ser>
        <c:marker val="1"/>
        <c:axId val="62300160"/>
        <c:axId val="62302080"/>
      </c:lineChart>
      <c:catAx>
        <c:axId val="62300160"/>
        <c:scaling>
          <c:orientation val="minMax"/>
        </c:scaling>
        <c:axPos val="b"/>
        <c:tickLblPos val="nextTo"/>
        <c:crossAx val="62302080"/>
        <c:crosses val="autoZero"/>
        <c:auto val="1"/>
        <c:lblAlgn val="ctr"/>
        <c:lblOffset val="100"/>
      </c:catAx>
      <c:valAx>
        <c:axId val="62302080"/>
        <c:scaling>
          <c:orientation val="minMax"/>
        </c:scaling>
        <c:axPos val="l"/>
        <c:majorGridlines/>
        <c:numFmt formatCode="0%" sourceLinked="1"/>
        <c:tickLblPos val="nextTo"/>
        <c:crossAx val="62300160"/>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FA1D012-E27F-470B-8D79-C301B7D070C7}" type="datetimeFigureOut">
              <a:rPr lang="en-US" smtClean="0"/>
              <a:pPr/>
              <a:t>8/29/2024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E38888D-06D8-4DCB-BBD1-DC0E0F7DCB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A1D012-E27F-470B-8D79-C301B7D070C7}"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888D-06D8-4DCB-BBD1-DC0E0F7DCB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A1D012-E27F-470B-8D79-C301B7D070C7}"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888D-06D8-4DCB-BBD1-DC0E0F7DCB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A1D012-E27F-470B-8D79-C301B7D070C7}"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888D-06D8-4DCB-BBD1-DC0E0F7DCB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A1D012-E27F-470B-8D79-C301B7D070C7}"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888D-06D8-4DCB-BBD1-DC0E0F7DCB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A1D012-E27F-470B-8D79-C301B7D070C7}"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888D-06D8-4DCB-BBD1-DC0E0F7DCB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A1D012-E27F-470B-8D79-C301B7D070C7}" type="datetimeFigureOut">
              <a:rPr lang="en-US" smtClean="0"/>
              <a:pPr/>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8888D-06D8-4DCB-BBD1-DC0E0F7DCB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A1D012-E27F-470B-8D79-C301B7D070C7}"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8888D-06D8-4DCB-BBD1-DC0E0F7DCB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1D012-E27F-470B-8D79-C301B7D070C7}" type="datetimeFigureOut">
              <a:rPr lang="en-US" smtClean="0"/>
              <a:pPr/>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8888D-06D8-4DCB-BBD1-DC0E0F7DCB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A1D012-E27F-470B-8D79-C301B7D070C7}"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888D-06D8-4DCB-BBD1-DC0E0F7DCB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A1D012-E27F-470B-8D79-C301B7D070C7}"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E38888D-06D8-4DCB-BBD1-DC0E0F7DCB5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A1D012-E27F-470B-8D79-C301B7D070C7}" type="datetimeFigureOut">
              <a:rPr lang="en-US" smtClean="0"/>
              <a:pPr/>
              <a:t>8/29/2024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E38888D-06D8-4DCB-BBD1-DC0E0F7DCB5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levationvibe.com/blog/good-work-habi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EMPLOYEEDATA ANALYSIS USING EXCEL </a:t>
            </a:r>
            <a:endParaRPr lang="en-US" dirty="0"/>
          </a:p>
        </p:txBody>
      </p:sp>
      <p:sp>
        <p:nvSpPr>
          <p:cNvPr id="3" name="Content Placeholder 2"/>
          <p:cNvSpPr>
            <a:spLocks noGrp="1"/>
          </p:cNvSpPr>
          <p:nvPr>
            <p:ph idx="1"/>
          </p:nvPr>
        </p:nvSpPr>
        <p:spPr/>
        <p:txBody>
          <a:bodyPr/>
          <a:lstStyle/>
          <a:p>
            <a:r>
              <a:rPr lang="en-US" dirty="0" smtClean="0"/>
              <a:t>NAME: KEERTHANA.B</a:t>
            </a:r>
          </a:p>
          <a:p>
            <a:r>
              <a:rPr lang="en-US" dirty="0" smtClean="0"/>
              <a:t>REGISTER NO: 312220614,</a:t>
            </a:r>
          </a:p>
          <a:p>
            <a:pPr>
              <a:buNone/>
            </a:pPr>
            <a:r>
              <a:rPr lang="en-US" dirty="0" smtClean="0"/>
              <a:t>F25BE4F3B07A9F79C5B48BAC66D4E6CE</a:t>
            </a:r>
          </a:p>
          <a:p>
            <a:r>
              <a:rPr lang="en-US" dirty="0" smtClean="0"/>
              <a:t>DEPARTMENT: B.COM ACCOUNTING AND FINANCE 3</a:t>
            </a:r>
            <a:r>
              <a:rPr lang="en-US" baseline="30000" dirty="0" smtClean="0"/>
              <a:t>RD</a:t>
            </a:r>
            <a:r>
              <a:rPr lang="en-US" dirty="0" smtClean="0"/>
              <a:t> YEAR </a:t>
            </a:r>
          </a:p>
          <a:p>
            <a:r>
              <a:rPr lang="en-US" dirty="0" smtClean="0"/>
              <a:t>COLLEGE: VALLA P.T.LEE CHENGALVARAYAR NAICER ARTS AND SCIENCE COLLEGE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 AND DISCUSSION </a:t>
            </a:r>
            <a:endParaRPr lang="en-US" dirty="0"/>
          </a:p>
        </p:txBody>
      </p:sp>
      <p:sp>
        <p:nvSpPr>
          <p:cNvPr id="4" name="Content Placeholder 3"/>
          <p:cNvSpPr>
            <a:spLocks noGrp="1"/>
          </p:cNvSpPr>
          <p:nvPr>
            <p:ph idx="1"/>
          </p:nvPr>
        </p:nvSpPr>
        <p:spPr/>
        <p:txBody>
          <a:bodyPr>
            <a:normAutofit/>
          </a:bodyPr>
          <a:lstStyle/>
          <a:p>
            <a:r>
              <a:rPr lang="en-US" dirty="0" smtClean="0"/>
              <a:t>Attendance is an essential skill that is highly valued in any workplace: employees who consistently show up on time and complete their work on schedule are an asset to the team and contribute to the overall success of the company. Employers often track attendance as part of their performance review process, and it is important for employees to understand how their attendance record impacts their job performance.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graphicFrame>
        <p:nvGraphicFramePr>
          <p:cNvPr id="3" name="Table 2"/>
          <p:cNvGraphicFramePr>
            <a:graphicFrameLocks noGrp="1"/>
          </p:cNvGraphicFramePr>
          <p:nvPr/>
        </p:nvGraphicFramePr>
        <p:xfrm>
          <a:off x="571472" y="2071676"/>
          <a:ext cx="7786740" cy="4429161"/>
        </p:xfrm>
        <a:graphic>
          <a:graphicData uri="http://schemas.openxmlformats.org/drawingml/2006/table">
            <a:tbl>
              <a:tblPr/>
              <a:tblGrid>
                <a:gridCol w="519116"/>
                <a:gridCol w="519116"/>
                <a:gridCol w="519116"/>
                <a:gridCol w="519116"/>
                <a:gridCol w="519116"/>
                <a:gridCol w="519116"/>
                <a:gridCol w="519116"/>
                <a:gridCol w="519116"/>
                <a:gridCol w="519116"/>
                <a:gridCol w="519116"/>
                <a:gridCol w="519116"/>
                <a:gridCol w="519116"/>
                <a:gridCol w="519116"/>
                <a:gridCol w="519116"/>
                <a:gridCol w="519116"/>
              </a:tblGrid>
              <a:tr h="402651">
                <a:tc>
                  <a:txBody>
                    <a:bodyPr/>
                    <a:lstStyle/>
                    <a:p>
                      <a:pPr algn="l" fontAlgn="b"/>
                      <a:r>
                        <a:rPr lang="en-US" sz="700" b="1" i="0" u="none" strike="noStrike">
                          <a:solidFill>
                            <a:srgbClr val="000000"/>
                          </a:solidFill>
                          <a:latin typeface="Calibri"/>
                        </a:rPr>
                        <a:t>S.NO </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NAME</a:t>
                      </a:r>
                    </a:p>
                  </a:txBody>
                  <a:tcPr marL="0" marR="0" marT="0" marB="0" anchor="b">
                    <a:lnL>
                      <a:noFill/>
                    </a:lnL>
                    <a:lnR>
                      <a:noFill/>
                    </a:lnR>
                    <a:lnT>
                      <a:noFill/>
                    </a:lnT>
                    <a:lnB>
                      <a:noFill/>
                    </a:lnB>
                  </a:tcPr>
                </a:tc>
                <a:tc gridSpan="13">
                  <a:txBody>
                    <a:bodyPr/>
                    <a:lstStyle/>
                    <a:p>
                      <a:pPr algn="ctr" fontAlgn="b"/>
                      <a:r>
                        <a:rPr lang="en-US" sz="700" b="1" i="0" u="none" strike="noStrike">
                          <a:solidFill>
                            <a:srgbClr val="000000"/>
                          </a:solidFill>
                          <a:latin typeface="Calibri"/>
                        </a:rPr>
                        <a:t>NUM.OF DAYS 2022-2023</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2651">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JAN</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FEB</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MAR</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APR</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MAY</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JUN</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JUL</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AUG</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SEP</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OCT</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NOV</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DEC</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TOTAL</a:t>
                      </a:r>
                    </a:p>
                  </a:txBody>
                  <a:tcPr marL="0" marR="0" marT="0" marB="0" anchor="b">
                    <a:lnL>
                      <a:noFill/>
                    </a:lnL>
                    <a:lnR>
                      <a:noFill/>
                    </a:lnR>
                    <a:lnT>
                      <a:noFill/>
                    </a:lnT>
                    <a:lnB>
                      <a:noFill/>
                    </a:lnB>
                  </a:tcPr>
                </a:tc>
              </a:tr>
              <a:tr h="402651">
                <a:tc>
                  <a:txBody>
                    <a:bodyPr/>
                    <a:lstStyle/>
                    <a:p>
                      <a:pPr algn="r" fontAlgn="b"/>
                      <a:r>
                        <a:rPr lang="en-US" sz="700" b="1"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ROSHINI</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307</a:t>
                      </a:r>
                    </a:p>
                  </a:txBody>
                  <a:tcPr marL="0" marR="0" marT="0" marB="0" anchor="b">
                    <a:lnL>
                      <a:noFill/>
                    </a:lnL>
                    <a:lnR>
                      <a:noFill/>
                    </a:lnR>
                    <a:lnT>
                      <a:noFill/>
                    </a:lnT>
                    <a:lnB>
                      <a:noFill/>
                    </a:lnB>
                  </a:tcPr>
                </a:tc>
              </a:tr>
              <a:tr h="402651">
                <a:tc>
                  <a:txBody>
                    <a:bodyPr/>
                    <a:lstStyle/>
                    <a:p>
                      <a:pPr algn="r" fontAlgn="b"/>
                      <a:r>
                        <a:rPr lang="en-US" sz="700" b="1"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VEERA</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19</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19</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315</a:t>
                      </a:r>
                    </a:p>
                  </a:txBody>
                  <a:tcPr marL="0" marR="0" marT="0" marB="0" anchor="b">
                    <a:lnL>
                      <a:noFill/>
                    </a:lnL>
                    <a:lnR>
                      <a:noFill/>
                    </a:lnR>
                    <a:lnT>
                      <a:noFill/>
                    </a:lnT>
                    <a:lnB>
                      <a:noFill/>
                    </a:lnB>
                  </a:tcPr>
                </a:tc>
              </a:tr>
              <a:tr h="402651">
                <a:tc>
                  <a:txBody>
                    <a:bodyPr/>
                    <a:lstStyle/>
                    <a:p>
                      <a:pPr algn="r" fontAlgn="b"/>
                      <a:r>
                        <a:rPr lang="en-US" sz="700" b="1"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LOKESH</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15</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298</a:t>
                      </a:r>
                    </a:p>
                  </a:txBody>
                  <a:tcPr marL="0" marR="0" marT="0" marB="0" anchor="b">
                    <a:lnL>
                      <a:noFill/>
                    </a:lnL>
                    <a:lnR>
                      <a:noFill/>
                    </a:lnR>
                    <a:lnT>
                      <a:noFill/>
                    </a:lnT>
                    <a:lnB>
                      <a:noFill/>
                    </a:lnB>
                  </a:tcPr>
                </a:tc>
              </a:tr>
              <a:tr h="402651">
                <a:tc>
                  <a:txBody>
                    <a:bodyPr/>
                    <a:lstStyle/>
                    <a:p>
                      <a:pPr algn="r" fontAlgn="b"/>
                      <a:r>
                        <a:rPr lang="en-US" sz="700" b="1"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AATHI</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306</a:t>
                      </a:r>
                    </a:p>
                  </a:txBody>
                  <a:tcPr marL="0" marR="0" marT="0" marB="0" anchor="b">
                    <a:lnL>
                      <a:noFill/>
                    </a:lnL>
                    <a:lnR>
                      <a:noFill/>
                    </a:lnR>
                    <a:lnT>
                      <a:noFill/>
                    </a:lnT>
                    <a:lnB>
                      <a:noFill/>
                    </a:lnB>
                  </a:tcPr>
                </a:tc>
              </a:tr>
              <a:tr h="402651">
                <a:tc>
                  <a:txBody>
                    <a:bodyPr/>
                    <a:lstStyle/>
                    <a:p>
                      <a:pPr algn="r" fontAlgn="b"/>
                      <a:r>
                        <a:rPr lang="en-US" sz="700" b="1" i="0" u="none" strike="noStrike">
                          <a:solidFill>
                            <a:srgbClr val="000000"/>
                          </a:solidFill>
                          <a:latin typeface="Calibri"/>
                        </a:rPr>
                        <a:t>5</a:t>
                      </a: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PRAVEEN</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299</a:t>
                      </a:r>
                    </a:p>
                  </a:txBody>
                  <a:tcPr marL="0" marR="0" marT="0" marB="0" anchor="b">
                    <a:lnL>
                      <a:noFill/>
                    </a:lnL>
                    <a:lnR>
                      <a:noFill/>
                    </a:lnR>
                    <a:lnT>
                      <a:noFill/>
                    </a:lnT>
                    <a:lnB>
                      <a:noFill/>
                    </a:lnB>
                  </a:tcPr>
                </a:tc>
              </a:tr>
              <a:tr h="402651">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r>
              <a:tr h="402651">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US" sz="700" b="1" i="0" u="none" strike="noStrike">
                          <a:solidFill>
                            <a:srgbClr val="000000"/>
                          </a:solidFill>
                          <a:latin typeface="Calibri"/>
                        </a:rPr>
                        <a:t>TOTAL </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135</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106</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129</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119</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122</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117</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142</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130</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132</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131</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137</a:t>
                      </a:r>
                    </a:p>
                  </a:txBody>
                  <a:tcPr marL="0" marR="0" marT="0" marB="0" anchor="b">
                    <a:lnL>
                      <a:noFill/>
                    </a:lnL>
                    <a:lnR>
                      <a:noFill/>
                    </a:lnR>
                    <a:lnT>
                      <a:noFill/>
                    </a:lnT>
                    <a:lnB>
                      <a:noFill/>
                    </a:lnB>
                  </a:tcPr>
                </a:tc>
                <a:tc>
                  <a:txBody>
                    <a:bodyPr/>
                    <a:lstStyle/>
                    <a:p>
                      <a:pPr algn="r" fontAlgn="b"/>
                      <a:r>
                        <a:rPr lang="en-US" sz="700" b="1" i="0" u="none" strike="noStrike">
                          <a:solidFill>
                            <a:srgbClr val="000000"/>
                          </a:solidFill>
                          <a:latin typeface="Calibri"/>
                        </a:rPr>
                        <a:t>125</a:t>
                      </a: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r>
              <a:tr h="402651">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1" i="0" u="none" strike="noStrike">
                        <a:solidFill>
                          <a:srgbClr val="000000"/>
                        </a:solidFill>
                        <a:latin typeface="Calibri"/>
                      </a:endParaRPr>
                    </a:p>
                  </a:txBody>
                  <a:tcPr marL="0" marR="0" marT="0" marB="0" anchor="b">
                    <a:lnL>
                      <a:noFill/>
                    </a:lnL>
                    <a:lnR>
                      <a:noFill/>
                    </a:lnR>
                    <a:lnT>
                      <a:noFill/>
                    </a:lnT>
                    <a:lnB>
                      <a:noFill/>
                    </a:lnB>
                  </a:tcPr>
                </a:tc>
              </a:tr>
              <a:tr h="402651">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7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1678"/>
            <a:ext cx="8305800" cy="1214446"/>
          </a:xfrm>
        </p:spPr>
        <p:txBody>
          <a:bodyPr/>
          <a:lstStyle/>
          <a:p>
            <a:r>
              <a:rPr lang="en-US" dirty="0" smtClean="0"/>
              <a:t>               THANK YOU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71678"/>
            <a:ext cx="8229600" cy="1143000"/>
          </a:xfrm>
        </p:spPr>
        <p:txBody>
          <a:bodyPr>
            <a:normAutofit fontScale="90000"/>
          </a:bodyPr>
          <a:lstStyle/>
          <a:p>
            <a:r>
              <a:rPr lang="en-US" dirty="0" smtClean="0"/>
              <a:t>VISUALIZING EMPLOYEE ATTENDANCE TRENDS </a:t>
            </a:r>
            <a:endParaRPr lang="en-US" dirty="0"/>
          </a:p>
        </p:txBody>
      </p:sp>
      <p:sp>
        <p:nvSpPr>
          <p:cNvPr id="6" name="Content Placeholder 5"/>
          <p:cNvSpPr>
            <a:spLocks noGrp="1"/>
          </p:cNvSpPr>
          <p:nvPr>
            <p:ph idx="1"/>
          </p:nvPr>
        </p:nvSpPr>
        <p:spPr>
          <a:xfrm>
            <a:off x="142844" y="1000108"/>
            <a:ext cx="8229600" cy="4389120"/>
          </a:xfrm>
        </p:spPr>
        <p:txBody>
          <a:bodyPr/>
          <a:lstStyle/>
          <a:p>
            <a:r>
              <a:rPr lang="en-US" dirty="0" smtClean="0"/>
              <a:t>PROJECT TITLE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Problem statement </a:t>
            </a:r>
          </a:p>
          <a:p>
            <a:r>
              <a:rPr lang="en-US" dirty="0" smtClean="0"/>
              <a:t>Project overview</a:t>
            </a:r>
            <a:endParaRPr lang="en-US" dirty="0" smtClean="0"/>
          </a:p>
          <a:p>
            <a:r>
              <a:rPr lang="en-US" dirty="0" smtClean="0"/>
              <a:t>End users </a:t>
            </a:r>
          </a:p>
          <a:p>
            <a:r>
              <a:rPr lang="en-US" dirty="0" smtClean="0"/>
              <a:t>Our solution and proposition </a:t>
            </a:r>
          </a:p>
          <a:p>
            <a:r>
              <a:rPr lang="en-US" dirty="0" smtClean="0"/>
              <a:t>Dataset description </a:t>
            </a:r>
          </a:p>
          <a:p>
            <a:r>
              <a:rPr lang="en-US" dirty="0" err="1" smtClean="0"/>
              <a:t>Modelling</a:t>
            </a:r>
            <a:r>
              <a:rPr lang="en-US" dirty="0" smtClean="0"/>
              <a:t> approach</a:t>
            </a:r>
          </a:p>
          <a:p>
            <a:r>
              <a:rPr lang="en-US" dirty="0" smtClean="0"/>
              <a:t>Result and discussion </a:t>
            </a:r>
          </a:p>
          <a:p>
            <a:r>
              <a:rPr lang="en-US" dirty="0" smtClean="0"/>
              <a:t>Conclusion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4" name="Content Placeholder 3"/>
          <p:cNvSpPr>
            <a:spLocks noGrp="1"/>
          </p:cNvSpPr>
          <p:nvPr>
            <p:ph idx="1"/>
          </p:nvPr>
        </p:nvSpPr>
        <p:spPr/>
        <p:txBody>
          <a:bodyPr>
            <a:normAutofit lnSpcReduction="10000"/>
          </a:bodyPr>
          <a:lstStyle/>
          <a:p>
            <a:r>
              <a:rPr lang="en-US" dirty="0" smtClean="0"/>
              <a:t>In </a:t>
            </a:r>
            <a:r>
              <a:rPr lang="en-US" dirty="0" smtClean="0"/>
              <a:t>this article, I would like to invite readers to explore a data visualization project using data sourced from </a:t>
            </a:r>
            <a:r>
              <a:rPr lang="en-US" dirty="0" err="1" smtClean="0"/>
              <a:t>Kaggle</a:t>
            </a:r>
            <a:r>
              <a:rPr lang="en-US" dirty="0" smtClean="0"/>
              <a:t> </a:t>
            </a:r>
            <a:r>
              <a:rPr lang="en-US" dirty="0" smtClean="0"/>
              <a:t>and processed in Tableau. </a:t>
            </a:r>
            <a:r>
              <a:rPr lang="en-US" b="1" dirty="0" smtClean="0"/>
              <a:t>While similar projects have been undertaken before for many times, my focus is on demonstrating a step-by-step approach to building a report for stakeholders</a:t>
            </a:r>
            <a:r>
              <a:rPr lang="en-US" dirty="0" smtClean="0"/>
              <a:t>. I aim to showcase not just the technical aspects of visualization but also the narrative and presentation of the report itself, highlighting how insights can be effectively communicated to decision-makers.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PROJECT OVERVIEW </a:t>
            </a:r>
            <a:endParaRPr lang="en-US" dirty="0"/>
          </a:p>
        </p:txBody>
      </p:sp>
      <p:sp>
        <p:nvSpPr>
          <p:cNvPr id="3" name="Content Placeholder 2"/>
          <p:cNvSpPr>
            <a:spLocks noGrp="1"/>
          </p:cNvSpPr>
          <p:nvPr>
            <p:ph idx="1"/>
          </p:nvPr>
        </p:nvSpPr>
        <p:spPr>
          <a:xfrm>
            <a:off x="428596" y="2000240"/>
            <a:ext cx="8229600" cy="4389120"/>
          </a:xfrm>
        </p:spPr>
        <p:txBody>
          <a:bodyPr>
            <a:normAutofit fontScale="92500" lnSpcReduction="20000"/>
          </a:bodyPr>
          <a:lstStyle/>
          <a:p>
            <a:pPr fontAlgn="base"/>
            <a:r>
              <a:rPr lang="en-US" dirty="0" smtClean="0"/>
              <a:t> </a:t>
            </a:r>
            <a:r>
              <a:rPr lang="en-US" dirty="0" smtClean="0"/>
              <a:t>The</a:t>
            </a:r>
            <a:r>
              <a:rPr lang="en-US" dirty="0" smtClean="0"/>
              <a:t> procedure in an organization is a method of calculating the working hours of an employee and the time spent away from work.</a:t>
            </a:r>
          </a:p>
          <a:p>
            <a:pPr fontAlgn="base"/>
            <a:r>
              <a:rPr lang="en-US" dirty="0" smtClean="0"/>
              <a:t>As a result of attendance management, an employer is able to get information on the number of hours worked by an employee, as well as the number of time off that they took.</a:t>
            </a:r>
          </a:p>
          <a:p>
            <a:pPr fontAlgn="base"/>
            <a:r>
              <a:rPr lang="en-US" dirty="0" smtClean="0"/>
              <a:t>To ease the complexities of employee attendance tracking, there are systems that make the attendance management process automated.</a:t>
            </a:r>
          </a:p>
          <a:p>
            <a:pPr fontAlgn="base"/>
            <a:r>
              <a:rPr lang="en-US" dirty="0" smtClean="0"/>
              <a:t>The technological evolution determined full automation of workforce management in general and attendance management in particular including the work time and time off calculation.  </a:t>
            </a:r>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USERS </a:t>
            </a:r>
            <a:endParaRPr lang="en-US" dirty="0"/>
          </a:p>
        </p:txBody>
      </p:sp>
      <p:sp>
        <p:nvSpPr>
          <p:cNvPr id="3" name="Content Placeholder 2"/>
          <p:cNvSpPr>
            <a:spLocks noGrp="1"/>
          </p:cNvSpPr>
          <p:nvPr>
            <p:ph idx="1"/>
          </p:nvPr>
        </p:nvSpPr>
        <p:spPr/>
        <p:txBody>
          <a:bodyPr/>
          <a:lstStyle/>
          <a:p>
            <a:r>
              <a:rPr lang="en-US" dirty="0" smtClean="0"/>
              <a:t>Attendance point systems give employees points for being absent – too many points can result in being fired.</a:t>
            </a:r>
          </a:p>
          <a:p>
            <a:r>
              <a:rPr lang="en-US" dirty="0" smtClean="0"/>
              <a:t>Benefits of an attendance point system include reduced absenteeism, increased employee engagement, and enhanced managerial objectivity</a:t>
            </a:r>
          </a:p>
          <a:p>
            <a:r>
              <a:rPr lang="en-US" dirty="0" smtClean="0"/>
              <a:t>Point systems can be automated with the right attendance software.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 SOLUTION AND PROPOSITION </a:t>
            </a:r>
            <a:endParaRPr lang="en-US" dirty="0"/>
          </a:p>
        </p:txBody>
      </p:sp>
      <p:sp>
        <p:nvSpPr>
          <p:cNvPr id="3" name="Content Placeholder 2"/>
          <p:cNvSpPr>
            <a:spLocks noGrp="1"/>
          </p:cNvSpPr>
          <p:nvPr>
            <p:ph idx="1"/>
          </p:nvPr>
        </p:nvSpPr>
        <p:spPr/>
        <p:txBody>
          <a:bodyPr>
            <a:normAutofit/>
          </a:bodyPr>
          <a:lstStyle/>
          <a:p>
            <a:r>
              <a:rPr lang="en-US" dirty="0" smtClean="0"/>
              <a:t>When it comes to managing a team, one of the challenges you might face is ensuring consistent and reliable attendance from your employees. Regular absenteeism not only affects the workflow but can also dampen the morale of the team.</a:t>
            </a:r>
          </a:p>
          <a:p>
            <a:r>
              <a:rPr lang="en-US" dirty="0" smtClean="0"/>
              <a:t>This is where an Employee Attendance Improvement Plan (EAIP) steps in, offering a structured approach to address and mitigate frequent absences. Let’s delve into what an EAIP is and why it’s crucial for maintaining a </a:t>
            </a:r>
            <a:r>
              <a:rPr lang="en-US" i="1" dirty="0" smtClean="0">
                <a:hlinkClick r:id="rId2"/>
              </a:rPr>
              <a:t>healthy work environment</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 </a:t>
            </a:r>
            <a:r>
              <a:rPr lang="en-US" dirty="0" smtClean="0"/>
              <a:t> </a:t>
            </a:r>
            <a:endParaRPr lang="en-US" dirty="0"/>
          </a:p>
        </p:txBody>
      </p:sp>
      <p:sp>
        <p:nvSpPr>
          <p:cNvPr id="4" name="Content Placeholder 3"/>
          <p:cNvSpPr>
            <a:spLocks noGrp="1"/>
          </p:cNvSpPr>
          <p:nvPr>
            <p:ph idx="1"/>
          </p:nvPr>
        </p:nvSpPr>
        <p:spPr/>
        <p:txBody>
          <a:bodyPr/>
          <a:lstStyle/>
          <a:p>
            <a:r>
              <a:rPr lang="en-US" dirty="0" smtClean="0"/>
              <a:t>Dataset</a:t>
            </a:r>
          </a:p>
          <a:p>
            <a:r>
              <a:rPr lang="en-US" dirty="0" smtClean="0"/>
              <a:t>For this project, we used an HR dataset from a company. The dataset included data on employee attendance, with parameters such as present, absent, leave, sick leave, work from home data etc. The data was stored in an Excel spreadsheet, and I imported it into Power BI to start the analysis.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APPROACH </a:t>
            </a:r>
            <a:endParaRPr lang="en-US" dirty="0"/>
          </a:p>
        </p:txBody>
      </p:sp>
      <p:sp>
        <p:nvSpPr>
          <p:cNvPr id="5" name="Content Placeholder 4"/>
          <p:cNvSpPr>
            <a:spLocks noGrp="1"/>
          </p:cNvSpPr>
          <p:nvPr>
            <p:ph idx="1"/>
          </p:nvPr>
        </p:nvSpPr>
        <p:spPr/>
        <p:txBody>
          <a:bodyPr>
            <a:normAutofit fontScale="92500" lnSpcReduction="10000"/>
          </a:bodyPr>
          <a:lstStyle/>
          <a:p>
            <a:r>
              <a:rPr lang="en-US" b="1" dirty="0" smtClean="0"/>
              <a:t>Managing Employee Attendance: 6 Strategies + Sample Policy</a:t>
            </a:r>
            <a:endParaRPr lang="en-US" dirty="0" smtClean="0"/>
          </a:p>
          <a:p>
            <a:r>
              <a:rPr lang="en-US" dirty="0" smtClean="0"/>
              <a:t>1. Develop a Comprehensive Attendance Policy A formal attendance policy allows you to set consistent and specific expectations throughout your organization and detail the disciplinary procedure for violating the policy. ...</a:t>
            </a:r>
          </a:p>
          <a:p>
            <a:r>
              <a:rPr lang="en-US" dirty="0" smtClean="0"/>
              <a:t>2. Use Time Tracking Software ...</a:t>
            </a:r>
          </a:p>
          <a:p>
            <a:r>
              <a:rPr lang="en-US" dirty="0" smtClean="0"/>
              <a:t>3. Measure Performance ...</a:t>
            </a:r>
          </a:p>
          <a:p>
            <a:r>
              <a:rPr lang="en-US" dirty="0" smtClean="0"/>
              <a:t>4. Discuss Attendance Issues ...</a:t>
            </a:r>
          </a:p>
          <a:p>
            <a:r>
              <a:rPr lang="en-US" dirty="0" smtClean="0"/>
              <a:t>5. Offer Adequate Time Off ...</a:t>
            </a:r>
          </a:p>
          <a:p>
            <a:r>
              <a:rPr lang="en-US" dirty="0" smtClean="0"/>
              <a:t>6. Provide an Employee Assistance Program (EAP)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553</Words>
  <Application>Microsoft Office PowerPoint</Application>
  <PresentationFormat>On-screen Show (4:3)</PresentationFormat>
  <Paragraphs>151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EMPLOYEEDATA ANALYSIS USING EXCEL </vt:lpstr>
      <vt:lpstr>VISUALIZING EMPLOYEE ATTENDANCE TRENDS </vt:lpstr>
      <vt:lpstr>AGENDA </vt:lpstr>
      <vt:lpstr>PROBLEM STATEMENT  </vt:lpstr>
      <vt:lpstr>PROJECT OVERVIEW </vt:lpstr>
      <vt:lpstr>END USERS </vt:lpstr>
      <vt:lpstr>OVER SOLUTION AND PROPOSITION </vt:lpstr>
      <vt:lpstr>DATASET DESCRIPTION  </vt:lpstr>
      <vt:lpstr>MODELLING APPROACH </vt:lpstr>
      <vt:lpstr>RESULT AND DISCUSSION </vt:lpstr>
      <vt:lpstr>CONCLUSION</vt:lpstr>
      <vt:lpstr>RESULT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EMPLOYEE ATTENDANCE TRENDS WITH EXCELL CHARTS</dc:title>
  <dc:creator>P.T.LEE CNASC</dc:creator>
  <cp:lastModifiedBy>P.T.LEE CNASC</cp:lastModifiedBy>
  <cp:revision>18</cp:revision>
  <dcterms:created xsi:type="dcterms:W3CDTF">2024-08-23T09:18:16Z</dcterms:created>
  <dcterms:modified xsi:type="dcterms:W3CDTF">2024-08-29T10:36:35Z</dcterms:modified>
</cp:coreProperties>
</file>