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F6FFA-49FA-4171-8104-E4E4AB6F55AA}" v="567" dt="2023-02-04T12:03:49.857"/>
    <p1510:client id="{4A1836EC-12F9-4A71-9AE0-A091985BBE7D}" v="20" dt="2023-02-05T06:25:01.218"/>
    <p1510:client id="{4B19053C-6179-4A4C-A573-990A403FE732}" v="137" dt="2023-02-04T12:57:26.139"/>
    <p1510:client id="{76CF3118-026F-4756-99D1-71B27990C403}" v="40" dt="2023-02-04T08:22:07.161"/>
    <p1510:client id="{77214986-B849-46E8-8D0A-ABB716027DFC}" v="73" dt="2023-02-05T06:15:10.420"/>
    <p1510:client id="{AB240A2C-0841-4204-91E7-0D0AE42F5709}" v="26" dt="2023-02-04T17:51:30.936"/>
    <p1510:client id="{D7446BF6-1EB4-4EC0-ADCB-47E481A034DD}" v="5322" dt="2023-02-04T17:49:45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94660"/>
  </p:normalViewPr>
  <p:slideViewPr>
    <p:cSldViewPr snapToGrid="0">
      <p:cViewPr>
        <p:scale>
          <a:sx n="1" d="2"/>
          <a:sy n="1" d="2"/>
        </p:scale>
        <p:origin x="-1458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7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BB4C7-D772-4109-8BEC-B53A722F0D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728508D7-D766-4B2E-BCD4-99C40303B581}">
      <dgm:prSet/>
      <dgm:spPr/>
      <dgm:t>
        <a:bodyPr/>
        <a:lstStyle/>
        <a:p>
          <a:r>
            <a:rPr lang="en-US"/>
            <a:t>It is used for generating both classification tree and regression tree.</a:t>
          </a:r>
        </a:p>
      </dgm:t>
    </dgm:pt>
    <dgm:pt modelId="{89972D14-0812-4661-96D9-9C1093CA9DB1}" type="parTrans" cxnId="{73E47158-CE2A-4610-B887-6DFC0B01B3E6}">
      <dgm:prSet/>
      <dgm:spPr/>
      <dgm:t>
        <a:bodyPr/>
        <a:lstStyle/>
        <a:p>
          <a:endParaRPr lang="en-US"/>
        </a:p>
      </dgm:t>
    </dgm:pt>
    <dgm:pt modelId="{245455D2-A4C1-40D2-B61E-68F819F807EF}" type="sibTrans" cxnId="{73E47158-CE2A-4610-B887-6DFC0B01B3E6}">
      <dgm:prSet/>
      <dgm:spPr/>
      <dgm:t>
        <a:bodyPr/>
        <a:lstStyle/>
        <a:p>
          <a:endParaRPr lang="en-US"/>
        </a:p>
      </dgm:t>
    </dgm:pt>
    <dgm:pt modelId="{45C16FFE-8525-4A75-B69A-3D4FE44A9220}">
      <dgm:prSet/>
      <dgm:spPr/>
      <dgm:t>
        <a:bodyPr/>
        <a:lstStyle/>
        <a:p>
          <a:r>
            <a:rPr lang="en-US"/>
            <a:t>It uses Gini index as metric/cost function to evaluate split in feature selection in case of classification tree.</a:t>
          </a:r>
        </a:p>
      </dgm:t>
    </dgm:pt>
    <dgm:pt modelId="{5946632D-86B8-400F-A043-FCA8B7B5920A}" type="parTrans" cxnId="{E07EA0FE-DB27-46FD-9208-456911008ADF}">
      <dgm:prSet/>
      <dgm:spPr/>
      <dgm:t>
        <a:bodyPr/>
        <a:lstStyle/>
        <a:p>
          <a:endParaRPr lang="en-US"/>
        </a:p>
      </dgm:t>
    </dgm:pt>
    <dgm:pt modelId="{95E7B249-C755-43F9-A421-73213FD7A766}" type="sibTrans" cxnId="{E07EA0FE-DB27-46FD-9208-456911008ADF}">
      <dgm:prSet/>
      <dgm:spPr/>
      <dgm:t>
        <a:bodyPr/>
        <a:lstStyle/>
        <a:p>
          <a:endParaRPr lang="en-US"/>
        </a:p>
      </dgm:t>
    </dgm:pt>
    <dgm:pt modelId="{13C3CE39-835F-43D1-80DD-6F8C40567677}">
      <dgm:prSet/>
      <dgm:spPr/>
      <dgm:t>
        <a:bodyPr/>
        <a:lstStyle/>
        <a:p>
          <a:r>
            <a:rPr lang="en-US"/>
            <a:t>It is used for binary classification.</a:t>
          </a:r>
        </a:p>
      </dgm:t>
    </dgm:pt>
    <dgm:pt modelId="{5392CB99-74F1-4622-8B74-D678CF42BEA7}" type="parTrans" cxnId="{E6798D56-5072-40ED-AFAE-FC0F006D9073}">
      <dgm:prSet/>
      <dgm:spPr/>
      <dgm:t>
        <a:bodyPr/>
        <a:lstStyle/>
        <a:p>
          <a:endParaRPr lang="en-US"/>
        </a:p>
      </dgm:t>
    </dgm:pt>
    <dgm:pt modelId="{920DE18E-519E-4C48-A355-AE1AE58D6C75}" type="sibTrans" cxnId="{E6798D56-5072-40ED-AFAE-FC0F006D9073}">
      <dgm:prSet/>
      <dgm:spPr/>
      <dgm:t>
        <a:bodyPr/>
        <a:lstStyle/>
        <a:p>
          <a:endParaRPr lang="en-US"/>
        </a:p>
      </dgm:t>
    </dgm:pt>
    <dgm:pt modelId="{8FF88603-7F5E-4CE7-970D-B3DB5E872A1E}">
      <dgm:prSet/>
      <dgm:spPr/>
      <dgm:t>
        <a:bodyPr/>
        <a:lstStyle/>
        <a:p>
          <a:r>
            <a:rPr lang="en-US"/>
            <a:t>It use least square as a metric to select features in case of Regression tree.</a:t>
          </a:r>
        </a:p>
      </dgm:t>
    </dgm:pt>
    <dgm:pt modelId="{233F8EBD-EBC1-43B6-BC78-FFD8069671B1}" type="parTrans" cxnId="{99484ED0-D98F-45E9-9DA9-C3172E610E36}">
      <dgm:prSet/>
      <dgm:spPr/>
      <dgm:t>
        <a:bodyPr/>
        <a:lstStyle/>
        <a:p>
          <a:endParaRPr lang="en-US"/>
        </a:p>
      </dgm:t>
    </dgm:pt>
    <dgm:pt modelId="{B4C2A486-A610-46D3-85C8-68ACBF4FCE16}" type="sibTrans" cxnId="{99484ED0-D98F-45E9-9DA9-C3172E610E36}">
      <dgm:prSet/>
      <dgm:spPr/>
      <dgm:t>
        <a:bodyPr/>
        <a:lstStyle/>
        <a:p>
          <a:endParaRPr lang="en-US"/>
        </a:p>
      </dgm:t>
    </dgm:pt>
    <dgm:pt modelId="{1981C532-B793-48BA-B9B4-9F263B498765}" type="pres">
      <dgm:prSet presAssocID="{57EBB4C7-D772-4109-8BEC-B53A722F0D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1B82C9-976C-4496-92B8-B32D2FE6AFFB}" type="pres">
      <dgm:prSet presAssocID="{57EBB4C7-D772-4109-8BEC-B53A722F0D3C}" presName="container" presStyleCnt="0">
        <dgm:presLayoutVars>
          <dgm:dir/>
          <dgm:resizeHandles val="exact"/>
        </dgm:presLayoutVars>
      </dgm:prSet>
      <dgm:spPr/>
    </dgm:pt>
    <dgm:pt modelId="{CE40A7CC-0963-4001-9544-E6CF00156947}" type="pres">
      <dgm:prSet presAssocID="{728508D7-D766-4B2E-BCD4-99C40303B581}" presName="compNode" presStyleCnt="0"/>
      <dgm:spPr/>
    </dgm:pt>
    <dgm:pt modelId="{095FF0CB-88C6-4E76-B96C-0E26DD98E3DC}" type="pres">
      <dgm:prSet presAssocID="{728508D7-D766-4B2E-BCD4-99C40303B581}" presName="iconBgRect" presStyleLbl="bgShp" presStyleIdx="0" presStyleCnt="4"/>
      <dgm:spPr/>
    </dgm:pt>
    <dgm:pt modelId="{ADBE72C9-A0E3-401F-B645-3F179273B0A7}" type="pres">
      <dgm:prSet presAssocID="{728508D7-D766-4B2E-BCD4-99C40303B5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ciduous tree"/>
        </a:ext>
      </dgm:extLst>
    </dgm:pt>
    <dgm:pt modelId="{43EAA194-CA33-4A8D-AA3B-47FBC64A7B6E}" type="pres">
      <dgm:prSet presAssocID="{728508D7-D766-4B2E-BCD4-99C40303B581}" presName="spaceRect" presStyleCnt="0"/>
      <dgm:spPr/>
    </dgm:pt>
    <dgm:pt modelId="{D5915D71-0856-41B0-8877-64F2BFCAF14D}" type="pres">
      <dgm:prSet presAssocID="{728508D7-D766-4B2E-BCD4-99C40303B581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AA1BB04-AB6A-413C-808A-C84BD8BDDBBC}" type="pres">
      <dgm:prSet presAssocID="{245455D2-A4C1-40D2-B61E-68F819F807E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D83AAD6-0B38-4F2D-914B-064552E7D569}" type="pres">
      <dgm:prSet presAssocID="{45C16FFE-8525-4A75-B69A-3D4FE44A9220}" presName="compNode" presStyleCnt="0"/>
      <dgm:spPr/>
    </dgm:pt>
    <dgm:pt modelId="{24A2AEF2-F55C-430D-A116-DB3B8664EE34}" type="pres">
      <dgm:prSet presAssocID="{45C16FFE-8525-4A75-B69A-3D4FE44A9220}" presName="iconBgRect" presStyleLbl="bgShp" presStyleIdx="1" presStyleCnt="4"/>
      <dgm:spPr/>
    </dgm:pt>
    <dgm:pt modelId="{12AA7DFE-CAF7-40F2-95D3-DD9D47B7B5A2}" type="pres">
      <dgm:prSet presAssocID="{45C16FFE-8525-4A75-B69A-3D4FE44A92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rries"/>
        </a:ext>
      </dgm:extLst>
    </dgm:pt>
    <dgm:pt modelId="{59D745EF-F87F-43C7-8EBB-6DE8214C17D5}" type="pres">
      <dgm:prSet presAssocID="{45C16FFE-8525-4A75-B69A-3D4FE44A9220}" presName="spaceRect" presStyleCnt="0"/>
      <dgm:spPr/>
    </dgm:pt>
    <dgm:pt modelId="{8B69C699-337C-4284-A882-54EE05995330}" type="pres">
      <dgm:prSet presAssocID="{45C16FFE-8525-4A75-B69A-3D4FE44A922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221CDC7-4D2F-4122-99E4-DFA135CA1D5D}" type="pres">
      <dgm:prSet presAssocID="{95E7B249-C755-43F9-A421-73213FD7A7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08A817-0E6F-4068-B667-A04223DF41FF}" type="pres">
      <dgm:prSet presAssocID="{13C3CE39-835F-43D1-80DD-6F8C40567677}" presName="compNode" presStyleCnt="0"/>
      <dgm:spPr/>
    </dgm:pt>
    <dgm:pt modelId="{6C2EE857-48FC-45F8-A595-738FEDE4E9A6}" type="pres">
      <dgm:prSet presAssocID="{13C3CE39-835F-43D1-80DD-6F8C40567677}" presName="iconBgRect" presStyleLbl="bgShp" presStyleIdx="2" presStyleCnt="4"/>
      <dgm:spPr/>
    </dgm:pt>
    <dgm:pt modelId="{88093456-7328-4DEB-B021-8EF3ACBF4F89}" type="pres">
      <dgm:prSet presAssocID="{13C3CE39-835F-43D1-80DD-6F8C405676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ocument"/>
        </a:ext>
      </dgm:extLst>
    </dgm:pt>
    <dgm:pt modelId="{5670729A-49AD-4789-AD77-96A6A49D7F47}" type="pres">
      <dgm:prSet presAssocID="{13C3CE39-835F-43D1-80DD-6F8C40567677}" presName="spaceRect" presStyleCnt="0"/>
      <dgm:spPr/>
    </dgm:pt>
    <dgm:pt modelId="{A6A20910-AE4C-4019-8503-ACEBC3581B8B}" type="pres">
      <dgm:prSet presAssocID="{13C3CE39-835F-43D1-80DD-6F8C4056767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10AA5EE-CD4E-4AD4-820E-3EE3EA6DC490}" type="pres">
      <dgm:prSet presAssocID="{920DE18E-519E-4C48-A355-AE1AE58D6C7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6C8C57C-ADDA-4329-AEA0-CB55BA5B0D5D}" type="pres">
      <dgm:prSet presAssocID="{8FF88603-7F5E-4CE7-970D-B3DB5E872A1E}" presName="compNode" presStyleCnt="0"/>
      <dgm:spPr/>
    </dgm:pt>
    <dgm:pt modelId="{98F2571D-62B4-4653-823B-3D28D74B801D}" type="pres">
      <dgm:prSet presAssocID="{8FF88603-7F5E-4CE7-970D-B3DB5E872A1E}" presName="iconBgRect" presStyleLbl="bgShp" presStyleIdx="3" presStyleCnt="4"/>
      <dgm:spPr/>
    </dgm:pt>
    <dgm:pt modelId="{D4A06EA8-9449-4C65-9798-C26F34B51430}" type="pres">
      <dgm:prSet presAssocID="{8FF88603-7F5E-4CE7-970D-B3DB5E872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0A1446DC-21DC-4D72-AEE9-C4E9D16B3427}" type="pres">
      <dgm:prSet presAssocID="{8FF88603-7F5E-4CE7-970D-B3DB5E872A1E}" presName="spaceRect" presStyleCnt="0"/>
      <dgm:spPr/>
    </dgm:pt>
    <dgm:pt modelId="{304496D7-8293-415F-9A3C-CEF248DD103B}" type="pres">
      <dgm:prSet presAssocID="{8FF88603-7F5E-4CE7-970D-B3DB5E872A1E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76D5EC-0B8E-48F8-A04C-CB82B608FC89}" type="presOf" srcId="{45C16FFE-8525-4A75-B69A-3D4FE44A9220}" destId="{8B69C699-337C-4284-A882-54EE05995330}" srcOrd="0" destOrd="0" presId="urn:microsoft.com/office/officeart/2018/2/layout/IconCircleList"/>
    <dgm:cxn modelId="{37E0A065-D44D-4C5F-BFB4-623870EB404F}" type="presOf" srcId="{920DE18E-519E-4C48-A355-AE1AE58D6C75}" destId="{010AA5EE-CD4E-4AD4-820E-3EE3EA6DC490}" srcOrd="0" destOrd="0" presId="urn:microsoft.com/office/officeart/2018/2/layout/IconCircleList"/>
    <dgm:cxn modelId="{E6798D56-5072-40ED-AFAE-FC0F006D9073}" srcId="{57EBB4C7-D772-4109-8BEC-B53A722F0D3C}" destId="{13C3CE39-835F-43D1-80DD-6F8C40567677}" srcOrd="2" destOrd="0" parTransId="{5392CB99-74F1-4622-8B74-D678CF42BEA7}" sibTransId="{920DE18E-519E-4C48-A355-AE1AE58D6C75}"/>
    <dgm:cxn modelId="{99484ED0-D98F-45E9-9DA9-C3172E610E36}" srcId="{57EBB4C7-D772-4109-8BEC-B53A722F0D3C}" destId="{8FF88603-7F5E-4CE7-970D-B3DB5E872A1E}" srcOrd="3" destOrd="0" parTransId="{233F8EBD-EBC1-43B6-BC78-FFD8069671B1}" sibTransId="{B4C2A486-A610-46D3-85C8-68ACBF4FCE16}"/>
    <dgm:cxn modelId="{C9EB4B67-0E92-45B5-9307-12E710228AF2}" type="presOf" srcId="{245455D2-A4C1-40D2-B61E-68F819F807EF}" destId="{0AA1BB04-AB6A-413C-808A-C84BD8BDDBBC}" srcOrd="0" destOrd="0" presId="urn:microsoft.com/office/officeart/2018/2/layout/IconCircleList"/>
    <dgm:cxn modelId="{A845A25E-C1F7-4E77-A830-B32105998DCC}" type="presOf" srcId="{8FF88603-7F5E-4CE7-970D-B3DB5E872A1E}" destId="{304496D7-8293-415F-9A3C-CEF248DD103B}" srcOrd="0" destOrd="0" presId="urn:microsoft.com/office/officeart/2018/2/layout/IconCircleList"/>
    <dgm:cxn modelId="{73E47158-CE2A-4610-B887-6DFC0B01B3E6}" srcId="{57EBB4C7-D772-4109-8BEC-B53A722F0D3C}" destId="{728508D7-D766-4B2E-BCD4-99C40303B581}" srcOrd="0" destOrd="0" parTransId="{89972D14-0812-4661-96D9-9C1093CA9DB1}" sibTransId="{245455D2-A4C1-40D2-B61E-68F819F807EF}"/>
    <dgm:cxn modelId="{06CE1617-98FD-4716-BE1C-97E5FE4FCE07}" type="presOf" srcId="{95E7B249-C755-43F9-A421-73213FD7A766}" destId="{5221CDC7-4D2F-4122-99E4-DFA135CA1D5D}" srcOrd="0" destOrd="0" presId="urn:microsoft.com/office/officeart/2018/2/layout/IconCircleList"/>
    <dgm:cxn modelId="{8F748942-C95D-4227-9C06-23B4A019B63D}" type="presOf" srcId="{13C3CE39-835F-43D1-80DD-6F8C40567677}" destId="{A6A20910-AE4C-4019-8503-ACEBC3581B8B}" srcOrd="0" destOrd="0" presId="urn:microsoft.com/office/officeart/2018/2/layout/IconCircleList"/>
    <dgm:cxn modelId="{F85B3A29-A4A0-4686-AABF-5102A70ABB36}" type="presOf" srcId="{57EBB4C7-D772-4109-8BEC-B53A722F0D3C}" destId="{1981C532-B793-48BA-B9B4-9F263B498765}" srcOrd="0" destOrd="0" presId="urn:microsoft.com/office/officeart/2018/2/layout/IconCircleList"/>
    <dgm:cxn modelId="{E07EA0FE-DB27-46FD-9208-456911008ADF}" srcId="{57EBB4C7-D772-4109-8BEC-B53A722F0D3C}" destId="{45C16FFE-8525-4A75-B69A-3D4FE44A9220}" srcOrd="1" destOrd="0" parTransId="{5946632D-86B8-400F-A043-FCA8B7B5920A}" sibTransId="{95E7B249-C755-43F9-A421-73213FD7A766}"/>
    <dgm:cxn modelId="{52534F5D-1D62-4003-9557-8D44DB5EB199}" type="presOf" srcId="{728508D7-D766-4B2E-BCD4-99C40303B581}" destId="{D5915D71-0856-41B0-8877-64F2BFCAF14D}" srcOrd="0" destOrd="0" presId="urn:microsoft.com/office/officeart/2018/2/layout/IconCircleList"/>
    <dgm:cxn modelId="{0AAF23D1-9779-4772-B95D-523490C95A35}" type="presParOf" srcId="{1981C532-B793-48BA-B9B4-9F263B498765}" destId="{E41B82C9-976C-4496-92B8-B32D2FE6AFFB}" srcOrd="0" destOrd="0" presId="urn:microsoft.com/office/officeart/2018/2/layout/IconCircleList"/>
    <dgm:cxn modelId="{2EBCBE01-E1E0-4945-A579-07A2A6CCADC7}" type="presParOf" srcId="{E41B82C9-976C-4496-92B8-B32D2FE6AFFB}" destId="{CE40A7CC-0963-4001-9544-E6CF00156947}" srcOrd="0" destOrd="0" presId="urn:microsoft.com/office/officeart/2018/2/layout/IconCircleList"/>
    <dgm:cxn modelId="{61D7EBD2-B5D8-4032-AA66-AA3B0BB7D104}" type="presParOf" srcId="{CE40A7CC-0963-4001-9544-E6CF00156947}" destId="{095FF0CB-88C6-4E76-B96C-0E26DD98E3DC}" srcOrd="0" destOrd="0" presId="urn:microsoft.com/office/officeart/2018/2/layout/IconCircleList"/>
    <dgm:cxn modelId="{A727EB02-BF01-445A-A4C9-C9156A8D5A03}" type="presParOf" srcId="{CE40A7CC-0963-4001-9544-E6CF00156947}" destId="{ADBE72C9-A0E3-401F-B645-3F179273B0A7}" srcOrd="1" destOrd="0" presId="urn:microsoft.com/office/officeart/2018/2/layout/IconCircleList"/>
    <dgm:cxn modelId="{159B7FE5-6143-425E-9CEF-3AA5DFDC9CDB}" type="presParOf" srcId="{CE40A7CC-0963-4001-9544-E6CF00156947}" destId="{43EAA194-CA33-4A8D-AA3B-47FBC64A7B6E}" srcOrd="2" destOrd="0" presId="urn:microsoft.com/office/officeart/2018/2/layout/IconCircleList"/>
    <dgm:cxn modelId="{4ED4CE59-2781-4EDE-A9BE-4F14F345505D}" type="presParOf" srcId="{CE40A7CC-0963-4001-9544-E6CF00156947}" destId="{D5915D71-0856-41B0-8877-64F2BFCAF14D}" srcOrd="3" destOrd="0" presId="urn:microsoft.com/office/officeart/2018/2/layout/IconCircleList"/>
    <dgm:cxn modelId="{3D4B6432-2B16-4F4F-986C-964867B3B965}" type="presParOf" srcId="{E41B82C9-976C-4496-92B8-B32D2FE6AFFB}" destId="{0AA1BB04-AB6A-413C-808A-C84BD8BDDBBC}" srcOrd="1" destOrd="0" presId="urn:microsoft.com/office/officeart/2018/2/layout/IconCircleList"/>
    <dgm:cxn modelId="{A56A71B4-F54B-406D-AC44-8417135B53D1}" type="presParOf" srcId="{E41B82C9-976C-4496-92B8-B32D2FE6AFFB}" destId="{ED83AAD6-0B38-4F2D-914B-064552E7D569}" srcOrd="2" destOrd="0" presId="urn:microsoft.com/office/officeart/2018/2/layout/IconCircleList"/>
    <dgm:cxn modelId="{47A23CA7-C793-43D7-AE40-6DFCA16467CA}" type="presParOf" srcId="{ED83AAD6-0B38-4F2D-914B-064552E7D569}" destId="{24A2AEF2-F55C-430D-A116-DB3B8664EE34}" srcOrd="0" destOrd="0" presId="urn:microsoft.com/office/officeart/2018/2/layout/IconCircleList"/>
    <dgm:cxn modelId="{D47F994A-969E-4775-9DE7-50AE26EE6612}" type="presParOf" srcId="{ED83AAD6-0B38-4F2D-914B-064552E7D569}" destId="{12AA7DFE-CAF7-40F2-95D3-DD9D47B7B5A2}" srcOrd="1" destOrd="0" presId="urn:microsoft.com/office/officeart/2018/2/layout/IconCircleList"/>
    <dgm:cxn modelId="{33B3F021-8D2D-4FD3-A99A-2FD4E6E64384}" type="presParOf" srcId="{ED83AAD6-0B38-4F2D-914B-064552E7D569}" destId="{59D745EF-F87F-43C7-8EBB-6DE8214C17D5}" srcOrd="2" destOrd="0" presId="urn:microsoft.com/office/officeart/2018/2/layout/IconCircleList"/>
    <dgm:cxn modelId="{62007576-FCD2-4764-8FA0-6AE63F3C811E}" type="presParOf" srcId="{ED83AAD6-0B38-4F2D-914B-064552E7D569}" destId="{8B69C699-337C-4284-A882-54EE05995330}" srcOrd="3" destOrd="0" presId="urn:microsoft.com/office/officeart/2018/2/layout/IconCircleList"/>
    <dgm:cxn modelId="{51869F63-E587-46CF-B1B3-1CCFD8748297}" type="presParOf" srcId="{E41B82C9-976C-4496-92B8-B32D2FE6AFFB}" destId="{5221CDC7-4D2F-4122-99E4-DFA135CA1D5D}" srcOrd="3" destOrd="0" presId="urn:microsoft.com/office/officeart/2018/2/layout/IconCircleList"/>
    <dgm:cxn modelId="{AF633CDC-7795-4947-A1D4-2405525F01C3}" type="presParOf" srcId="{E41B82C9-976C-4496-92B8-B32D2FE6AFFB}" destId="{2E08A817-0E6F-4068-B667-A04223DF41FF}" srcOrd="4" destOrd="0" presId="urn:microsoft.com/office/officeart/2018/2/layout/IconCircleList"/>
    <dgm:cxn modelId="{BFB8F3B2-187A-48B3-A607-74338121F40B}" type="presParOf" srcId="{2E08A817-0E6F-4068-B667-A04223DF41FF}" destId="{6C2EE857-48FC-45F8-A595-738FEDE4E9A6}" srcOrd="0" destOrd="0" presId="urn:microsoft.com/office/officeart/2018/2/layout/IconCircleList"/>
    <dgm:cxn modelId="{7FAA7504-1979-4C33-8723-EF8BFFA4B43D}" type="presParOf" srcId="{2E08A817-0E6F-4068-B667-A04223DF41FF}" destId="{88093456-7328-4DEB-B021-8EF3ACBF4F89}" srcOrd="1" destOrd="0" presId="urn:microsoft.com/office/officeart/2018/2/layout/IconCircleList"/>
    <dgm:cxn modelId="{E2876A79-80C1-4A7B-A3E7-2C8F1A8D3228}" type="presParOf" srcId="{2E08A817-0E6F-4068-B667-A04223DF41FF}" destId="{5670729A-49AD-4789-AD77-96A6A49D7F47}" srcOrd="2" destOrd="0" presId="urn:microsoft.com/office/officeart/2018/2/layout/IconCircleList"/>
    <dgm:cxn modelId="{0677F532-DF17-4413-BB61-184DA6DD860A}" type="presParOf" srcId="{2E08A817-0E6F-4068-B667-A04223DF41FF}" destId="{A6A20910-AE4C-4019-8503-ACEBC3581B8B}" srcOrd="3" destOrd="0" presId="urn:microsoft.com/office/officeart/2018/2/layout/IconCircleList"/>
    <dgm:cxn modelId="{7249BED7-854A-474E-AA39-6CD872D730A0}" type="presParOf" srcId="{E41B82C9-976C-4496-92B8-B32D2FE6AFFB}" destId="{010AA5EE-CD4E-4AD4-820E-3EE3EA6DC490}" srcOrd="5" destOrd="0" presId="urn:microsoft.com/office/officeart/2018/2/layout/IconCircleList"/>
    <dgm:cxn modelId="{75488940-3D4A-432D-BE1E-C70D35E2B914}" type="presParOf" srcId="{E41B82C9-976C-4496-92B8-B32D2FE6AFFB}" destId="{46C8C57C-ADDA-4329-AEA0-CB55BA5B0D5D}" srcOrd="6" destOrd="0" presId="urn:microsoft.com/office/officeart/2018/2/layout/IconCircleList"/>
    <dgm:cxn modelId="{B8C7E47A-AD81-462C-82DC-D2670FD28436}" type="presParOf" srcId="{46C8C57C-ADDA-4329-AEA0-CB55BA5B0D5D}" destId="{98F2571D-62B4-4653-823B-3D28D74B801D}" srcOrd="0" destOrd="0" presId="urn:microsoft.com/office/officeart/2018/2/layout/IconCircleList"/>
    <dgm:cxn modelId="{42767FAE-08D2-4450-8B73-2B2D2B8DF964}" type="presParOf" srcId="{46C8C57C-ADDA-4329-AEA0-CB55BA5B0D5D}" destId="{D4A06EA8-9449-4C65-9798-C26F34B51430}" srcOrd="1" destOrd="0" presId="urn:microsoft.com/office/officeart/2018/2/layout/IconCircleList"/>
    <dgm:cxn modelId="{90C8C887-7A62-43D8-8FA5-DD971D1363D0}" type="presParOf" srcId="{46C8C57C-ADDA-4329-AEA0-CB55BA5B0D5D}" destId="{0A1446DC-21DC-4D72-AEE9-C4E9D16B3427}" srcOrd="2" destOrd="0" presId="urn:microsoft.com/office/officeart/2018/2/layout/IconCircleList"/>
    <dgm:cxn modelId="{77D8FE93-659B-40D2-A751-A66D65F8457B}" type="presParOf" srcId="{46C8C57C-ADDA-4329-AEA0-CB55BA5B0D5D}" destId="{304496D7-8293-415F-9A3C-CEF248DD1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F0CB-88C6-4E76-B96C-0E26DD98E3DC}">
      <dsp:nvSpPr>
        <dsp:cNvPr id="0" name=""/>
        <dsp:cNvSpPr/>
      </dsp:nvSpPr>
      <dsp:spPr>
        <a:xfrm>
          <a:off x="32360" y="519902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E72C9-A0E3-401F-B645-3F179273B0A7}">
      <dsp:nvSpPr>
        <dsp:cNvPr id="0" name=""/>
        <dsp:cNvSpPr/>
      </dsp:nvSpPr>
      <dsp:spPr>
        <a:xfrm>
          <a:off x="342495" y="830037"/>
          <a:ext cx="856563" cy="856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5D71-0856-41B0-8877-64F2BFCAF14D}">
      <dsp:nvSpPr>
        <dsp:cNvPr id="0" name=""/>
        <dsp:cNvSpPr/>
      </dsp:nvSpPr>
      <dsp:spPr>
        <a:xfrm>
          <a:off x="1825658" y="519902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used for generating both classification tree and regression tree.</a:t>
          </a:r>
        </a:p>
      </dsp:txBody>
      <dsp:txXfrm>
        <a:off x="1825658" y="519902"/>
        <a:ext cx="3481107" cy="1476833"/>
      </dsp:txXfrm>
    </dsp:sp>
    <dsp:sp modelId="{24A2AEF2-F55C-430D-A116-DB3B8664EE34}">
      <dsp:nvSpPr>
        <dsp:cNvPr id="0" name=""/>
        <dsp:cNvSpPr/>
      </dsp:nvSpPr>
      <dsp:spPr>
        <a:xfrm>
          <a:off x="5913322" y="519902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7DFE-CAF7-40F2-95D3-DD9D47B7B5A2}">
      <dsp:nvSpPr>
        <dsp:cNvPr id="0" name=""/>
        <dsp:cNvSpPr/>
      </dsp:nvSpPr>
      <dsp:spPr>
        <a:xfrm>
          <a:off x="6223457" y="830037"/>
          <a:ext cx="856563" cy="856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C699-337C-4284-A882-54EE05995330}">
      <dsp:nvSpPr>
        <dsp:cNvPr id="0" name=""/>
        <dsp:cNvSpPr/>
      </dsp:nvSpPr>
      <dsp:spPr>
        <a:xfrm>
          <a:off x="7706620" y="519902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uses Gini index as metric/cost function to evaluate split in feature selection in case of classification tree.</a:t>
          </a:r>
        </a:p>
      </dsp:txBody>
      <dsp:txXfrm>
        <a:off x="7706620" y="519902"/>
        <a:ext cx="3481107" cy="1476833"/>
      </dsp:txXfrm>
    </dsp:sp>
    <dsp:sp modelId="{6C2EE857-48FC-45F8-A595-738FEDE4E9A6}">
      <dsp:nvSpPr>
        <dsp:cNvPr id="0" name=""/>
        <dsp:cNvSpPr/>
      </dsp:nvSpPr>
      <dsp:spPr>
        <a:xfrm>
          <a:off x="32360" y="2814676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93456-7328-4DEB-B021-8EF3ACBF4F89}">
      <dsp:nvSpPr>
        <dsp:cNvPr id="0" name=""/>
        <dsp:cNvSpPr/>
      </dsp:nvSpPr>
      <dsp:spPr>
        <a:xfrm>
          <a:off x="342495" y="3124811"/>
          <a:ext cx="856563" cy="856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20910-AE4C-4019-8503-ACEBC3581B8B}">
      <dsp:nvSpPr>
        <dsp:cNvPr id="0" name=""/>
        <dsp:cNvSpPr/>
      </dsp:nvSpPr>
      <dsp:spPr>
        <a:xfrm>
          <a:off x="1825658" y="2814676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used for binary classification.</a:t>
          </a:r>
        </a:p>
      </dsp:txBody>
      <dsp:txXfrm>
        <a:off x="1825658" y="2814676"/>
        <a:ext cx="3481107" cy="1476833"/>
      </dsp:txXfrm>
    </dsp:sp>
    <dsp:sp modelId="{98F2571D-62B4-4653-823B-3D28D74B801D}">
      <dsp:nvSpPr>
        <dsp:cNvPr id="0" name=""/>
        <dsp:cNvSpPr/>
      </dsp:nvSpPr>
      <dsp:spPr>
        <a:xfrm>
          <a:off x="5913322" y="2814676"/>
          <a:ext cx="1476833" cy="1476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6EA8-9449-4C65-9798-C26F34B51430}">
      <dsp:nvSpPr>
        <dsp:cNvPr id="0" name=""/>
        <dsp:cNvSpPr/>
      </dsp:nvSpPr>
      <dsp:spPr>
        <a:xfrm>
          <a:off x="6223457" y="3124811"/>
          <a:ext cx="856563" cy="856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496D7-8293-415F-9A3C-CEF248DD103B}">
      <dsp:nvSpPr>
        <dsp:cNvPr id="0" name=""/>
        <dsp:cNvSpPr/>
      </dsp:nvSpPr>
      <dsp:spPr>
        <a:xfrm>
          <a:off x="7706620" y="2814676"/>
          <a:ext cx="3481107" cy="1476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use least square as a metric to select features in case of Regression tree.</a:t>
          </a:r>
        </a:p>
      </dsp:txBody>
      <dsp:txXfrm>
        <a:off x="7706620" y="2814676"/>
        <a:ext cx="3481107" cy="147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887" y="1122363"/>
            <a:ext cx="10581735" cy="2603260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Decision Tree Classification - Cart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68E46-220F-2B4E-7061-C5A44743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66408"/>
            <a:ext cx="10314317" cy="1066771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HUMIDITY:</a:t>
            </a:r>
          </a:p>
          <a:p>
            <a:endParaRPr lang="en-US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2AD4546-29B5-2E18-E7BD-4CFAB7F2C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14886509"/>
              </p:ext>
            </p:extLst>
          </p:nvPr>
        </p:nvGraphicFramePr>
        <p:xfrm>
          <a:off x="819509" y="1825924"/>
          <a:ext cx="10873407" cy="191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69">
                  <a:extLst>
                    <a:ext uri="{9D8B030D-6E8A-4147-A177-3AD203B41FA5}">
                      <a16:colId xmlns:a16="http://schemas.microsoft.com/office/drawing/2014/main" xmlns="" val="15445016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45586491"/>
                    </a:ext>
                  </a:extLst>
                </a:gridCol>
                <a:gridCol w="2269434">
                  <a:extLst>
                    <a:ext uri="{9D8B030D-6E8A-4147-A177-3AD203B41FA5}">
                      <a16:colId xmlns:a16="http://schemas.microsoft.com/office/drawing/2014/main" xmlns="" val="57747660"/>
                    </a:ext>
                  </a:extLst>
                </a:gridCol>
                <a:gridCol w="3341204">
                  <a:extLst>
                    <a:ext uri="{9D8B030D-6E8A-4147-A177-3AD203B41FA5}">
                      <a16:colId xmlns:a16="http://schemas.microsoft.com/office/drawing/2014/main" xmlns="" val="2491373709"/>
                    </a:ext>
                  </a:extLst>
                </a:gridCol>
              </a:tblGrid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612385"/>
                  </a:ext>
                </a:extLst>
              </a:tr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084639"/>
                  </a:ext>
                </a:extLst>
              </a:tr>
              <a:tr h="639877"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latin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752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F5C5C7-991A-0D45-A6BC-D9B990B36F3E}"/>
              </a:ext>
            </a:extLst>
          </p:cNvPr>
          <p:cNvSpPr txBox="1"/>
          <p:nvPr/>
        </p:nvSpPr>
        <p:spPr>
          <a:xfrm>
            <a:off x="684363" y="4048664"/>
            <a:ext cx="10521350" cy="1754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Gini(Humidity=High) = 1 – (3/7)2 – (4/7)2 = 1 – 0.183 – 0.326 = 0.489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Gini(Humidity=Normal) = 1 – (6/7)2 – (1/7)2 = 1 – 0.734 – 0.02 = 0.244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solidFill>
                  <a:srgbClr val="555555"/>
                </a:solidFill>
                <a:latin typeface="Times New Roman"/>
                <a:cs typeface="Times New Roman"/>
              </a:rPr>
              <a:t>Gini(Humidity) = (7/14) x 0.489 + (7/14) x 0.244 = 0.367</a:t>
            </a:r>
          </a:p>
        </p:txBody>
      </p:sp>
    </p:spTree>
    <p:extLst>
      <p:ext uri="{BB962C8B-B14F-4D97-AF65-F5344CB8AC3E}">
        <p14:creationId xmlns:p14="http://schemas.microsoft.com/office/powerpoint/2010/main" xmlns="" val="4433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CDF4D-B8BE-C63A-62BD-04D7EE97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WIND:</a:t>
            </a:r>
            <a:endParaRPr lang="en-US" b="1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86B3AAF8-125B-BB9F-6378-1E3CF8AF8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0080100"/>
              </p:ext>
            </p:extLst>
          </p:nvPr>
        </p:nvGraphicFramePr>
        <p:xfrm>
          <a:off x="838200" y="1825625"/>
          <a:ext cx="10515598" cy="204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515">
                  <a:extLst>
                    <a:ext uri="{9D8B030D-6E8A-4147-A177-3AD203B41FA5}">
                      <a16:colId xmlns:a16="http://schemas.microsoft.com/office/drawing/2014/main" xmlns="" val="1455207127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xmlns="" val="50609377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xmlns="" val="3266611373"/>
                    </a:ext>
                  </a:extLst>
                </a:gridCol>
                <a:gridCol w="4008879">
                  <a:extLst>
                    <a:ext uri="{9D8B030D-6E8A-4147-A177-3AD203B41FA5}">
                      <a16:colId xmlns:a16="http://schemas.microsoft.com/office/drawing/2014/main" xmlns="" val="2992505467"/>
                    </a:ext>
                  </a:extLst>
                </a:gridCol>
              </a:tblGrid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306875939"/>
                  </a:ext>
                </a:extLst>
              </a:tr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615848397"/>
                  </a:ext>
                </a:extLst>
              </a:tr>
              <a:tr h="682660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598154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46D91-BD54-C03C-7A76-B3D4D2D3AF54}"/>
              </a:ext>
            </a:extLst>
          </p:cNvPr>
          <p:cNvSpPr txBox="1"/>
          <p:nvPr/>
        </p:nvSpPr>
        <p:spPr>
          <a:xfrm>
            <a:off x="885646" y="4379344"/>
            <a:ext cx="9975010" cy="1754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Gini(Wind=Weak) = 1 – (6/8)2 – (2/8)2 = 1 – 0.5625 – 0.062 = 0.375</a:t>
            </a:r>
            <a:endParaRPr lang="en-US" sz="25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>
                <a:solidFill>
                  <a:srgbClr val="555555"/>
                </a:solidFill>
                <a:latin typeface="Times New Roman"/>
                <a:cs typeface="Times New Roman"/>
              </a:rPr>
              <a:t>Gini(Wind=Strong) = 1 – (3/6)2 – (3/6)2 = 1 – 0.25 – 0.25 = 0.5</a:t>
            </a:r>
            <a:endParaRPr lang="en-US" sz="25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500" b="1">
                <a:solidFill>
                  <a:srgbClr val="555555"/>
                </a:solidFill>
                <a:latin typeface="Times New Roman"/>
                <a:cs typeface="Times New Roman"/>
              </a:rPr>
              <a:t>Gini(Wind) = (8/14) x 0.375 + (6/14) x 0.5 = 0.428</a:t>
            </a:r>
            <a:endParaRPr lang="en-US" sz="25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0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D8213-0DDC-23FC-8510-3F984E71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88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DECIDING ROOT NODE: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09C19-8F2A-68A5-C2EF-77E6DB4A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0606"/>
            <a:ext cx="10515600" cy="1102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Outlook</a:t>
            </a:r>
            <a:r>
              <a:rPr lang="en-US">
                <a:latin typeface="Times New Roman"/>
                <a:ea typeface="+mn-lt"/>
                <a:cs typeface="+mn-lt"/>
              </a:rPr>
              <a:t> feature because its cost is the lowest(choosing minimum value of Gini index)as a root node.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8323B88-9F68-B7BA-C593-B037B807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4520324"/>
              </p:ext>
            </p:extLst>
          </p:nvPr>
        </p:nvGraphicFramePr>
        <p:xfrm>
          <a:off x="948905" y="1610264"/>
          <a:ext cx="9740233" cy="346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588">
                  <a:extLst>
                    <a:ext uri="{9D8B030D-6E8A-4147-A177-3AD203B41FA5}">
                      <a16:colId xmlns:a16="http://schemas.microsoft.com/office/drawing/2014/main" xmlns="" val="1167523363"/>
                    </a:ext>
                  </a:extLst>
                </a:gridCol>
                <a:gridCol w="4240645">
                  <a:extLst>
                    <a:ext uri="{9D8B030D-6E8A-4147-A177-3AD203B41FA5}">
                      <a16:colId xmlns:a16="http://schemas.microsoft.com/office/drawing/2014/main" xmlns="" val="437314784"/>
                    </a:ext>
                  </a:extLst>
                </a:gridCol>
              </a:tblGrid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21439538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OUTLOOK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0.342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246019876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0.439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412197424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0.367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312282532"/>
                  </a:ext>
                </a:extLst>
              </a:tr>
              <a:tr h="692437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0.428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83344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58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19D4792-F6F7-B4EE-CBC8-920ABA2A2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4449788"/>
              </p:ext>
            </p:extLst>
          </p:nvPr>
        </p:nvGraphicFramePr>
        <p:xfrm>
          <a:off x="71886" y="2645433"/>
          <a:ext cx="5291741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CAFE6F34-7C2E-3189-154B-334AFC5AF4D8}"/>
              </a:ext>
            </a:extLst>
          </p:cNvPr>
          <p:cNvSpPr/>
          <p:nvPr/>
        </p:nvSpPr>
        <p:spPr>
          <a:xfrm>
            <a:off x="5484650" y="139085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23380202-4F23-7FED-E147-F0038F9B7869}"/>
              </a:ext>
            </a:extLst>
          </p:cNvPr>
          <p:cNvSpPr/>
          <p:nvPr/>
        </p:nvSpPr>
        <p:spPr>
          <a:xfrm>
            <a:off x="4320708" y="1210199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46A93E81-079D-8FF5-B0B7-BEDAB30F10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7491023"/>
              </p:ext>
            </p:extLst>
          </p:nvPr>
        </p:nvGraphicFramePr>
        <p:xfrm>
          <a:off x="6886754" y="2717320"/>
          <a:ext cx="5180588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1029394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094693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986522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92394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BA0E252-ABE0-5571-1FBD-80DC65B8A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19528742"/>
              </p:ext>
            </p:extLst>
          </p:nvPr>
        </p:nvGraphicFramePr>
        <p:xfrm>
          <a:off x="3286663" y="4983192"/>
          <a:ext cx="5545786" cy="176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07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74900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71862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170894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7523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45561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1892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493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OUTCAST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5291DA9-E0A6-95D3-4070-B636217D0E53}"/>
              </a:ext>
            </a:extLst>
          </p:cNvPr>
          <p:cNvSpPr/>
          <p:nvPr/>
        </p:nvSpPr>
        <p:spPr>
          <a:xfrm>
            <a:off x="7603226" y="187175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642CA32D-D19E-7B77-0A1C-EDE44CD8BAF2}"/>
              </a:ext>
            </a:extLst>
          </p:cNvPr>
          <p:cNvSpPr/>
          <p:nvPr/>
        </p:nvSpPr>
        <p:spPr>
          <a:xfrm>
            <a:off x="2901829" y="1871750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2BD2C221-80EB-25FB-4450-7F73BB0B286F}"/>
              </a:ext>
            </a:extLst>
          </p:cNvPr>
          <p:cNvSpPr/>
          <p:nvPr/>
        </p:nvSpPr>
        <p:spPr>
          <a:xfrm>
            <a:off x="2849112" y="1925368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74087F83-1F48-419A-1656-61304CA4E671}"/>
              </a:ext>
            </a:extLst>
          </p:cNvPr>
          <p:cNvSpPr/>
          <p:nvPr/>
        </p:nvSpPr>
        <p:spPr>
          <a:xfrm>
            <a:off x="8959488" y="1867858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FDDAC7B7-2932-C405-97DF-BA5CE962B5E0}"/>
              </a:ext>
            </a:extLst>
          </p:cNvPr>
          <p:cNvSpPr/>
          <p:nvPr/>
        </p:nvSpPr>
        <p:spPr>
          <a:xfrm>
            <a:off x="5901605" y="2654120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1FDE8E-EA28-92D7-EBFC-05E9FB1695C7}"/>
              </a:ext>
            </a:extLst>
          </p:cNvPr>
          <p:cNvSpPr txBox="1"/>
          <p:nvPr/>
        </p:nvSpPr>
        <p:spPr>
          <a:xfrm>
            <a:off x="2711570" y="1216324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1CE7C7E-D903-A53F-8AD7-EDF50BAA3505}"/>
              </a:ext>
            </a:extLst>
          </p:cNvPr>
          <p:cNvSpPr txBox="1"/>
          <p:nvPr/>
        </p:nvSpPr>
        <p:spPr>
          <a:xfrm>
            <a:off x="7916173" y="1216323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6B861E-BFCA-6DB1-3745-3906677E154E}"/>
              </a:ext>
            </a:extLst>
          </p:cNvPr>
          <p:cNvSpPr txBox="1"/>
          <p:nvPr/>
        </p:nvSpPr>
        <p:spPr>
          <a:xfrm>
            <a:off x="5241985" y="3200399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xmlns="" id="{37F66908-F460-81A9-06D8-341F90475A98}"/>
              </a:ext>
            </a:extLst>
          </p:cNvPr>
          <p:cNvSpPr/>
          <p:nvPr/>
        </p:nvSpPr>
        <p:spPr>
          <a:xfrm>
            <a:off x="5969000" y="1079500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7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C6973B3-1C2A-8BC6-9430-EDCB28319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53721782"/>
              </p:ext>
            </p:extLst>
          </p:nvPr>
        </p:nvGraphicFramePr>
        <p:xfrm>
          <a:off x="71886" y="2645433"/>
          <a:ext cx="5291741" cy="196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3DC2251-B552-EDB9-8721-6049D43F399C}"/>
              </a:ext>
            </a:extLst>
          </p:cNvPr>
          <p:cNvSpPr/>
          <p:nvPr/>
        </p:nvSpPr>
        <p:spPr>
          <a:xfrm>
            <a:off x="5484650" y="139085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AAA83672-FB94-F742-8BA2-1B064BA7013A}"/>
              </a:ext>
            </a:extLst>
          </p:cNvPr>
          <p:cNvSpPr/>
          <p:nvPr/>
        </p:nvSpPr>
        <p:spPr>
          <a:xfrm>
            <a:off x="4320708" y="1210199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xmlns="" id="{0479C188-0767-6B2C-7903-706D3DBC7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69284073"/>
              </p:ext>
            </p:extLst>
          </p:nvPr>
        </p:nvGraphicFramePr>
        <p:xfrm>
          <a:off x="6886754" y="2717320"/>
          <a:ext cx="5180588" cy="20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1029394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094693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986522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92394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854155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8463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FB550419-3530-F1F7-4E5C-1E9663F538BE}"/>
              </a:ext>
            </a:extLst>
          </p:cNvPr>
          <p:cNvSpPr/>
          <p:nvPr/>
        </p:nvSpPr>
        <p:spPr>
          <a:xfrm>
            <a:off x="7603226" y="187175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2353202D-4FD6-D5BB-4623-80B12D43CBD0}"/>
              </a:ext>
            </a:extLst>
          </p:cNvPr>
          <p:cNvSpPr/>
          <p:nvPr/>
        </p:nvSpPr>
        <p:spPr>
          <a:xfrm>
            <a:off x="2901829" y="1871750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E720CC2A-EB4F-099A-7D9A-B1DB6C1A83C4}"/>
              </a:ext>
            </a:extLst>
          </p:cNvPr>
          <p:cNvSpPr/>
          <p:nvPr/>
        </p:nvSpPr>
        <p:spPr>
          <a:xfrm>
            <a:off x="2849112" y="1925368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3225FBFF-2C57-9DD2-79F3-84B85BAB3918}"/>
              </a:ext>
            </a:extLst>
          </p:cNvPr>
          <p:cNvSpPr/>
          <p:nvPr/>
        </p:nvSpPr>
        <p:spPr>
          <a:xfrm>
            <a:off x="8959488" y="1867858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EC4F116C-823D-897F-8262-5CF2E9C0E777}"/>
              </a:ext>
            </a:extLst>
          </p:cNvPr>
          <p:cNvSpPr/>
          <p:nvPr/>
        </p:nvSpPr>
        <p:spPr>
          <a:xfrm>
            <a:off x="5901605" y="2654120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7388AF-BAAA-E0D5-533E-7DFEE90B3937}"/>
              </a:ext>
            </a:extLst>
          </p:cNvPr>
          <p:cNvSpPr txBox="1"/>
          <p:nvPr/>
        </p:nvSpPr>
        <p:spPr>
          <a:xfrm>
            <a:off x="2711570" y="1216324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6F4090F-E024-1FED-B356-C3DC30B64AD4}"/>
              </a:ext>
            </a:extLst>
          </p:cNvPr>
          <p:cNvSpPr txBox="1"/>
          <p:nvPr/>
        </p:nvSpPr>
        <p:spPr>
          <a:xfrm>
            <a:off x="7916173" y="1216323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E7EB6C-9166-08E4-8A1D-53D063204A03}"/>
              </a:ext>
            </a:extLst>
          </p:cNvPr>
          <p:cNvSpPr txBox="1"/>
          <p:nvPr/>
        </p:nvSpPr>
        <p:spPr>
          <a:xfrm>
            <a:off x="5241985" y="3200399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8CE4D343-100F-7A85-5762-2FF10ADBEBAF}"/>
              </a:ext>
            </a:extLst>
          </p:cNvPr>
          <p:cNvSpPr/>
          <p:nvPr/>
        </p:nvSpPr>
        <p:spPr>
          <a:xfrm>
            <a:off x="5969000" y="1079500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008C3BE-3EE6-0CC3-D7B2-42588653082B}"/>
              </a:ext>
            </a:extLst>
          </p:cNvPr>
          <p:cNvSpPr/>
          <p:nvPr/>
        </p:nvSpPr>
        <p:spPr>
          <a:xfrm>
            <a:off x="4918256" y="4978160"/>
            <a:ext cx="2099091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YES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BA1B-7A0E-AB7B-A84A-B3CE371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016"/>
          </a:xfrm>
        </p:spPr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temperature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71E44-9D63-583C-8497-BA02075C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3795323"/>
            <a:ext cx="11493258" cy="238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Temp.=Hot) = 1 – (0/2)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Temp.=Cool) = 1 – (1/1)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(0/1)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Temp.=Mild) = 1 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0.25 – 0.25 = 0.5</a:t>
            </a:r>
            <a:endParaRPr lang="en-US" sz="2500">
              <a:latin typeface="Times New Roman"/>
              <a:cs typeface="Calibri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Temp.) = (2/5)x0 + (1/5)x0 + (2/5)x0.5 = 0.2</a:t>
            </a:r>
            <a:endParaRPr lang="en-US" sz="2500" b="1">
              <a:latin typeface="Times New Roman"/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9F9E3C1-2174-71AD-97F4-61ACC278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5439982"/>
              </p:ext>
            </p:extLst>
          </p:nvPr>
        </p:nvGraphicFramePr>
        <p:xfrm>
          <a:off x="905773" y="1265207"/>
          <a:ext cx="88886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131">
                  <a:extLst>
                    <a:ext uri="{9D8B030D-6E8A-4147-A177-3AD203B41FA5}">
                      <a16:colId xmlns:a16="http://schemas.microsoft.com/office/drawing/2014/main" xmlns="" val="286079444"/>
                    </a:ext>
                  </a:extLst>
                </a:gridCol>
                <a:gridCol w="1530667">
                  <a:extLst>
                    <a:ext uri="{9D8B030D-6E8A-4147-A177-3AD203B41FA5}">
                      <a16:colId xmlns:a16="http://schemas.microsoft.com/office/drawing/2014/main" xmlns="" val="822664416"/>
                    </a:ext>
                  </a:extLst>
                </a:gridCol>
                <a:gridCol w="1530667">
                  <a:extLst>
                    <a:ext uri="{9D8B030D-6E8A-4147-A177-3AD203B41FA5}">
                      <a16:colId xmlns:a16="http://schemas.microsoft.com/office/drawing/2014/main" xmlns="" val="884470297"/>
                    </a:ext>
                  </a:extLst>
                </a:gridCol>
                <a:gridCol w="3109169">
                  <a:extLst>
                    <a:ext uri="{9D8B030D-6E8A-4147-A177-3AD203B41FA5}">
                      <a16:colId xmlns:a16="http://schemas.microsoft.com/office/drawing/2014/main" xmlns="" val="1499062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6731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HOT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10869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COOL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37289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MILD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71699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09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AF3A0-0171-087D-5AAE-82FFD0B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humidity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0ECA4-A5D3-2DAF-8272-E9C272FF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870"/>
            <a:ext cx="10515600" cy="2094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Humidity=High) = 1 – (0/3)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(3/3)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Humidity=Normal) = 1 – (2/2)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Humidity) = (3/5)x0 + (2/5)x0 = 0</a:t>
            </a:r>
            <a:endParaRPr lang="en-US" sz="2500" b="1">
              <a:latin typeface="Times New Roman"/>
              <a:cs typeface="Times New Roman"/>
            </a:endParaRPr>
          </a:p>
          <a:p>
            <a:endParaRPr lang="en-US" b="1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DE6425C-9262-0A6D-3192-13F6D7655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5525094"/>
              </p:ext>
            </p:extLst>
          </p:nvPr>
        </p:nvGraphicFramePr>
        <p:xfrm>
          <a:off x="1024463" y="1524072"/>
          <a:ext cx="8945144" cy="182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085">
                  <a:extLst>
                    <a:ext uri="{9D8B030D-6E8A-4147-A177-3AD203B41FA5}">
                      <a16:colId xmlns:a16="http://schemas.microsoft.com/office/drawing/2014/main" xmlns="" val="980686943"/>
                    </a:ext>
                  </a:extLst>
                </a:gridCol>
                <a:gridCol w="1475487">
                  <a:extLst>
                    <a:ext uri="{9D8B030D-6E8A-4147-A177-3AD203B41FA5}">
                      <a16:colId xmlns:a16="http://schemas.microsoft.com/office/drawing/2014/main" xmlns="" val="1167251882"/>
                    </a:ext>
                  </a:extLst>
                </a:gridCol>
                <a:gridCol w="1475487">
                  <a:extLst>
                    <a:ext uri="{9D8B030D-6E8A-4147-A177-3AD203B41FA5}">
                      <a16:colId xmlns:a16="http://schemas.microsoft.com/office/drawing/2014/main" xmlns="" val="361975832"/>
                    </a:ext>
                  </a:extLst>
                </a:gridCol>
                <a:gridCol w="2997085">
                  <a:extLst>
                    <a:ext uri="{9D8B030D-6E8A-4147-A177-3AD203B41FA5}">
                      <a16:colId xmlns:a16="http://schemas.microsoft.com/office/drawing/2014/main" xmlns="" val="2066876487"/>
                    </a:ext>
                  </a:extLst>
                </a:gridCol>
              </a:tblGrid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729470915"/>
                  </a:ext>
                </a:extLst>
              </a:tr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009334600"/>
                  </a:ext>
                </a:extLst>
              </a:tr>
              <a:tr h="60961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04460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7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473E8-4969-255F-4B6A-F6882E25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wind for sunny outlook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76BC0-0EE5-B58D-AD28-A77965EF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9738"/>
            <a:ext cx="10515600" cy="2137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Wind=Weak) = 1 – (1/3)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(2/3)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0.266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Gini(Outlook=Sunny and Wind=Strong) = 1-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(1/2)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0.2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Gini(Outlook=Sunny and Wind) = (3/5)x0.266 + (2/5)x0.2 = 0.466</a:t>
            </a:r>
            <a:endParaRPr lang="en-US" sz="2500" b="1">
              <a:latin typeface="Times New Roman"/>
              <a:cs typeface="Times New Roman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9AC5F1B-7DCD-1423-3070-C02B7819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4390309"/>
              </p:ext>
            </p:extLst>
          </p:nvPr>
        </p:nvGraphicFramePr>
        <p:xfrm>
          <a:off x="1092679" y="1567132"/>
          <a:ext cx="9375866" cy="199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399">
                  <a:extLst>
                    <a:ext uri="{9D8B030D-6E8A-4147-A177-3AD203B41FA5}">
                      <a16:colId xmlns:a16="http://schemas.microsoft.com/office/drawing/2014/main" xmlns="" val="2415122216"/>
                    </a:ext>
                  </a:extLst>
                </a:gridCol>
                <a:gridCol w="1546534">
                  <a:extLst>
                    <a:ext uri="{9D8B030D-6E8A-4147-A177-3AD203B41FA5}">
                      <a16:colId xmlns:a16="http://schemas.microsoft.com/office/drawing/2014/main" xmlns="" val="1613601411"/>
                    </a:ext>
                  </a:extLst>
                </a:gridCol>
                <a:gridCol w="1546534">
                  <a:extLst>
                    <a:ext uri="{9D8B030D-6E8A-4147-A177-3AD203B41FA5}">
                      <a16:colId xmlns:a16="http://schemas.microsoft.com/office/drawing/2014/main" xmlns="" val="1094268213"/>
                    </a:ext>
                  </a:extLst>
                </a:gridCol>
                <a:gridCol w="3141399">
                  <a:extLst>
                    <a:ext uri="{9D8B030D-6E8A-4147-A177-3AD203B41FA5}">
                      <a16:colId xmlns:a16="http://schemas.microsoft.com/office/drawing/2014/main" xmlns="" val="1099989306"/>
                    </a:ext>
                  </a:extLst>
                </a:gridCol>
              </a:tblGrid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4211053647"/>
                  </a:ext>
                </a:extLst>
              </a:tr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118907451"/>
                  </a:ext>
                </a:extLst>
              </a:tr>
              <a:tr h="66580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64463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5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5DEED-C224-3209-8166-B7EA2367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1223" cy="1124280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Decision for sunny outlook: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F52A0418-9768-7461-325B-175D32E67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20651136"/>
              </p:ext>
            </p:extLst>
          </p:nvPr>
        </p:nvGraphicFramePr>
        <p:xfrm>
          <a:off x="838200" y="1825625"/>
          <a:ext cx="10515599" cy="256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536">
                  <a:extLst>
                    <a:ext uri="{9D8B030D-6E8A-4147-A177-3AD203B41FA5}">
                      <a16:colId xmlns:a16="http://schemas.microsoft.com/office/drawing/2014/main" xmlns="" val="4003931563"/>
                    </a:ext>
                  </a:extLst>
                </a:gridCol>
                <a:gridCol w="3469063">
                  <a:extLst>
                    <a:ext uri="{9D8B030D-6E8A-4147-A177-3AD203B41FA5}">
                      <a16:colId xmlns:a16="http://schemas.microsoft.com/office/drawing/2014/main" xmlns="" val="1492903218"/>
                    </a:ext>
                  </a:extLst>
                </a:gridCol>
              </a:tblGrid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776723583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0.2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12303791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90994242"/>
                  </a:ext>
                </a:extLst>
              </a:tr>
              <a:tr h="640522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55786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4D33B1-2449-8032-D650-799F32CCB377}"/>
              </a:ext>
            </a:extLst>
          </p:cNvPr>
          <p:cNvSpPr txBox="1"/>
          <p:nvPr/>
        </p:nvSpPr>
        <p:spPr>
          <a:xfrm>
            <a:off x="885646" y="4839419"/>
            <a:ext cx="1036319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500" b="1">
                <a:latin typeface="Times New Roman"/>
                <a:cs typeface="Arial"/>
              </a:rPr>
              <a:t>Humidity</a:t>
            </a:r>
            <a:r>
              <a:rPr lang="en-US" sz="2500">
                <a:latin typeface="Times New Roman"/>
                <a:cs typeface="Arial"/>
              </a:rPr>
              <a:t> feature because its cost is the lowest(choosing minimum value of Gini index)as a branch node.​</a:t>
            </a:r>
          </a:p>
        </p:txBody>
      </p:sp>
    </p:spTree>
    <p:extLst>
      <p:ext uri="{BB962C8B-B14F-4D97-AF65-F5344CB8AC3E}">
        <p14:creationId xmlns:p14="http://schemas.microsoft.com/office/powerpoint/2010/main" xmlns="" val="1073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CC6313-9BFF-BFB8-F3E9-6DCB26E7B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4060125"/>
              </p:ext>
            </p:extLst>
          </p:nvPr>
        </p:nvGraphicFramePr>
        <p:xfrm>
          <a:off x="373810" y="4902678"/>
          <a:ext cx="5291741" cy="126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65">
                  <a:extLst>
                    <a:ext uri="{9D8B030D-6E8A-4147-A177-3AD203B41FA5}">
                      <a16:colId xmlns:a16="http://schemas.microsoft.com/office/drawing/2014/main" xmlns="" val="927535725"/>
                    </a:ext>
                  </a:extLst>
                </a:gridCol>
                <a:gridCol w="834823">
                  <a:extLst>
                    <a:ext uri="{9D8B030D-6E8A-4147-A177-3AD203B41FA5}">
                      <a16:colId xmlns:a16="http://schemas.microsoft.com/office/drawing/2014/main" xmlns="" val="1452110290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xmlns="" val="1499282387"/>
                    </a:ext>
                  </a:extLst>
                </a:gridCol>
                <a:gridCol w="1080157">
                  <a:extLst>
                    <a:ext uri="{9D8B030D-6E8A-4147-A177-3AD203B41FA5}">
                      <a16:colId xmlns:a16="http://schemas.microsoft.com/office/drawing/2014/main" xmlns="" val="614666659"/>
                    </a:ext>
                  </a:extLst>
                </a:gridCol>
                <a:gridCol w="941217">
                  <a:extLst>
                    <a:ext uri="{9D8B030D-6E8A-4147-A177-3AD203B41FA5}">
                      <a16:colId xmlns:a16="http://schemas.microsoft.com/office/drawing/2014/main" xmlns="" val="3709735953"/>
                    </a:ext>
                  </a:extLst>
                </a:gridCol>
              </a:tblGrid>
              <a:tr h="273895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Times New Roman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678921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985504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581410"/>
                  </a:ext>
                </a:extLst>
              </a:tr>
              <a:tr h="331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SUNNY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HIGH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WEAK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484303"/>
                  </a:ext>
                </a:extLst>
              </a:tr>
            </a:tbl>
          </a:graphicData>
        </a:graphic>
      </p:graphicFrame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D1B1DEC9-7A71-3447-E547-B64F3551B68A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A3B2D317-8B0F-7E41-0B3D-95419035AB85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F7EE458E-7441-CD43-4EC4-9AF87DA498B5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8D7F95B5-D864-39B6-9D89-FFCBB75293E1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21EBFEB9-3EC3-450D-AFF1-C8A274C87FD0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F5C62405-4E3A-E495-EE6C-F9D8A3D61009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734452-03D0-B2BD-3603-AE703FA20857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DD6B4C8-FB65-173E-73D5-542E9CC0589E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NORMAL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338EBA7C-1F0A-E7C7-9C87-2A6789A753E9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xmlns="" id="{A66161C4-9E9F-77C7-57BC-484A64984D6F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xmlns="" id="{5E63B8DC-5B12-4B8D-5053-301D3F117FFB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F199E58-CCA2-D4EB-2E01-A26D13F8F329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D0C95FD6-0A2E-48A3-4911-41A26DDDA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624047"/>
              </p:ext>
            </p:extLst>
          </p:nvPr>
        </p:nvGraphicFramePr>
        <p:xfrm>
          <a:off x="6527321" y="5089584"/>
          <a:ext cx="5587605" cy="95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21">
                  <a:extLst>
                    <a:ext uri="{9D8B030D-6E8A-4147-A177-3AD203B41FA5}">
                      <a16:colId xmlns:a16="http://schemas.microsoft.com/office/drawing/2014/main" xmlns="" val="2305330432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169391706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1875302111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3901817639"/>
                    </a:ext>
                  </a:extLst>
                </a:gridCol>
                <a:gridCol w="1117521">
                  <a:extLst>
                    <a:ext uri="{9D8B030D-6E8A-4147-A177-3AD203B41FA5}">
                      <a16:colId xmlns:a16="http://schemas.microsoft.com/office/drawing/2014/main" xmlns="" val="4193024438"/>
                    </a:ext>
                  </a:extLst>
                </a:gridCol>
              </a:tblGrid>
              <a:tr h="30897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OUTLOOK​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TEMP​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HUMIDITY​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WIND​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  <a:latin typeface="Times New Roman"/>
                        </a:rPr>
                        <a:t>DECISION​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084444"/>
                  </a:ext>
                </a:extLst>
              </a:tr>
              <a:tr h="3384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SUNNY​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COOL​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3433270"/>
                  </a:ext>
                </a:extLst>
              </a:tr>
              <a:tr h="27955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SUNNY​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50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8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45417-2EA8-D01A-801C-45F5A9A3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06" y="387889"/>
            <a:ext cx="5397261" cy="62060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Decision Tree is a </a:t>
            </a:r>
            <a:r>
              <a:rPr lang="en-US" b="1">
                <a:latin typeface="Calibri"/>
                <a:ea typeface="+mn-lt"/>
                <a:cs typeface="+mn-lt"/>
              </a:rPr>
              <a:t>Supervised learning technique </a:t>
            </a:r>
            <a:r>
              <a:rPr lang="en-US">
                <a:latin typeface="Calibri"/>
                <a:ea typeface="+mn-lt"/>
                <a:cs typeface="+mn-lt"/>
              </a:rPr>
              <a:t>that can be used for both classification and Regression problems.</a:t>
            </a:r>
            <a:endParaRPr lang="en-US">
              <a:latin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ea typeface="+mn-lt"/>
                <a:cs typeface="+mn-lt"/>
              </a:rPr>
              <a:t>It builds a model in the form of a tree structure.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/>
                <a:ea typeface="+mn-lt"/>
                <a:cs typeface="+mn-lt"/>
              </a:rPr>
              <a:t>A decision tree consists of three types of nodes: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Root Node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Branch Node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ea typeface="+mn-lt"/>
                <a:cs typeface="+mn-lt"/>
              </a:rPr>
              <a:t>Leaf Node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8B9F1E6F-24B6-9CE8-E0CD-00B14DF6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25" y="214950"/>
            <a:ext cx="6251275" cy="65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9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9AC74247-6A16-EE37-ABD3-DA389ACBA0D1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D7D495F2-3E1C-B331-5D0B-098E15DCF3B5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ECDEE225-70CB-E559-F0C0-31D367AA86CA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A1B3769-9E71-462F-A9AD-2546F3249255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26648D43-56A9-622A-0229-7A8A225817AA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C294224E-7092-76B4-0149-358021F71FAC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F72531-E433-A331-F192-96F325D4175F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3105339-CDB7-7B67-2063-1D4AF9D2FB06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NORMAL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49F4E005-5837-5C64-2848-270C91FD946B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EA1F710C-AE69-9FE8-35C9-3E173BABDA9D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3587F36A-74BE-78F0-EA4C-E2F1EFBC3E93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7EA51B5-A7C9-2E57-183B-D0CF3A358B84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51CCC71-414B-27E3-B8A6-76273F389F8E}"/>
              </a:ext>
            </a:extLst>
          </p:cNvPr>
          <p:cNvSpPr/>
          <p:nvPr/>
        </p:nvSpPr>
        <p:spPr>
          <a:xfrm>
            <a:off x="2374360" y="4887104"/>
            <a:ext cx="1552754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ea typeface="+mn-lt"/>
                <a:cs typeface="Times New Roman"/>
              </a:rPr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955D8A3-ED88-D52B-5245-75D1C31B04AE}"/>
              </a:ext>
            </a:extLst>
          </p:cNvPr>
          <p:cNvSpPr/>
          <p:nvPr/>
        </p:nvSpPr>
        <p:spPr>
          <a:xfrm>
            <a:off x="8556624" y="5074009"/>
            <a:ext cx="1552754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latin typeface="Times New Roman"/>
                <a:ea typeface="+mn-lt"/>
                <a:cs typeface="Times New Roma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2362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74A11-DD61-2246-25E0-3621360F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7" y="235729"/>
            <a:ext cx="11148203" cy="8223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b="1">
                <a:latin typeface="Times New Roman"/>
                <a:cs typeface="Times New Roman"/>
              </a:rPr>
              <a:t>Gini of temperature for rain outlook:</a:t>
            </a:r>
            <a:endParaRPr lang="en-US" sz="3200">
              <a:latin typeface="Times New Roman"/>
              <a:ea typeface="+mj-lt"/>
              <a:cs typeface="Times New Roman"/>
            </a:endParaRPr>
          </a:p>
          <a:p>
            <a:endParaRPr lang="en-US" sz="320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EB4A3-1971-7E93-3C9E-A8095729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063624"/>
            <a:ext cx="6921260" cy="23672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(Outlook=Rain and Temp.=Cool) = 1 – (1/2)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– (1/2)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= 0.5</a:t>
            </a:r>
            <a:endParaRPr lang="en-US" sz="2200" dirty="0">
              <a:latin typeface="Times New Roman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22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dirty="0">
                <a:latin typeface="Times New Roman"/>
                <a:ea typeface="+mn-lt"/>
                <a:cs typeface="+mn-lt"/>
              </a:rPr>
              <a:t>(Outlook=Rain and Temp.=Mild) = 1 – (2/3)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– (1/3)</a:t>
            </a:r>
            <a:r>
              <a:rPr lang="en-US" sz="22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200" dirty="0">
                <a:latin typeface="Times New Roman"/>
                <a:ea typeface="+mn-lt"/>
                <a:cs typeface="+mn-lt"/>
              </a:rPr>
              <a:t> = 0.444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(Outlook=Rain and Temp.) = (2/5)x0.5 + (3/5)x0.444 = 0.466</a:t>
            </a:r>
            <a:endParaRPr lang="en-US" sz="2200" b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DE850FB-3624-9CB3-6396-37611D42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591084"/>
              </p:ext>
            </p:extLst>
          </p:nvPr>
        </p:nvGraphicFramePr>
        <p:xfrm>
          <a:off x="7116792" y="1121433"/>
          <a:ext cx="4919607" cy="160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08">
                  <a:extLst>
                    <a:ext uri="{9D8B030D-6E8A-4147-A177-3AD203B41FA5}">
                      <a16:colId xmlns:a16="http://schemas.microsoft.com/office/drawing/2014/main" xmlns="" val="1600438198"/>
                    </a:ext>
                  </a:extLst>
                </a:gridCol>
                <a:gridCol w="654194">
                  <a:extLst>
                    <a:ext uri="{9D8B030D-6E8A-4147-A177-3AD203B41FA5}">
                      <a16:colId xmlns:a16="http://schemas.microsoft.com/office/drawing/2014/main" xmlns="" val="3528202391"/>
                    </a:ext>
                  </a:extLst>
                </a:gridCol>
                <a:gridCol w="811482">
                  <a:extLst>
                    <a:ext uri="{9D8B030D-6E8A-4147-A177-3AD203B41FA5}">
                      <a16:colId xmlns:a16="http://schemas.microsoft.com/office/drawing/2014/main" xmlns="" val="2487302133"/>
                    </a:ext>
                  </a:extLst>
                </a:gridCol>
                <a:gridCol w="1648323">
                  <a:extLst>
                    <a:ext uri="{9D8B030D-6E8A-4147-A177-3AD203B41FA5}">
                      <a16:colId xmlns:a16="http://schemas.microsoft.com/office/drawing/2014/main" xmlns="" val="3241448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134229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COOL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86741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MILD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883771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5BE91A-98F8-57AF-5DFB-B538FB7EF670}"/>
              </a:ext>
            </a:extLst>
          </p:cNvPr>
          <p:cNvSpPr txBox="1"/>
          <p:nvPr/>
        </p:nvSpPr>
        <p:spPr>
          <a:xfrm>
            <a:off x="281797" y="3660475"/>
            <a:ext cx="72576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b="1">
                <a:latin typeface="Times New Roman"/>
              </a:rPr>
              <a:t>Gini of Humidity for rain outlook:</a:t>
            </a:r>
            <a:r>
              <a:rPr lang="en-US" sz="3200">
                <a:latin typeface="Times New Roman"/>
                <a:cs typeface="Times New Roman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04FC0B-342C-327E-9FCA-0BBDFE7D0086}"/>
              </a:ext>
            </a:extLst>
          </p:cNvPr>
          <p:cNvSpPr txBox="1"/>
          <p:nvPr/>
        </p:nvSpPr>
        <p:spPr>
          <a:xfrm>
            <a:off x="94890" y="4364966"/>
            <a:ext cx="636305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Humidity=High) = 1 – (1/2)2 – (1/2)2 = 0.5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Humidity=Normal) = 1 – (2/3)2 – (1/3)2 = 0.444</a:t>
            </a: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err="1">
                <a:solidFill>
                  <a:srgbClr val="555555"/>
                </a:solidFill>
                <a:latin typeface="Times New Roman"/>
                <a:cs typeface="Times New Roman"/>
              </a:rPr>
              <a:t>Gini</a:t>
            </a:r>
            <a:r>
              <a:rPr lang="en-US" sz="2200" b="1" dirty="0">
                <a:solidFill>
                  <a:srgbClr val="555555"/>
                </a:solidFill>
                <a:latin typeface="Times New Roman"/>
                <a:cs typeface="Times New Roman"/>
              </a:rPr>
              <a:t>(Outlook=Rain and Humidity) = (2/5)x0.5 + (3/5)x0.444 = 0.466</a:t>
            </a:r>
            <a:endParaRPr lang="en-US" sz="2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EF0C05D-F439-26FE-6782-148C69CD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2105370"/>
              </p:ext>
            </p:extLst>
          </p:nvPr>
        </p:nvGraphicFramePr>
        <p:xfrm>
          <a:off x="7131169" y="3623094"/>
          <a:ext cx="4869898" cy="217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667">
                  <a:extLst>
                    <a:ext uri="{9D8B030D-6E8A-4147-A177-3AD203B41FA5}">
                      <a16:colId xmlns:a16="http://schemas.microsoft.com/office/drawing/2014/main" xmlns="" val="557790959"/>
                    </a:ext>
                  </a:extLst>
                </a:gridCol>
                <a:gridCol w="803282">
                  <a:extLst>
                    <a:ext uri="{9D8B030D-6E8A-4147-A177-3AD203B41FA5}">
                      <a16:colId xmlns:a16="http://schemas.microsoft.com/office/drawing/2014/main" xmlns="" val="1874919186"/>
                    </a:ext>
                  </a:extLst>
                </a:gridCol>
                <a:gridCol w="803282">
                  <a:extLst>
                    <a:ext uri="{9D8B030D-6E8A-4147-A177-3AD203B41FA5}">
                      <a16:colId xmlns:a16="http://schemas.microsoft.com/office/drawing/2014/main" xmlns="" val="4225462132"/>
                    </a:ext>
                  </a:extLst>
                </a:gridCol>
                <a:gridCol w="1631667">
                  <a:extLst>
                    <a:ext uri="{9D8B030D-6E8A-4147-A177-3AD203B41FA5}">
                      <a16:colId xmlns:a16="http://schemas.microsoft.com/office/drawing/2014/main" xmlns="" val="1156867445"/>
                    </a:ext>
                  </a:extLst>
                </a:gridCol>
              </a:tblGrid>
              <a:tr h="7175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393834584"/>
                  </a:ext>
                </a:extLst>
              </a:tr>
              <a:tr h="71757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HIGH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134757446"/>
                  </a:ext>
                </a:extLst>
              </a:tr>
              <a:tr h="71757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8823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73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FC1AC-D5A3-A1C3-8809-763E0745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>
                <a:latin typeface="Times New Roman"/>
                <a:cs typeface="Times New Roman"/>
              </a:rPr>
              <a:t>Gini of wind for rain outlook: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DC4DF-A28F-566E-2D05-702C8355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926"/>
            <a:ext cx="10515600" cy="174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Gini(Outlook=Rain and Wind=Weak) = 1 – (3/3)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– (0/3)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= 0</a:t>
            </a:r>
            <a:endParaRPr lang="en-US">
              <a:latin typeface="Times New Roman"/>
              <a:cs typeface="Calibri" panose="020F0502020204030204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Gini(Outlook=Rain and Wind=Strong) = 1 – (0/2)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– (2/2)</a:t>
            </a:r>
            <a:r>
              <a:rPr lang="en-US" baseline="30000">
                <a:latin typeface="Times New Roman"/>
                <a:ea typeface="+mn-lt"/>
                <a:cs typeface="+mn-lt"/>
              </a:rPr>
              <a:t>2</a:t>
            </a:r>
            <a:r>
              <a:rPr lang="en-US">
                <a:latin typeface="Times New Roman"/>
                <a:ea typeface="+mn-lt"/>
                <a:cs typeface="+mn-lt"/>
              </a:rPr>
              <a:t> = 0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>
                <a:latin typeface="Times New Roman"/>
                <a:ea typeface="+mn-lt"/>
                <a:cs typeface="+mn-lt"/>
              </a:rPr>
              <a:t>Gini(Outlook=Rain and Wind) = (3/5)x0 + (2/5)x0 = 0</a:t>
            </a:r>
            <a:endParaRPr lang="en-US" b="1">
              <a:latin typeface="Times New Roman"/>
              <a:cs typeface="Times New Roman"/>
            </a:endParaRPr>
          </a:p>
          <a:p>
            <a:endParaRPr lang="en-US" b="1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FD42B81-332F-AE0C-8CAB-D9BE18BF6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6956495"/>
              </p:ext>
            </p:extLst>
          </p:nvPr>
        </p:nvGraphicFramePr>
        <p:xfrm>
          <a:off x="934528" y="1437735"/>
          <a:ext cx="8779488" cy="228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581">
                  <a:extLst>
                    <a:ext uri="{9D8B030D-6E8A-4147-A177-3AD203B41FA5}">
                      <a16:colId xmlns:a16="http://schemas.microsoft.com/office/drawing/2014/main" xmlns="" val="1792928475"/>
                    </a:ext>
                  </a:extLst>
                </a:gridCol>
                <a:gridCol w="1448163">
                  <a:extLst>
                    <a:ext uri="{9D8B030D-6E8A-4147-A177-3AD203B41FA5}">
                      <a16:colId xmlns:a16="http://schemas.microsoft.com/office/drawing/2014/main" xmlns="" val="1461106665"/>
                    </a:ext>
                  </a:extLst>
                </a:gridCol>
                <a:gridCol w="1448163">
                  <a:extLst>
                    <a:ext uri="{9D8B030D-6E8A-4147-A177-3AD203B41FA5}">
                      <a16:colId xmlns:a16="http://schemas.microsoft.com/office/drawing/2014/main" xmlns="" val="1735709927"/>
                    </a:ext>
                  </a:extLst>
                </a:gridCol>
                <a:gridCol w="2941581">
                  <a:extLst>
                    <a:ext uri="{9D8B030D-6E8A-4147-A177-3AD203B41FA5}">
                      <a16:colId xmlns:a16="http://schemas.microsoft.com/office/drawing/2014/main" xmlns="" val="1310680214"/>
                    </a:ext>
                  </a:extLst>
                </a:gridCol>
              </a:tblGrid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NO OF INSTANCES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624728331"/>
                  </a:ext>
                </a:extLst>
              </a:tr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WEAK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200293285"/>
                  </a:ext>
                </a:extLst>
              </a:tr>
              <a:tr h="7630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STRONG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60578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0E507-334F-DF5D-2CC0-6AB92A45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Decision for rain outlook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521F-E543-E250-35A0-A011F693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7398"/>
            <a:ext cx="10515600" cy="1159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latin typeface="Times New Roman"/>
                <a:cs typeface="Times New Roman"/>
              </a:rPr>
              <a:t>Wind</a:t>
            </a:r>
            <a:r>
              <a:rPr lang="en-US">
                <a:latin typeface="Times New Roman"/>
                <a:cs typeface="Times New Roman"/>
              </a:rPr>
              <a:t> feature because its cost is the lowest(choosing minimum value of Gini index)as a branch node. 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03E017B-0DCC-2E4B-0DC6-83F90E80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779871"/>
              </p:ext>
            </p:extLst>
          </p:nvPr>
        </p:nvGraphicFramePr>
        <p:xfrm>
          <a:off x="1063924" y="1437735"/>
          <a:ext cx="8646910" cy="29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322">
                  <a:extLst>
                    <a:ext uri="{9D8B030D-6E8A-4147-A177-3AD203B41FA5}">
                      <a16:colId xmlns:a16="http://schemas.microsoft.com/office/drawing/2014/main" xmlns="" val="3521543291"/>
                    </a:ext>
                  </a:extLst>
                </a:gridCol>
                <a:gridCol w="2852588">
                  <a:extLst>
                    <a:ext uri="{9D8B030D-6E8A-4147-A177-3AD203B41FA5}">
                      <a16:colId xmlns:a16="http://schemas.microsoft.com/office/drawing/2014/main" xmlns="" val="32500964"/>
                    </a:ext>
                  </a:extLst>
                </a:gridCol>
              </a:tblGrid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FEATURE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GINI 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915790038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TEMPERATURE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569184938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HUMIDITY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0.466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024709742"/>
                  </a:ext>
                </a:extLst>
              </a:tr>
              <a:tr h="737442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WIND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98327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6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4845B214-46DB-EFE8-458B-330CD71E9BAA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F78BD03B-901F-641E-E0E9-A9E0B8CE80AC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7FD6E886-1AF8-FD4B-4952-014417ED6D37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4B38BFE-F9C8-78D4-2EEF-0D6899EBC481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1590A110-76CF-C711-B2A4-531303A96821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5B415C16-1861-A452-3108-BCDBF0DC6E94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BAF33D-3861-BCB8-D957-A6B8FF117648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BD74008-8C93-75EE-2042-8D75E4CC8BC9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STRONG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5F8E6E01-BBCA-6464-99FD-88F88015211D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xmlns="" id="{8A16BB41-BCDA-E04D-D856-A01A627FCF9B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C0EBE291-FC1B-B03E-6AC2-323D96003295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2AA4936-6A68-833C-786F-76B9DA13EFAD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WEAK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5E8DC0DC-1EB4-B44B-49E9-B0549998B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5978046"/>
              </p:ext>
            </p:extLst>
          </p:nvPr>
        </p:nvGraphicFramePr>
        <p:xfrm>
          <a:off x="186906" y="4902679"/>
          <a:ext cx="5672347" cy="126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71">
                  <a:extLst>
                    <a:ext uri="{9D8B030D-6E8A-4147-A177-3AD203B41FA5}">
                      <a16:colId xmlns:a16="http://schemas.microsoft.com/office/drawing/2014/main" xmlns="" val="694672078"/>
                    </a:ext>
                  </a:extLst>
                </a:gridCol>
                <a:gridCol w="1127101">
                  <a:extLst>
                    <a:ext uri="{9D8B030D-6E8A-4147-A177-3AD203B41FA5}">
                      <a16:colId xmlns:a16="http://schemas.microsoft.com/office/drawing/2014/main" xmlns="" val="1514140460"/>
                    </a:ext>
                  </a:extLst>
                </a:gridCol>
                <a:gridCol w="1198608">
                  <a:extLst>
                    <a:ext uri="{9D8B030D-6E8A-4147-A177-3AD203B41FA5}">
                      <a16:colId xmlns:a16="http://schemas.microsoft.com/office/drawing/2014/main" xmlns="" val="1035815129"/>
                    </a:ext>
                  </a:extLst>
                </a:gridCol>
                <a:gridCol w="1080168">
                  <a:extLst>
                    <a:ext uri="{9D8B030D-6E8A-4147-A177-3AD203B41FA5}">
                      <a16:colId xmlns:a16="http://schemas.microsoft.com/office/drawing/2014/main" xmlns="" val="490282938"/>
                    </a:ext>
                  </a:extLst>
                </a:gridCol>
                <a:gridCol w="1086599">
                  <a:extLst>
                    <a:ext uri="{9D8B030D-6E8A-4147-A177-3AD203B41FA5}">
                      <a16:colId xmlns:a16="http://schemas.microsoft.com/office/drawing/2014/main" xmlns="" val="1800884096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OUTLOOK​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TEMP​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HUMIDITY​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WIND​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DECISION​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237284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HIGH​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1439065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COOL​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0234222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RAIN​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MILD​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NORMAL​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WEAK​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YES​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136408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EB623679-EDF9-D06E-2AF1-1AC41817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2835794"/>
              </p:ext>
            </p:extLst>
          </p:nvPr>
        </p:nvGraphicFramePr>
        <p:xfrm>
          <a:off x="6512943" y="5132716"/>
          <a:ext cx="55872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47">
                  <a:extLst>
                    <a:ext uri="{9D8B030D-6E8A-4147-A177-3AD203B41FA5}">
                      <a16:colId xmlns:a16="http://schemas.microsoft.com/office/drawing/2014/main" xmlns="" val="1008880063"/>
                    </a:ext>
                  </a:extLst>
                </a:gridCol>
                <a:gridCol w="1068840">
                  <a:extLst>
                    <a:ext uri="{9D8B030D-6E8A-4147-A177-3AD203B41FA5}">
                      <a16:colId xmlns:a16="http://schemas.microsoft.com/office/drawing/2014/main" xmlns="" val="2431780438"/>
                    </a:ext>
                  </a:extLst>
                </a:gridCol>
                <a:gridCol w="1137168">
                  <a:extLst>
                    <a:ext uri="{9D8B030D-6E8A-4147-A177-3AD203B41FA5}">
                      <a16:colId xmlns:a16="http://schemas.microsoft.com/office/drawing/2014/main" xmlns="" val="1108224542"/>
                    </a:ext>
                  </a:extLst>
                </a:gridCol>
                <a:gridCol w="1024915">
                  <a:extLst>
                    <a:ext uri="{9D8B030D-6E8A-4147-A177-3AD203B41FA5}">
                      <a16:colId xmlns:a16="http://schemas.microsoft.com/office/drawing/2014/main" xmlns="" val="1173017290"/>
                    </a:ext>
                  </a:extLst>
                </a:gridCol>
                <a:gridCol w="1238719">
                  <a:extLst>
                    <a:ext uri="{9D8B030D-6E8A-4147-A177-3AD203B41FA5}">
                      <a16:colId xmlns:a16="http://schemas.microsoft.com/office/drawing/2014/main" xmlns="" val="17702971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OUTLOOK​​​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TEMP​​​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HUMIDITY​​​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WIND​​​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DECISION​​​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267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RAIN​​​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COOL​​​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NORMAL​​​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56217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RAIN​​​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MILD​​​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HIGH​​​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STRONG​​​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Times New Roman"/>
                        </a:rPr>
                        <a:t>NO​​​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58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86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BBFE2C38-9917-1E12-F9A7-CC5A0FBB2D67}"/>
              </a:ext>
            </a:extLst>
          </p:cNvPr>
          <p:cNvSpPr/>
          <p:nvPr/>
        </p:nvSpPr>
        <p:spPr>
          <a:xfrm>
            <a:off x="5685933" y="124708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59599CB7-55D5-5888-2811-095D9A1FF4B1}"/>
              </a:ext>
            </a:extLst>
          </p:cNvPr>
          <p:cNvSpPr/>
          <p:nvPr/>
        </p:nvSpPr>
        <p:spPr>
          <a:xfrm>
            <a:off x="4521991" y="316552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3B20068C-003C-678C-D9CD-DB4354AE09E9}"/>
              </a:ext>
            </a:extLst>
          </p:cNvPr>
          <p:cNvSpPr/>
          <p:nvPr/>
        </p:nvSpPr>
        <p:spPr>
          <a:xfrm>
            <a:off x="7876395" y="3827072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CF1F943B-1A45-A305-821E-1956993D1524}"/>
              </a:ext>
            </a:extLst>
          </p:cNvPr>
          <p:cNvSpPr/>
          <p:nvPr/>
        </p:nvSpPr>
        <p:spPr>
          <a:xfrm>
            <a:off x="3103112" y="3827071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57A1EA10-74D8-2EC0-5668-1C0AAE40A742}"/>
              </a:ext>
            </a:extLst>
          </p:cNvPr>
          <p:cNvSpPr/>
          <p:nvPr/>
        </p:nvSpPr>
        <p:spPr>
          <a:xfrm>
            <a:off x="3050395" y="3823179"/>
            <a:ext cx="201283" cy="1063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C92DF840-13E4-81C0-D9B8-3780DB791AAD}"/>
              </a:ext>
            </a:extLst>
          </p:cNvPr>
          <p:cNvSpPr/>
          <p:nvPr/>
        </p:nvSpPr>
        <p:spPr>
          <a:xfrm>
            <a:off x="9232657" y="3823178"/>
            <a:ext cx="201283" cy="1250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FA137F-2254-7781-54FA-0C55237C7F26}"/>
              </a:ext>
            </a:extLst>
          </p:cNvPr>
          <p:cNvSpPr txBox="1"/>
          <p:nvPr/>
        </p:nvSpPr>
        <p:spPr>
          <a:xfrm>
            <a:off x="3257910" y="1877682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D281B40-A096-C347-B0E8-90B643C940F4}"/>
              </a:ext>
            </a:extLst>
          </p:cNvPr>
          <p:cNvSpPr txBox="1"/>
          <p:nvPr/>
        </p:nvSpPr>
        <p:spPr>
          <a:xfrm>
            <a:off x="9785230" y="3818625"/>
            <a:ext cx="17511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STRONG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DE754A65-50C2-C4D2-3597-7C88273ADF6A}"/>
              </a:ext>
            </a:extLst>
          </p:cNvPr>
          <p:cNvSpPr/>
          <p:nvPr/>
        </p:nvSpPr>
        <p:spPr>
          <a:xfrm>
            <a:off x="6155906" y="1079500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14D90E17-0702-5970-68E6-9AE37D80483E}"/>
              </a:ext>
            </a:extLst>
          </p:cNvPr>
          <p:cNvSpPr/>
          <p:nvPr/>
        </p:nvSpPr>
        <p:spPr>
          <a:xfrm>
            <a:off x="4521990" y="1440236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OUTLOOK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2CF8D4C5-AA7E-606C-9E62-518324EBF972}"/>
              </a:ext>
            </a:extLst>
          </p:cNvPr>
          <p:cNvSpPr/>
          <p:nvPr/>
        </p:nvSpPr>
        <p:spPr>
          <a:xfrm>
            <a:off x="6155905" y="2790405"/>
            <a:ext cx="129395" cy="373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1F2FCBE-6F54-9A76-4ADD-0666AB0DC4F7}"/>
              </a:ext>
            </a:extLst>
          </p:cNvPr>
          <p:cNvSpPr txBox="1"/>
          <p:nvPr/>
        </p:nvSpPr>
        <p:spPr>
          <a:xfrm>
            <a:off x="1475117" y="3933645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WEAK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2B41EEE-11F7-5847-690C-5B2C92263D5E}"/>
              </a:ext>
            </a:extLst>
          </p:cNvPr>
          <p:cNvSpPr/>
          <p:nvPr/>
        </p:nvSpPr>
        <p:spPr>
          <a:xfrm>
            <a:off x="2526221" y="4892496"/>
            <a:ext cx="1351471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</a:rPr>
              <a:t>YES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latin typeface="Times New Roman"/>
              <a:ea typeface="+mn-lt"/>
              <a:cs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FC04B74-B44A-3E1C-4F45-96DEF63CA5C7}"/>
              </a:ext>
            </a:extLst>
          </p:cNvPr>
          <p:cNvSpPr/>
          <p:nvPr/>
        </p:nvSpPr>
        <p:spPr>
          <a:xfrm>
            <a:off x="8890000" y="5079999"/>
            <a:ext cx="1107056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/>
                <a:cs typeface="Calibri"/>
              </a:rPr>
              <a:t>NO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87D8A-5E78-B728-CC05-E71F00D1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92597"/>
            <a:ext cx="10889411" cy="434167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Times New Roman"/>
                <a:ea typeface="+mj-lt"/>
                <a:cs typeface="+mj-lt"/>
              </a:rPr>
              <a:t>Final form of the decision tree built by CART algorithm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17EE1212-B9E4-8E8B-E1D0-3D6CAB19FEE6}"/>
              </a:ext>
            </a:extLst>
          </p:cNvPr>
          <p:cNvSpPr/>
          <p:nvPr/>
        </p:nvSpPr>
        <p:spPr>
          <a:xfrm>
            <a:off x="5484650" y="584783"/>
            <a:ext cx="1063924" cy="9489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xmlns="" id="{7B0569CF-91F5-7873-8FE2-63314E225A9C}"/>
              </a:ext>
            </a:extLst>
          </p:cNvPr>
          <p:cNvSpPr/>
          <p:nvPr/>
        </p:nvSpPr>
        <p:spPr>
          <a:xfrm>
            <a:off x="4306331" y="1670274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OUTLOOK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DB82AB3F-FF97-A775-DD99-A7337A553D35}"/>
              </a:ext>
            </a:extLst>
          </p:cNvPr>
          <p:cNvSpPr/>
          <p:nvPr/>
        </p:nvSpPr>
        <p:spPr>
          <a:xfrm>
            <a:off x="7588849" y="2331826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EC95457E-FCEF-4908-7E89-6815520F22D8}"/>
              </a:ext>
            </a:extLst>
          </p:cNvPr>
          <p:cNvSpPr/>
          <p:nvPr/>
        </p:nvSpPr>
        <p:spPr>
          <a:xfrm>
            <a:off x="2887452" y="2331825"/>
            <a:ext cx="1552754" cy="10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DD3DC987-DDC9-FFCF-E88C-F88BA6042603}"/>
              </a:ext>
            </a:extLst>
          </p:cNvPr>
          <p:cNvSpPr/>
          <p:nvPr/>
        </p:nvSpPr>
        <p:spPr>
          <a:xfrm>
            <a:off x="2834735" y="2385443"/>
            <a:ext cx="201283" cy="718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B0F7E693-47D4-5E25-1C43-9837764EC562}"/>
              </a:ext>
            </a:extLst>
          </p:cNvPr>
          <p:cNvSpPr/>
          <p:nvPr/>
        </p:nvSpPr>
        <p:spPr>
          <a:xfrm>
            <a:off x="8945111" y="2327933"/>
            <a:ext cx="201283" cy="790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3C339F42-28FE-0B08-93C8-FB1C0B84A24B}"/>
              </a:ext>
            </a:extLst>
          </p:cNvPr>
          <p:cNvSpPr/>
          <p:nvPr/>
        </p:nvSpPr>
        <p:spPr>
          <a:xfrm>
            <a:off x="5887228" y="3114195"/>
            <a:ext cx="201283" cy="2329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F224D19-34C5-EE5C-DF67-C573E624F5F5}"/>
              </a:ext>
            </a:extLst>
          </p:cNvPr>
          <p:cNvSpPr txBox="1"/>
          <p:nvPr/>
        </p:nvSpPr>
        <p:spPr>
          <a:xfrm>
            <a:off x="2697193" y="1676399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SUNNY</a:t>
            </a:r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4F1A54-FE07-D227-F979-6217E21D5AB9}"/>
              </a:ext>
            </a:extLst>
          </p:cNvPr>
          <p:cNvSpPr txBox="1"/>
          <p:nvPr/>
        </p:nvSpPr>
        <p:spPr>
          <a:xfrm>
            <a:off x="7901796" y="1676398"/>
            <a:ext cx="15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194A1E-622C-D344-0665-38FED90CBB42}"/>
              </a:ext>
            </a:extLst>
          </p:cNvPr>
          <p:cNvSpPr txBox="1"/>
          <p:nvPr/>
        </p:nvSpPr>
        <p:spPr>
          <a:xfrm>
            <a:off x="5227608" y="3602965"/>
            <a:ext cx="1722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OUTCAST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C4E493D2-2564-FA40-F374-022580B8984F}"/>
              </a:ext>
            </a:extLst>
          </p:cNvPr>
          <p:cNvSpPr/>
          <p:nvPr/>
        </p:nvSpPr>
        <p:spPr>
          <a:xfrm>
            <a:off x="5954623" y="1539575"/>
            <a:ext cx="115018" cy="15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A36125C-995F-F6F3-B35E-6E928B20E40A}"/>
              </a:ext>
            </a:extLst>
          </p:cNvPr>
          <p:cNvSpPr/>
          <p:nvPr/>
        </p:nvSpPr>
        <p:spPr>
          <a:xfrm>
            <a:off x="5550860" y="5438235"/>
            <a:ext cx="920148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/>
                <a:cs typeface="Calibri"/>
              </a:rPr>
              <a:t>YES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FD0914A6-0DF7-18D1-A8AC-7CD5A1207CAE}"/>
              </a:ext>
            </a:extLst>
          </p:cNvPr>
          <p:cNvSpPr/>
          <p:nvPr/>
        </p:nvSpPr>
        <p:spPr>
          <a:xfrm>
            <a:off x="7349226" y="3823179"/>
            <a:ext cx="158151" cy="1653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5E51A8D4-1061-85A9-C51C-0A1CABFDDD5C}"/>
              </a:ext>
            </a:extLst>
          </p:cNvPr>
          <p:cNvSpPr/>
          <p:nvPr/>
        </p:nvSpPr>
        <p:spPr>
          <a:xfrm>
            <a:off x="4473752" y="3837554"/>
            <a:ext cx="158151" cy="153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85DC4FB-AD5C-C058-744B-BE11243E67B1}"/>
              </a:ext>
            </a:extLst>
          </p:cNvPr>
          <p:cNvSpPr/>
          <p:nvPr/>
        </p:nvSpPr>
        <p:spPr>
          <a:xfrm>
            <a:off x="7083843" y="5467591"/>
            <a:ext cx="1020792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</a:rPr>
              <a:t>YES</a:t>
            </a:r>
            <a:r>
              <a:rPr lang="en-US" sz="2000" b="1">
                <a:latin typeface="Times New Roman"/>
                <a:cs typeface="Times New Roman"/>
              </a:rPr>
              <a:t> </a:t>
            </a:r>
            <a:endParaRPr lang="en-US" sz="2000" b="1">
              <a:latin typeface="Times New Roman"/>
              <a:ea typeface="+mn-lt"/>
              <a:cs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8325EFC-26B9-0BCD-4ECF-19148A7865FC}"/>
              </a:ext>
            </a:extLst>
          </p:cNvPr>
          <p:cNvSpPr/>
          <p:nvPr/>
        </p:nvSpPr>
        <p:spPr>
          <a:xfrm>
            <a:off x="10356489" y="5381923"/>
            <a:ext cx="618227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NO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xmlns="" id="{33074A22-AC3A-789E-5696-BCDAB542C2D1}"/>
              </a:ext>
            </a:extLst>
          </p:cNvPr>
          <p:cNvSpPr/>
          <p:nvPr/>
        </p:nvSpPr>
        <p:spPr>
          <a:xfrm>
            <a:off x="7354331" y="3108010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WIND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29E1763-C551-4BB4-6D5F-1D31C14CA6E4}"/>
              </a:ext>
            </a:extLst>
          </p:cNvPr>
          <p:cNvSpPr txBox="1"/>
          <p:nvPr/>
        </p:nvSpPr>
        <p:spPr>
          <a:xfrm>
            <a:off x="7513608" y="4479984"/>
            <a:ext cx="13629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+mn-lt"/>
                <a:cs typeface="Times New Roman"/>
              </a:rPr>
              <a:t>WEAK</a:t>
            </a:r>
            <a:endParaRPr lang="en-US" sz="2400">
              <a:ea typeface="+mn-lt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97E7F97-B663-0545-FA5A-E3BC6641FC14}"/>
              </a:ext>
            </a:extLst>
          </p:cNvPr>
          <p:cNvSpPr txBox="1"/>
          <p:nvPr/>
        </p:nvSpPr>
        <p:spPr>
          <a:xfrm>
            <a:off x="10757139" y="3798498"/>
            <a:ext cx="16073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STRONG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xmlns="" id="{77039548-BB42-62D0-EFEC-0B98EE88DA94}"/>
              </a:ext>
            </a:extLst>
          </p:cNvPr>
          <p:cNvSpPr/>
          <p:nvPr/>
        </p:nvSpPr>
        <p:spPr>
          <a:xfrm>
            <a:off x="1258330" y="3093632"/>
            <a:ext cx="3393056" cy="14377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HUMIDITY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xmlns="" id="{9DF6CF94-DB37-96AA-7443-6E4A89E55166}"/>
              </a:ext>
            </a:extLst>
          </p:cNvPr>
          <p:cNvSpPr/>
          <p:nvPr/>
        </p:nvSpPr>
        <p:spPr>
          <a:xfrm>
            <a:off x="1181339" y="3823179"/>
            <a:ext cx="158151" cy="1653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A61100E-420D-6D6B-81EA-192AFBCE2288}"/>
              </a:ext>
            </a:extLst>
          </p:cNvPr>
          <p:cNvSpPr/>
          <p:nvPr/>
        </p:nvSpPr>
        <p:spPr>
          <a:xfrm>
            <a:off x="829691" y="5481968"/>
            <a:ext cx="1020792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ea typeface="+mn-lt"/>
                <a:cs typeface="+mn-lt"/>
              </a:rPr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81C2F75-20E6-F0AA-B1FB-73FC4022D62D}"/>
              </a:ext>
            </a:extLst>
          </p:cNvPr>
          <p:cNvSpPr/>
          <p:nvPr/>
        </p:nvSpPr>
        <p:spPr>
          <a:xfrm>
            <a:off x="3886678" y="5381923"/>
            <a:ext cx="977660" cy="6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cs typeface="Calibri"/>
              </a:rPr>
              <a:t>YES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xmlns="" id="{9C8AF157-CAE4-983F-CF53-C079A407F1F7}"/>
              </a:ext>
            </a:extLst>
          </p:cNvPr>
          <p:cNvSpPr/>
          <p:nvPr/>
        </p:nvSpPr>
        <p:spPr>
          <a:xfrm>
            <a:off x="10584129" y="3837553"/>
            <a:ext cx="158151" cy="153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03B986C-46C8-6213-E81F-E8A6EA22B333}"/>
              </a:ext>
            </a:extLst>
          </p:cNvPr>
          <p:cNvSpPr txBox="1"/>
          <p:nvPr/>
        </p:nvSpPr>
        <p:spPr>
          <a:xfrm>
            <a:off x="80513" y="4048664"/>
            <a:ext cx="11904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HIGH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E2C7794-ABFA-B81E-4E60-5E3E1239FB4B}"/>
              </a:ext>
            </a:extLst>
          </p:cNvPr>
          <p:cNvSpPr txBox="1"/>
          <p:nvPr/>
        </p:nvSpPr>
        <p:spPr>
          <a:xfrm>
            <a:off x="2840966" y="4767531"/>
            <a:ext cx="1607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NORMAL</a:t>
            </a: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6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89AC-31E7-D651-F6D4-1CBCBA5F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979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D5DB8-5522-FAB9-1890-0D148FCE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0515600" cy="4797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simple to implement and it follows a flow chart type structure that resembles human-like decision making.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proves to be very useful for decision-related problems.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helps to find all of the possible outcomes for a given problem.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is very little need for data cleaning in decision trees compared to other Machine Learning algorithms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Handles both numerical as well as categorical values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3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E425B-35AE-1C98-E4C6-7B129355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470DF-AE45-8447-686B-C2E6BC9D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Too many layers of decision tree make it extremely complex sometimes.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may result 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 which can be resolved using the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Random Forest algorithm)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more number of the class labels, the computational complexity of the decision tree increases.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C02D6-3B7A-E656-A7D5-711844BA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F373DC-2932-FE39-6DBE-20784312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55"/>
            <a:ext cx="10515600" cy="386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Times New Roman"/>
              </a:rPr>
              <a:t>Marketing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Retention of Customers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Diagnosis of Diseases and Ailments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Detection of Frauds</a:t>
            </a:r>
          </a:p>
        </p:txBody>
      </p:sp>
    </p:spTree>
    <p:extLst>
      <p:ext uri="{BB962C8B-B14F-4D97-AF65-F5344CB8AC3E}">
        <p14:creationId xmlns:p14="http://schemas.microsoft.com/office/powerpoint/2010/main" xmlns="" val="2258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A3B93-CE2A-44F0-E7E1-C449ED69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" y="264483"/>
            <a:ext cx="10285562" cy="31914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/>
                <a:cs typeface="Calibri Light"/>
              </a:rPr>
              <a:t>Example of Decision tree for a car driving: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AC87D9-A6E6-26FA-C99D-7EC74CEF291D}"/>
              </a:ext>
            </a:extLst>
          </p:cNvPr>
          <p:cNvSpPr/>
          <p:nvPr/>
        </p:nvSpPr>
        <p:spPr>
          <a:xfrm>
            <a:off x="3797420" y="951001"/>
            <a:ext cx="2300377" cy="89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KEEP DRIVING FORWARD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3E24C75A-3136-155A-9D49-7B74DBE4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65" t="22449" r="7463" b="19952"/>
          <a:stretch/>
        </p:blipFill>
        <p:spPr>
          <a:xfrm>
            <a:off x="8101192" y="744373"/>
            <a:ext cx="2473679" cy="162364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C86774-6120-928F-7B1A-8A1A98B6E9B6}"/>
              </a:ext>
            </a:extLst>
          </p:cNvPr>
          <p:cNvSpPr/>
          <p:nvPr/>
        </p:nvSpPr>
        <p:spPr>
          <a:xfrm>
            <a:off x="3549330" y="2322568"/>
            <a:ext cx="2386642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THERE A STOP LIGHT AHEAD?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3C17E7-A1B6-2E92-91A4-65FBEFA89CB9}"/>
              </a:ext>
            </a:extLst>
          </p:cNvPr>
          <p:cNvSpPr/>
          <p:nvPr/>
        </p:nvSpPr>
        <p:spPr>
          <a:xfrm>
            <a:off x="7949115" y="2418833"/>
            <a:ext cx="2918603" cy="934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 STOP LIGHT RED?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CC0969-8E30-3ECF-E060-2ADA22F36D69}"/>
              </a:ext>
            </a:extLst>
          </p:cNvPr>
          <p:cNvSpPr/>
          <p:nvPr/>
        </p:nvSpPr>
        <p:spPr>
          <a:xfrm>
            <a:off x="9530625" y="4818603"/>
            <a:ext cx="1452113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STOP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DF8957-1E52-A7E7-9808-22FC2E2958E0}"/>
              </a:ext>
            </a:extLst>
          </p:cNvPr>
          <p:cNvSpPr/>
          <p:nvPr/>
        </p:nvSpPr>
        <p:spPr>
          <a:xfrm>
            <a:off x="6740168" y="4739839"/>
            <a:ext cx="1696528" cy="100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KEEP GOING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07B252-B588-89B3-447B-6189C3096331}"/>
              </a:ext>
            </a:extLst>
          </p:cNvPr>
          <p:cNvSpPr/>
          <p:nvPr/>
        </p:nvSpPr>
        <p:spPr>
          <a:xfrm>
            <a:off x="3216151" y="4594816"/>
            <a:ext cx="2472905" cy="16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IS THERE ENOUGH GAS/PETROL IN THE CAR?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17DA0D0-C005-9558-8731-96AE1F9BFBD5}"/>
              </a:ext>
            </a:extLst>
          </p:cNvPr>
          <p:cNvSpPr/>
          <p:nvPr/>
        </p:nvSpPr>
        <p:spPr>
          <a:xfrm>
            <a:off x="104393" y="3809061"/>
            <a:ext cx="2099093" cy="254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cs typeface="Calibri"/>
              </a:rPr>
              <a:t>FIND A PETROL STATION, AND BUY GAS/PETROL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DEC1542F-74A0-946C-F81A-B3D810272F4D}"/>
              </a:ext>
            </a:extLst>
          </p:cNvPr>
          <p:cNvSpPr/>
          <p:nvPr/>
        </p:nvSpPr>
        <p:spPr>
          <a:xfrm>
            <a:off x="4591690" y="1840927"/>
            <a:ext cx="230037" cy="460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9D6BD64F-9224-8BF9-EC88-CE5FF64B7B28}"/>
              </a:ext>
            </a:extLst>
          </p:cNvPr>
          <p:cNvSpPr/>
          <p:nvPr/>
        </p:nvSpPr>
        <p:spPr>
          <a:xfrm>
            <a:off x="5936911" y="2768579"/>
            <a:ext cx="2012829" cy="244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ADCFD3CE-8518-81C0-A05C-0B21CF137A40}"/>
              </a:ext>
            </a:extLst>
          </p:cNvPr>
          <p:cNvSpPr/>
          <p:nvPr/>
        </p:nvSpPr>
        <p:spPr>
          <a:xfrm>
            <a:off x="10359824" y="3350548"/>
            <a:ext cx="158151" cy="1466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xmlns="" id="{63AAEB0A-61BD-157D-2056-8903E7CDB084}"/>
              </a:ext>
            </a:extLst>
          </p:cNvPr>
          <p:cNvSpPr/>
          <p:nvPr/>
        </p:nvSpPr>
        <p:spPr>
          <a:xfrm>
            <a:off x="9674086" y="3346173"/>
            <a:ext cx="158151" cy="1480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A1DD6F73-44D2-5FC4-A308-0836BDC7E4B9}"/>
              </a:ext>
            </a:extLst>
          </p:cNvPr>
          <p:cNvSpPr/>
          <p:nvPr/>
        </p:nvSpPr>
        <p:spPr>
          <a:xfrm>
            <a:off x="8100391" y="3340547"/>
            <a:ext cx="158151" cy="139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xmlns="" id="{3F58D2C6-7F5D-827C-09F8-2E9C3CCFF217}"/>
              </a:ext>
            </a:extLst>
          </p:cNvPr>
          <p:cNvSpPr/>
          <p:nvPr/>
        </p:nvSpPr>
        <p:spPr>
          <a:xfrm>
            <a:off x="5697496" y="5085521"/>
            <a:ext cx="1049547" cy="158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xmlns="" id="{8478997E-C10A-3F89-CC10-76EF07BFBC09}"/>
              </a:ext>
            </a:extLst>
          </p:cNvPr>
          <p:cNvSpPr/>
          <p:nvPr/>
        </p:nvSpPr>
        <p:spPr>
          <a:xfrm>
            <a:off x="2203799" y="5085520"/>
            <a:ext cx="1006414" cy="158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xmlns="" id="{06362372-5FE8-5EC1-E114-9E621E1C64DA}"/>
              </a:ext>
            </a:extLst>
          </p:cNvPr>
          <p:cNvSpPr/>
          <p:nvPr/>
        </p:nvSpPr>
        <p:spPr>
          <a:xfrm>
            <a:off x="1037983" y="1357098"/>
            <a:ext cx="230037" cy="2458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E9B6D72A-0E2D-E45F-72B9-A28F2C93E9D9}"/>
              </a:ext>
            </a:extLst>
          </p:cNvPr>
          <p:cNvSpPr/>
          <p:nvPr/>
        </p:nvSpPr>
        <p:spPr>
          <a:xfrm>
            <a:off x="1043608" y="1292086"/>
            <a:ext cx="2760452" cy="27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044B2271-DF86-776C-6255-9A935071DF2E}"/>
              </a:ext>
            </a:extLst>
          </p:cNvPr>
          <p:cNvSpPr/>
          <p:nvPr/>
        </p:nvSpPr>
        <p:spPr>
          <a:xfrm>
            <a:off x="5939099" y="3129576"/>
            <a:ext cx="1049547" cy="21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95C1FE84-1B66-95D7-C9AE-91B74751A8EC}"/>
              </a:ext>
            </a:extLst>
          </p:cNvPr>
          <p:cNvSpPr/>
          <p:nvPr/>
        </p:nvSpPr>
        <p:spPr>
          <a:xfrm>
            <a:off x="6833621" y="3125200"/>
            <a:ext cx="230038" cy="161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xmlns="" id="{CFB9E997-A2AA-A4D1-2FC2-92DE04EE19D9}"/>
              </a:ext>
            </a:extLst>
          </p:cNvPr>
          <p:cNvSpPr/>
          <p:nvPr/>
        </p:nvSpPr>
        <p:spPr>
          <a:xfrm>
            <a:off x="3213964" y="1509623"/>
            <a:ext cx="230037" cy="3091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xmlns="" id="{B811EE73-D466-25F7-0743-7BF5B9AFBC1C}"/>
              </a:ext>
            </a:extLst>
          </p:cNvPr>
          <p:cNvSpPr/>
          <p:nvPr/>
        </p:nvSpPr>
        <p:spPr>
          <a:xfrm>
            <a:off x="6510130" y="2004390"/>
            <a:ext cx="790754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xmlns="" id="{0AD63CF7-6CCB-1F68-1D80-C1B28113BD3D}"/>
              </a:ext>
            </a:extLst>
          </p:cNvPr>
          <p:cNvSpPr/>
          <p:nvPr/>
        </p:nvSpPr>
        <p:spPr>
          <a:xfrm>
            <a:off x="3438377" y="3753116"/>
            <a:ext cx="905773" cy="64697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xmlns="" id="{32F1AD31-7949-D260-6EF7-216F856937B4}"/>
              </a:ext>
            </a:extLst>
          </p:cNvPr>
          <p:cNvSpPr/>
          <p:nvPr/>
        </p:nvSpPr>
        <p:spPr>
          <a:xfrm>
            <a:off x="2301315" y="4268512"/>
            <a:ext cx="805131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xmlns="" id="{4D24E81A-AE2E-25F4-48E7-C941CC842102}"/>
              </a:ext>
            </a:extLst>
          </p:cNvPr>
          <p:cNvSpPr/>
          <p:nvPr/>
        </p:nvSpPr>
        <p:spPr>
          <a:xfrm>
            <a:off x="7066158" y="3497447"/>
            <a:ext cx="776376" cy="57509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xmlns="" id="{2E4CCFE8-DF95-873B-FBD3-FFCC1B1E6779}"/>
              </a:ext>
            </a:extLst>
          </p:cNvPr>
          <p:cNvSpPr/>
          <p:nvPr/>
        </p:nvSpPr>
        <p:spPr>
          <a:xfrm>
            <a:off x="8331365" y="3583712"/>
            <a:ext cx="790753" cy="690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Calibri"/>
              </a:rPr>
              <a:t>NO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xmlns="" id="{2E4FACC2-4E1C-6ABE-FE42-31D51C330EEF}"/>
              </a:ext>
            </a:extLst>
          </p:cNvPr>
          <p:cNvSpPr/>
          <p:nvPr/>
        </p:nvSpPr>
        <p:spPr>
          <a:xfrm>
            <a:off x="10593300" y="3715295"/>
            <a:ext cx="790754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xmlns="" val="38968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5FC9-9FCD-2F76-F187-CA80F9B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30" y="2809276"/>
            <a:ext cx="8502770" cy="1325563"/>
          </a:xfrm>
        </p:spPr>
        <p:txBody>
          <a:bodyPr>
            <a:normAutofit/>
          </a:bodyPr>
          <a:lstStyle/>
          <a:p>
            <a:r>
              <a:rPr lang="en-US" sz="6000" b="1">
                <a:latin typeface="Times New Roman"/>
                <a:cs typeface="Calibri Light"/>
              </a:rPr>
              <a:t>THANK YOU!!!!!</a:t>
            </a:r>
            <a:endParaRPr lang="en-US" sz="6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2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9AEE3-02B8-5469-0411-DDA30548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618"/>
            <a:ext cx="10515600" cy="116244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5200" b="1">
                <a:latin typeface="Times New Roman"/>
                <a:ea typeface="+mj-lt"/>
                <a:cs typeface="+mj-lt"/>
              </a:rPr>
              <a:t>CART </a:t>
            </a:r>
            <a:r>
              <a:rPr lang="en-US" sz="5200" b="1">
                <a:ea typeface="+mj-lt"/>
                <a:cs typeface="+mj-lt"/>
              </a:rPr>
              <a:t>(Classification and Regression Tree)</a:t>
            </a:r>
            <a:endParaRPr lang="en-US" sz="5200">
              <a:latin typeface="Times New Roman"/>
              <a:cs typeface="Times New Roman"/>
            </a:endParaRPr>
          </a:p>
          <a:p>
            <a:endParaRPr lang="en-US" sz="5200"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A8FD67CE-0D08-5731-91A4-A40D030ED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2753206"/>
              </p:ext>
            </p:extLst>
          </p:nvPr>
        </p:nvGraphicFramePr>
        <p:xfrm>
          <a:off x="478767" y="1883135"/>
          <a:ext cx="11220089" cy="481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006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BD0EB-2437-34E7-F31C-B8A9C522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Gini Index:</a:t>
            </a:r>
            <a:endParaRPr lang="en-US" sz="4800">
              <a:latin typeface="Times New Roman"/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xmlns="" id="{71B4CF84-0DBD-501D-A3BA-562B5FE1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1782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29AAE0D7-337D-D891-8E89-67827C7D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914772" cy="3661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Gini index is a </a:t>
            </a:r>
            <a:r>
              <a:rPr lang="en-US" sz="2400" b="1">
                <a:latin typeface="Times New Roman"/>
                <a:ea typeface="+mn-lt"/>
                <a:cs typeface="+mn-lt"/>
              </a:rPr>
              <a:t>metric for classification tasks</a:t>
            </a:r>
            <a:r>
              <a:rPr lang="en-US" sz="2400">
                <a:latin typeface="Times New Roman"/>
                <a:ea typeface="+mn-lt"/>
                <a:cs typeface="+mn-lt"/>
              </a:rPr>
              <a:t> in CART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It stores sum of squared probabilities of each class.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It has value between 0 and 1.</a:t>
            </a:r>
          </a:p>
          <a:p>
            <a:r>
              <a:rPr lang="en-US" sz="2400">
                <a:latin typeface="Times New Roman"/>
                <a:ea typeface="+mn-lt"/>
                <a:cs typeface="+mn-lt"/>
              </a:rPr>
              <a:t>Gini Index works with the categorical target variable “Yes” or “No”. It performs only Binary splits.</a:t>
            </a:r>
            <a:endParaRPr lang="en-US" sz="2400">
              <a:latin typeface="Times New Roman"/>
              <a:cs typeface="Calibri" panose="020F0502020204030204"/>
            </a:endParaRPr>
          </a:p>
          <a:p>
            <a:r>
              <a:rPr lang="en-US" sz="2400" b="1">
                <a:latin typeface="Times New Roman"/>
                <a:ea typeface="+mn-lt"/>
                <a:cs typeface="+mn-lt"/>
              </a:rPr>
              <a:t>Lesser the value of Gini index higher of homogeneity.</a:t>
            </a:r>
          </a:p>
          <a:p>
            <a:endParaRPr lang="en-US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9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xmlns="" id="{655756BF-6E1B-A33A-E532-6FAC084CC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3" t="9091" r="10461" b="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CBF71E6-C54A-4E15-90AD-354C39435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6378C-9540-F038-27A1-7C024ED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MATH BEHIND DECISION TREE :</a:t>
            </a:r>
          </a:p>
        </p:txBody>
      </p:sp>
    </p:spTree>
    <p:extLst>
      <p:ext uri="{BB962C8B-B14F-4D97-AF65-F5344CB8AC3E}">
        <p14:creationId xmlns:p14="http://schemas.microsoft.com/office/powerpoint/2010/main" xmlns="" val="2296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9563F-80E5-8662-8D27-1933C30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 There are 14 instances of golf playing decisions based on outlook, temperature, humidity and wind factors.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B694920B-B2AE-1ACF-7F93-68CD4E78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505" y="399255"/>
            <a:ext cx="7528321" cy="61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42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E3E2B-3D46-4553-3007-EF6D7E7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1" y="365125"/>
            <a:ext cx="10788769" cy="922997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OUTLOOK: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C1CD4-355B-F820-B171-0964D8A4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8" y="4140379"/>
            <a:ext cx="11967711" cy="25541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>
                <a:latin typeface="Times New Roman"/>
                <a:ea typeface="+mn-lt"/>
                <a:cs typeface="+mn-lt"/>
              </a:rPr>
              <a:t>Gini(Outlook=Sunny) = 1 – (2/5)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(3/5)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0.16 – 0.36 = 0.48</a:t>
            </a:r>
            <a:endParaRPr lang="en-US" sz="2500">
              <a:latin typeface="Times New Roman"/>
              <a:cs typeface="Calibri" panose="020F0502020204030204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Gini(Outlook=Overcast) = 1 – (4/4)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(0/4)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0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>
                <a:latin typeface="Times New Roman"/>
                <a:ea typeface="+mn-lt"/>
                <a:cs typeface="+mn-lt"/>
              </a:rPr>
              <a:t>Gini(Outlook=Rain) = 1 – (3/5)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– (2/5)</a:t>
            </a:r>
            <a:r>
              <a:rPr lang="en-US" sz="25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2500">
                <a:latin typeface="Times New Roman"/>
                <a:ea typeface="+mn-lt"/>
                <a:cs typeface="+mn-lt"/>
              </a:rPr>
              <a:t> = 1 – 0.36 – 0.16 = 0.48</a:t>
            </a:r>
            <a:endParaRPr lang="en-US" sz="2500">
              <a:latin typeface="Times New Roman"/>
              <a:cs typeface="Times New Roman"/>
            </a:endParaRPr>
          </a:p>
          <a:p>
            <a:r>
              <a:rPr lang="en-US" sz="2500" b="1">
                <a:latin typeface="Times New Roman"/>
                <a:ea typeface="+mn-lt"/>
                <a:cs typeface="+mn-lt"/>
              </a:rPr>
              <a:t>Gini(Outlook) = (5/14) x 0.48 + (4/14) x 0 + (5/14) x 0.48 = 0.171 + 0 + 0.171 = 0.342</a:t>
            </a:r>
            <a:r>
              <a:rPr lang="en-US" sz="2500"/>
              <a:t/>
            </a:r>
            <a:br>
              <a:rPr lang="en-US" sz="2500"/>
            </a:br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58E1645-AA13-C55B-404D-18FBD775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96924"/>
              </p:ext>
            </p:extLst>
          </p:nvPr>
        </p:nvGraphicFramePr>
        <p:xfrm>
          <a:off x="747622" y="1452113"/>
          <a:ext cx="8210360" cy="238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5">
                  <a:extLst>
                    <a:ext uri="{9D8B030D-6E8A-4147-A177-3AD203B41FA5}">
                      <a16:colId xmlns:a16="http://schemas.microsoft.com/office/drawing/2014/main" xmlns="" val="524122853"/>
                    </a:ext>
                  </a:extLst>
                </a:gridCol>
                <a:gridCol w="1637411">
                  <a:extLst>
                    <a:ext uri="{9D8B030D-6E8A-4147-A177-3AD203B41FA5}">
                      <a16:colId xmlns:a16="http://schemas.microsoft.com/office/drawing/2014/main" xmlns="" val="578285218"/>
                    </a:ext>
                  </a:extLst>
                </a:gridCol>
                <a:gridCol w="1318409">
                  <a:extLst>
                    <a:ext uri="{9D8B030D-6E8A-4147-A177-3AD203B41FA5}">
                      <a16:colId xmlns:a16="http://schemas.microsoft.com/office/drawing/2014/main" xmlns="" val="4092150381"/>
                    </a:ext>
                  </a:extLst>
                </a:gridCol>
                <a:gridCol w="3076295">
                  <a:extLst>
                    <a:ext uri="{9D8B030D-6E8A-4147-A177-3AD203B41FA5}">
                      <a16:colId xmlns:a16="http://schemas.microsoft.com/office/drawing/2014/main" xmlns="" val="2183044666"/>
                    </a:ext>
                  </a:extLst>
                </a:gridCol>
              </a:tblGrid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85618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8178918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878659"/>
                  </a:ext>
                </a:extLst>
              </a:tr>
              <a:tr h="5970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09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66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C5592-E882-7F06-0B23-6808D0A9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235729"/>
            <a:ext cx="10515600" cy="764847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TEMPERATURE: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38CF5-1313-7048-3DD5-D199480E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3924719"/>
            <a:ext cx="11795184" cy="2252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(Temp=Hot) = 1 – (2/4)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(2/4)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0.5</a:t>
            </a:r>
            <a:endParaRPr lang="en-US" sz="2500" dirty="0">
              <a:latin typeface="Times New Roman"/>
              <a:cs typeface="Calibri"/>
            </a:endParaRPr>
          </a:p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(Temp=Cool) = 1 – (3/4)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(1/4)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1 – 0.5625 – 0.0625 = 0.375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dirty="0">
                <a:latin typeface="Times New Roman"/>
                <a:ea typeface="+mn-lt"/>
                <a:cs typeface="+mn-lt"/>
              </a:rPr>
              <a:t>(Temp=Mild) = 1 – (4/6)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– (2/6)</a:t>
            </a:r>
            <a:r>
              <a:rPr lang="en-US" sz="25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= 1 – 0.444 – 0.111 = 0.445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 err="1">
                <a:latin typeface="Times New Roman"/>
                <a:ea typeface="+mn-lt"/>
                <a:cs typeface="+mn-lt"/>
              </a:rPr>
              <a:t>Gini</a:t>
            </a:r>
            <a:r>
              <a:rPr lang="en-US" sz="2500" b="1" dirty="0">
                <a:latin typeface="Times New Roman"/>
                <a:ea typeface="+mn-lt"/>
                <a:cs typeface="+mn-lt"/>
              </a:rPr>
              <a:t>(Temp) = (4/14) x 0.5 + (4/14) x 0.375 + (6/14) x 0.445 = 0.142 + 0.107 + 0.190 = 0.439</a:t>
            </a:r>
            <a:endParaRPr lang="en-US" sz="2500" b="1" dirty="0">
              <a:latin typeface="Times New Roman"/>
              <a:cs typeface="Times New Roman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A8AE8B6-234E-898A-69CF-68E69BDA2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694565"/>
              </p:ext>
            </p:extLst>
          </p:nvPr>
        </p:nvGraphicFramePr>
        <p:xfrm>
          <a:off x="503207" y="1150188"/>
          <a:ext cx="11328109" cy="251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74">
                  <a:extLst>
                    <a:ext uri="{9D8B030D-6E8A-4147-A177-3AD203B41FA5}">
                      <a16:colId xmlns:a16="http://schemas.microsoft.com/office/drawing/2014/main" xmlns="" val="3379377756"/>
                    </a:ext>
                  </a:extLst>
                </a:gridCol>
                <a:gridCol w="2674674">
                  <a:extLst>
                    <a:ext uri="{9D8B030D-6E8A-4147-A177-3AD203B41FA5}">
                      <a16:colId xmlns:a16="http://schemas.microsoft.com/office/drawing/2014/main" xmlns="" val="3585324845"/>
                    </a:ext>
                  </a:extLst>
                </a:gridCol>
                <a:gridCol w="2674674">
                  <a:extLst>
                    <a:ext uri="{9D8B030D-6E8A-4147-A177-3AD203B41FA5}">
                      <a16:colId xmlns:a16="http://schemas.microsoft.com/office/drawing/2014/main" xmlns="" val="2431512150"/>
                    </a:ext>
                  </a:extLst>
                </a:gridCol>
                <a:gridCol w="3304087">
                  <a:extLst>
                    <a:ext uri="{9D8B030D-6E8A-4147-A177-3AD203B41FA5}">
                      <a16:colId xmlns:a16="http://schemas.microsoft.com/office/drawing/2014/main" xmlns="" val="4026928819"/>
                    </a:ext>
                  </a:extLst>
                </a:gridCol>
              </a:tblGrid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NO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612897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141037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851046"/>
                  </a:ext>
                </a:extLst>
              </a:tr>
              <a:tr h="628838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19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37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989</Words>
  <Application>Microsoft Office PowerPoint</Application>
  <PresentationFormat>Custom</PresentationFormat>
  <Paragraphs>521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Decision Tree Classification - Cart</vt:lpstr>
      <vt:lpstr>Slide 2</vt:lpstr>
      <vt:lpstr>Example of Decision tree for a car driving:</vt:lpstr>
      <vt:lpstr>CART (Classification and Regression Tree) </vt:lpstr>
      <vt:lpstr>Gini Index: </vt:lpstr>
      <vt:lpstr>MATH BEHIND DECISION TREE :</vt:lpstr>
      <vt:lpstr>Dataset: There are 14 instances of golf playing decisions based on outlook, temperature, humidity and wind factors.</vt:lpstr>
      <vt:lpstr>OUTLOOK:</vt:lpstr>
      <vt:lpstr>TEMPERATURE:</vt:lpstr>
      <vt:lpstr>HUMIDITY: </vt:lpstr>
      <vt:lpstr>WIND:</vt:lpstr>
      <vt:lpstr>DECIDING ROOT NODE:</vt:lpstr>
      <vt:lpstr>Slide 13</vt:lpstr>
      <vt:lpstr>Slide 14</vt:lpstr>
      <vt:lpstr>Gini of temperature for sunny outlook: </vt:lpstr>
      <vt:lpstr>Gini of humidity for sunny outlook: </vt:lpstr>
      <vt:lpstr>Gini of wind for sunny outlook </vt:lpstr>
      <vt:lpstr>Decision for sunny outlook: </vt:lpstr>
      <vt:lpstr>Slide 19</vt:lpstr>
      <vt:lpstr>Slide 20</vt:lpstr>
      <vt:lpstr>Gini of temperature for rain outlook: </vt:lpstr>
      <vt:lpstr>Gini of wind for rain outlook: </vt:lpstr>
      <vt:lpstr>Decision for rain outlook </vt:lpstr>
      <vt:lpstr>Slide 24</vt:lpstr>
      <vt:lpstr>Slide 25</vt:lpstr>
      <vt:lpstr>Final form of the decision tree built by CART algorithm</vt:lpstr>
      <vt:lpstr>Advantages:</vt:lpstr>
      <vt:lpstr>Disadvantages:</vt:lpstr>
      <vt:lpstr>Applications:</vt:lpstr>
      <vt:lpstr>THANK YOU!!!!!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Adnin</cp:lastModifiedBy>
  <cp:revision>55</cp:revision>
  <dcterms:created xsi:type="dcterms:W3CDTF">2023-02-04T08:20:29Z</dcterms:created>
  <dcterms:modified xsi:type="dcterms:W3CDTF">2023-03-20T07:53:46Z</dcterms:modified>
</cp:coreProperties>
</file>