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1" r:id="rId5"/>
    <p:sldId id="262" r:id="rId6"/>
    <p:sldId id="259"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670AD-6053-4571-B881-B9F2F3EDA234}" type="datetimeFigureOut">
              <a:rPr lang="en-IN" smtClean="0"/>
              <a:t>18-10-2022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BC3D6-3648-4DE2-9064-B5A9D690BB34}" type="slidenum">
              <a:rPr lang="en-IN" smtClean="0"/>
              <a:t>‹#›</a:t>
            </a:fld>
            <a:endParaRPr lang="en-IN"/>
          </a:p>
        </p:txBody>
      </p:sp>
    </p:spTree>
    <p:extLst>
      <p:ext uri="{BB962C8B-B14F-4D97-AF65-F5344CB8AC3E}">
        <p14:creationId xmlns:p14="http://schemas.microsoft.com/office/powerpoint/2010/main" val="301367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EBC3D6-3648-4DE2-9064-B5A9D690BB34}" type="slidenum">
              <a:rPr lang="en-IN" smtClean="0"/>
              <a:t>5</a:t>
            </a:fld>
            <a:endParaRPr lang="en-IN"/>
          </a:p>
        </p:txBody>
      </p:sp>
    </p:spTree>
    <p:extLst>
      <p:ext uri="{BB962C8B-B14F-4D97-AF65-F5344CB8AC3E}">
        <p14:creationId xmlns:p14="http://schemas.microsoft.com/office/powerpoint/2010/main" val="2804491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E570366-6691-4F79-8E14-ECFCF10CB5B2}" type="datetimeFigureOut">
              <a:rPr lang="en-IN" smtClean="0"/>
              <a:t>18-10-2022</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258923D-AC0C-4EB2-8EA4-C155C6219FA4}" type="slidenum">
              <a:rPr lang="en-IN" smtClean="0"/>
              <a:t>‹#›</a:t>
            </a:fld>
            <a:endParaRPr lang="en-IN"/>
          </a:p>
        </p:txBody>
      </p:sp>
    </p:spTree>
    <p:extLst>
      <p:ext uri="{BB962C8B-B14F-4D97-AF65-F5344CB8AC3E}">
        <p14:creationId xmlns:p14="http://schemas.microsoft.com/office/powerpoint/2010/main" val="130880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70366-6691-4F79-8E14-ECFCF10CB5B2}"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58923D-AC0C-4EB2-8EA4-C155C6219FA4}" type="slidenum">
              <a:rPr lang="en-IN" smtClean="0"/>
              <a:t>‹#›</a:t>
            </a:fld>
            <a:endParaRPr lang="en-IN"/>
          </a:p>
        </p:txBody>
      </p:sp>
    </p:spTree>
    <p:extLst>
      <p:ext uri="{BB962C8B-B14F-4D97-AF65-F5344CB8AC3E}">
        <p14:creationId xmlns:p14="http://schemas.microsoft.com/office/powerpoint/2010/main" val="38321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E570366-6691-4F79-8E14-ECFCF10CB5B2}" type="datetimeFigureOut">
              <a:rPr lang="en-IN" smtClean="0"/>
              <a:t>18-10-2022</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258923D-AC0C-4EB2-8EA4-C155C6219FA4}" type="slidenum">
              <a:rPr lang="en-IN" smtClean="0"/>
              <a:t>‹#›</a:t>
            </a:fld>
            <a:endParaRPr lang="en-IN"/>
          </a:p>
        </p:txBody>
      </p:sp>
    </p:spTree>
    <p:extLst>
      <p:ext uri="{BB962C8B-B14F-4D97-AF65-F5344CB8AC3E}">
        <p14:creationId xmlns:p14="http://schemas.microsoft.com/office/powerpoint/2010/main" val="3012100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70366-6691-4F79-8E14-ECFCF10CB5B2}" type="datetimeFigureOut">
              <a:rPr lang="en-IN" smtClean="0"/>
              <a:t>18-10-2022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0258923D-AC0C-4EB2-8EA4-C155C6219FA4}" type="slidenum">
              <a:rPr lang="en-IN" smtClean="0"/>
              <a:t>‹#›</a:t>
            </a:fld>
            <a:endParaRPr lang="en-IN"/>
          </a:p>
        </p:txBody>
      </p:sp>
    </p:spTree>
    <p:extLst>
      <p:ext uri="{BB962C8B-B14F-4D97-AF65-F5344CB8AC3E}">
        <p14:creationId xmlns:p14="http://schemas.microsoft.com/office/powerpoint/2010/main" val="315893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E570366-6691-4F79-8E14-ECFCF10CB5B2}" type="datetimeFigureOut">
              <a:rPr lang="en-IN" smtClean="0"/>
              <a:t>18-10-2022</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258923D-AC0C-4EB2-8EA4-C155C6219FA4}" type="slidenum">
              <a:rPr lang="en-IN" smtClean="0"/>
              <a:t>‹#›</a:t>
            </a:fld>
            <a:endParaRPr lang="en-IN"/>
          </a:p>
        </p:txBody>
      </p:sp>
    </p:spTree>
    <p:extLst>
      <p:ext uri="{BB962C8B-B14F-4D97-AF65-F5344CB8AC3E}">
        <p14:creationId xmlns:p14="http://schemas.microsoft.com/office/powerpoint/2010/main" val="399537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570366-6691-4F79-8E14-ECFCF10CB5B2}"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58923D-AC0C-4EB2-8EA4-C155C6219FA4}" type="slidenum">
              <a:rPr lang="en-IN" smtClean="0"/>
              <a:t>‹#›</a:t>
            </a:fld>
            <a:endParaRPr lang="en-IN"/>
          </a:p>
        </p:txBody>
      </p:sp>
    </p:spTree>
    <p:extLst>
      <p:ext uri="{BB962C8B-B14F-4D97-AF65-F5344CB8AC3E}">
        <p14:creationId xmlns:p14="http://schemas.microsoft.com/office/powerpoint/2010/main" val="352711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570366-6691-4F79-8E14-ECFCF10CB5B2}" type="datetimeFigureOut">
              <a:rPr lang="en-IN" smtClean="0"/>
              <a:t>18-10-2022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58923D-AC0C-4EB2-8EA4-C155C6219FA4}" type="slidenum">
              <a:rPr lang="en-IN" smtClean="0"/>
              <a:t>‹#›</a:t>
            </a:fld>
            <a:endParaRPr lang="en-IN"/>
          </a:p>
        </p:txBody>
      </p:sp>
    </p:spTree>
    <p:extLst>
      <p:ext uri="{BB962C8B-B14F-4D97-AF65-F5344CB8AC3E}">
        <p14:creationId xmlns:p14="http://schemas.microsoft.com/office/powerpoint/2010/main" val="96003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70366-6691-4F79-8E14-ECFCF10CB5B2}" type="datetimeFigureOut">
              <a:rPr lang="en-IN" smtClean="0"/>
              <a:t>18-10-2022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58923D-AC0C-4EB2-8EA4-C155C6219FA4}" type="slidenum">
              <a:rPr lang="en-IN" smtClean="0"/>
              <a:t>‹#›</a:t>
            </a:fld>
            <a:endParaRPr lang="en-IN"/>
          </a:p>
        </p:txBody>
      </p:sp>
    </p:spTree>
    <p:extLst>
      <p:ext uri="{BB962C8B-B14F-4D97-AF65-F5344CB8AC3E}">
        <p14:creationId xmlns:p14="http://schemas.microsoft.com/office/powerpoint/2010/main" val="89294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70366-6691-4F79-8E14-ECFCF10CB5B2}" type="datetimeFigureOut">
              <a:rPr lang="en-IN" smtClean="0"/>
              <a:t>18-10-2022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58923D-AC0C-4EB2-8EA4-C155C6219FA4}" type="slidenum">
              <a:rPr lang="en-IN" smtClean="0"/>
              <a:t>‹#›</a:t>
            </a:fld>
            <a:endParaRPr lang="en-IN"/>
          </a:p>
        </p:txBody>
      </p:sp>
    </p:spTree>
    <p:extLst>
      <p:ext uri="{BB962C8B-B14F-4D97-AF65-F5344CB8AC3E}">
        <p14:creationId xmlns:p14="http://schemas.microsoft.com/office/powerpoint/2010/main" val="301699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E570366-6691-4F79-8E14-ECFCF10CB5B2}" type="datetimeFigureOut">
              <a:rPr lang="en-IN" smtClean="0"/>
              <a:t>18-10-2022</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258923D-AC0C-4EB2-8EA4-C155C6219FA4}" type="slidenum">
              <a:rPr lang="en-IN" smtClean="0"/>
              <a:t>‹#›</a:t>
            </a:fld>
            <a:endParaRPr lang="en-IN"/>
          </a:p>
        </p:txBody>
      </p:sp>
    </p:spTree>
    <p:extLst>
      <p:ext uri="{BB962C8B-B14F-4D97-AF65-F5344CB8AC3E}">
        <p14:creationId xmlns:p14="http://schemas.microsoft.com/office/powerpoint/2010/main" val="261201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70366-6691-4F79-8E14-ECFCF10CB5B2}" type="datetimeFigureOut">
              <a:rPr lang="en-IN" smtClean="0"/>
              <a:t>18-10-2022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58923D-AC0C-4EB2-8EA4-C155C6219FA4}" type="slidenum">
              <a:rPr lang="en-IN" smtClean="0"/>
              <a:t>‹#›</a:t>
            </a:fld>
            <a:endParaRPr lang="en-IN"/>
          </a:p>
        </p:txBody>
      </p:sp>
    </p:spTree>
    <p:extLst>
      <p:ext uri="{BB962C8B-B14F-4D97-AF65-F5344CB8AC3E}">
        <p14:creationId xmlns:p14="http://schemas.microsoft.com/office/powerpoint/2010/main" val="5261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E570366-6691-4F79-8E14-ECFCF10CB5B2}" type="datetimeFigureOut">
              <a:rPr lang="en-IN" smtClean="0"/>
              <a:t>18-10-2022</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258923D-AC0C-4EB2-8EA4-C155C6219FA4}"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6646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C904-1BA6-2E43-3E19-6B215745C5D7}"/>
              </a:ext>
            </a:extLst>
          </p:cNvPr>
          <p:cNvSpPr>
            <a:spLocks noGrp="1"/>
          </p:cNvSpPr>
          <p:nvPr>
            <p:ph type="ctrTitle"/>
          </p:nvPr>
        </p:nvSpPr>
        <p:spPr/>
        <p:txBody>
          <a:bodyPr/>
          <a:lstStyle/>
          <a:p>
            <a:r>
              <a:rPr lang="en-IN" dirty="0"/>
              <a:t>CASE STUDY - LEADSCORING</a:t>
            </a:r>
          </a:p>
        </p:txBody>
      </p:sp>
      <p:sp>
        <p:nvSpPr>
          <p:cNvPr id="3" name="Subtitle 2">
            <a:extLst>
              <a:ext uri="{FF2B5EF4-FFF2-40B4-BE49-F238E27FC236}">
                <a16:creationId xmlns:a16="http://schemas.microsoft.com/office/drawing/2014/main" id="{182DA719-BF86-60B6-3E16-5E56FC6AF840}"/>
              </a:ext>
            </a:extLst>
          </p:cNvPr>
          <p:cNvSpPr>
            <a:spLocks noGrp="1"/>
          </p:cNvSpPr>
          <p:nvPr>
            <p:ph type="subTitle" idx="1"/>
          </p:nvPr>
        </p:nvSpPr>
        <p:spPr>
          <a:xfrm>
            <a:off x="822263" y="4752109"/>
            <a:ext cx="3283527" cy="1251425"/>
          </a:xfrm>
        </p:spPr>
        <p:txBody>
          <a:bodyPr>
            <a:normAutofit/>
          </a:bodyPr>
          <a:lstStyle/>
          <a:p>
            <a:r>
              <a:rPr lang="en-IN" b="1" dirty="0">
                <a:solidFill>
                  <a:schemeClr val="bg1"/>
                </a:solidFill>
              </a:rPr>
              <a:t>GROUP MEMBERS</a:t>
            </a:r>
          </a:p>
          <a:p>
            <a:r>
              <a:rPr lang="en-IN" dirty="0">
                <a:solidFill>
                  <a:schemeClr val="bg1"/>
                </a:solidFill>
              </a:rPr>
              <a:t>G KEERTHANA</a:t>
            </a:r>
          </a:p>
          <a:p>
            <a:r>
              <a:rPr lang="en-IN" dirty="0">
                <a:solidFill>
                  <a:schemeClr val="bg1"/>
                </a:solidFill>
              </a:rPr>
              <a:t>RAKESH SINGH</a:t>
            </a:r>
          </a:p>
        </p:txBody>
      </p:sp>
      <p:sp>
        <p:nvSpPr>
          <p:cNvPr id="5" name="Subtitle 2">
            <a:extLst>
              <a:ext uri="{FF2B5EF4-FFF2-40B4-BE49-F238E27FC236}">
                <a16:creationId xmlns:a16="http://schemas.microsoft.com/office/drawing/2014/main" id="{22CCD03C-835A-B391-A8D4-0B05DD3D2B49}"/>
              </a:ext>
            </a:extLst>
          </p:cNvPr>
          <p:cNvSpPr txBox="1">
            <a:spLocks/>
          </p:cNvSpPr>
          <p:nvPr/>
        </p:nvSpPr>
        <p:spPr>
          <a:xfrm>
            <a:off x="7924085" y="4655127"/>
            <a:ext cx="3283527" cy="125142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sz="1600" b="1" dirty="0">
                <a:solidFill>
                  <a:schemeClr val="bg1"/>
                </a:solidFill>
              </a:rPr>
              <a:t>Data source files: </a:t>
            </a:r>
          </a:p>
          <a:p>
            <a:pPr algn="r"/>
            <a:r>
              <a:rPr lang="en-US" sz="1600" dirty="0">
                <a:solidFill>
                  <a:schemeClr val="bg1"/>
                </a:solidFill>
              </a:rPr>
              <a:t>Leads Data Dictionary.csv</a:t>
            </a:r>
          </a:p>
          <a:p>
            <a:pPr algn="r"/>
            <a:r>
              <a:rPr lang="en-US" sz="1600" dirty="0">
                <a:solidFill>
                  <a:schemeClr val="bg1"/>
                </a:solidFill>
              </a:rPr>
              <a:t>Leads.csv</a:t>
            </a:r>
          </a:p>
        </p:txBody>
      </p:sp>
    </p:spTree>
    <p:extLst>
      <p:ext uri="{BB962C8B-B14F-4D97-AF65-F5344CB8AC3E}">
        <p14:creationId xmlns:p14="http://schemas.microsoft.com/office/powerpoint/2010/main" val="2583714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dirty="0"/>
              <a:t>Conclusion</a:t>
            </a:r>
            <a:r>
              <a:rPr lang="en-US" b="1" dirty="0"/>
              <a:t> </a:t>
            </a:r>
            <a:br>
              <a:rPr lang="en-US" b="1" dirty="0"/>
            </a:br>
            <a:endParaRPr lang="en-IN" dirty="0"/>
          </a:p>
        </p:txBody>
      </p:sp>
      <p:sp>
        <p:nvSpPr>
          <p:cNvPr id="3" name="Content Placeholder 2"/>
          <p:cNvSpPr>
            <a:spLocks noGrp="1"/>
          </p:cNvSpPr>
          <p:nvPr>
            <p:ph idx="1"/>
          </p:nvPr>
        </p:nvSpPr>
        <p:spPr>
          <a:xfrm>
            <a:off x="581192" y="2180496"/>
            <a:ext cx="11029615" cy="4439760"/>
          </a:xfrm>
        </p:spPr>
        <p:txBody>
          <a:bodyPr anchor="t">
            <a:normAutofit/>
          </a:bodyPr>
          <a:lstStyle/>
          <a:p>
            <a:pPr marL="0" indent="0">
              <a:buNone/>
            </a:pPr>
            <a:r>
              <a:rPr lang="en-US" dirty="0"/>
              <a:t>The important features came from the Model are: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lead conversion rate achieved is around 80.6% as the accuracy on the test data is 80.6%</a:t>
            </a:r>
            <a:endParaRPr lang="en-IN" dirty="0"/>
          </a:p>
        </p:txBody>
      </p:sp>
      <p:pic>
        <p:nvPicPr>
          <p:cNvPr id="5" name="Picture 4">
            <a:extLst>
              <a:ext uri="{FF2B5EF4-FFF2-40B4-BE49-F238E27FC236}">
                <a16:creationId xmlns:a16="http://schemas.microsoft.com/office/drawing/2014/main" id="{B6D3DCFA-F651-4AD5-2B88-90434097DB3E}"/>
              </a:ext>
            </a:extLst>
          </p:cNvPr>
          <p:cNvPicPr>
            <a:picLocks noChangeAspect="1"/>
          </p:cNvPicPr>
          <p:nvPr/>
        </p:nvPicPr>
        <p:blipFill>
          <a:blip r:embed="rId2"/>
          <a:stretch>
            <a:fillRect/>
          </a:stretch>
        </p:blipFill>
        <p:spPr>
          <a:xfrm>
            <a:off x="3661381" y="2604388"/>
            <a:ext cx="4040424" cy="2596719"/>
          </a:xfrm>
          <a:prstGeom prst="rect">
            <a:avLst/>
          </a:prstGeom>
        </p:spPr>
      </p:pic>
    </p:spTree>
    <p:extLst>
      <p:ext uri="{BB962C8B-B14F-4D97-AF65-F5344CB8AC3E}">
        <p14:creationId xmlns:p14="http://schemas.microsoft.com/office/powerpoint/2010/main" val="382444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AC32-19B1-4B1D-DD5A-08E725F1CCB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A818DBC-387C-2166-8D5E-042CFF6BE6BE}"/>
              </a:ext>
            </a:extLst>
          </p:cNvPr>
          <p:cNvSpPr>
            <a:spLocks noGrp="1"/>
          </p:cNvSpPr>
          <p:nvPr>
            <p:ph idx="1"/>
          </p:nvPr>
        </p:nvSpPr>
        <p:spPr/>
        <p:txBody>
          <a:bodyPr/>
          <a:lstStyle/>
          <a:p>
            <a:pPr>
              <a:lnSpc>
                <a:spcPts val="2400"/>
              </a:lnSpc>
            </a:pPr>
            <a:r>
              <a:rPr lang="en-IN" sz="1800" dirty="0">
                <a:solidFill>
                  <a:srgbClr val="091E42"/>
                </a:solidFill>
                <a:effectLst/>
                <a:latin typeface="Times New Roman" panose="02020603050405020304" pitchFamily="18" charset="0"/>
                <a:ea typeface="Times New Roman" panose="02020603050405020304" pitchFamily="18" charset="0"/>
              </a:rPr>
              <a:t>X Education sells online courses to industry professionals. </a:t>
            </a:r>
            <a:endParaRPr lang="en-IN" sz="1800" dirty="0">
              <a:effectLst/>
              <a:latin typeface="Times New Roman" panose="02020603050405020304" pitchFamily="18" charset="0"/>
              <a:ea typeface="Times New Roman" panose="02020603050405020304" pitchFamily="18" charset="0"/>
            </a:endParaRPr>
          </a:p>
          <a:p>
            <a:pPr>
              <a:lnSpc>
                <a:spcPts val="2400"/>
              </a:lnSpc>
            </a:pPr>
            <a:r>
              <a:rPr lang="en-IN" sz="1800" dirty="0">
                <a:solidFill>
                  <a:srgbClr val="091E42"/>
                </a:solidFill>
                <a:effectLst/>
                <a:latin typeface="Times New Roman" panose="02020603050405020304" pitchFamily="18" charset="0"/>
                <a:ea typeface="Times New Roman" panose="02020603050405020304" pitchFamily="18" charset="0"/>
              </a:rPr>
              <a:t>The typical lead conversion rate at X education is around 30% which is very poor. the company wishes to identify ‘Hot Leads’. </a:t>
            </a:r>
            <a:endParaRPr lang="en-IN" sz="1800" dirty="0">
              <a:effectLst/>
              <a:latin typeface="Times New Roman" panose="02020603050405020304" pitchFamily="18" charset="0"/>
              <a:ea typeface="Times New Roman" panose="02020603050405020304" pitchFamily="18" charset="0"/>
            </a:endParaRPr>
          </a:p>
          <a:p>
            <a:pPr>
              <a:lnSpc>
                <a:spcPts val="2400"/>
              </a:lnSpc>
            </a:pPr>
            <a:r>
              <a:rPr lang="en-IN" sz="1800" dirty="0">
                <a:solidFill>
                  <a:srgbClr val="091E42"/>
                </a:solidFill>
                <a:effectLst/>
                <a:latin typeface="Times New Roman" panose="02020603050405020304" pitchFamily="18" charset="0"/>
                <a:ea typeface="Times New Roman" panose="02020603050405020304" pitchFamily="18" charset="0"/>
              </a:rPr>
              <a:t>The company requires to build a model wherein we need to assign a lead score to each of the leads such that the customers with higher lead score have a higher conversion chance and the customers with lower lead score have a lower conversion chance. </a:t>
            </a:r>
            <a:endParaRPr lang="en-IN" sz="1800" dirty="0">
              <a:effectLst/>
              <a:latin typeface="Times New Roman" panose="02020603050405020304" pitchFamily="18" charset="0"/>
              <a:ea typeface="Times New Roman" panose="02020603050405020304" pitchFamily="18" charset="0"/>
            </a:endParaRPr>
          </a:p>
          <a:p>
            <a:pPr>
              <a:lnSpc>
                <a:spcPts val="2400"/>
              </a:lnSpc>
            </a:pPr>
            <a:r>
              <a:rPr lang="en-IN" sz="1800" dirty="0">
                <a:solidFill>
                  <a:srgbClr val="091E42"/>
                </a:solidFill>
                <a:effectLst/>
                <a:latin typeface="Times New Roman" panose="02020603050405020304" pitchFamily="18" charset="0"/>
                <a:ea typeface="Times New Roman" panose="02020603050405020304" pitchFamily="18" charset="0"/>
              </a:rPr>
              <a:t>The CEO, in particular, has given a ballpark of the target lead conversion rate to be around 80%.</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0791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4AB8-B505-AD63-1CBE-5AAF44432D2B}"/>
              </a:ext>
            </a:extLst>
          </p:cNvPr>
          <p:cNvSpPr>
            <a:spLocks noGrp="1"/>
          </p:cNvSpPr>
          <p:nvPr>
            <p:ph type="title"/>
          </p:nvPr>
        </p:nvSpPr>
        <p:spPr/>
        <p:txBody>
          <a:bodyPr/>
          <a:lstStyle/>
          <a:p>
            <a:r>
              <a:rPr lang="en-IN" dirty="0"/>
              <a:t>Analysis approach</a:t>
            </a:r>
          </a:p>
        </p:txBody>
      </p:sp>
      <p:sp>
        <p:nvSpPr>
          <p:cNvPr id="3" name="Content Placeholder 2">
            <a:extLst>
              <a:ext uri="{FF2B5EF4-FFF2-40B4-BE49-F238E27FC236}">
                <a16:creationId xmlns:a16="http://schemas.microsoft.com/office/drawing/2014/main" id="{44C91038-9080-154C-97DA-F049FBD34029}"/>
              </a:ext>
            </a:extLst>
          </p:cNvPr>
          <p:cNvSpPr>
            <a:spLocks noGrp="1"/>
          </p:cNvSpPr>
          <p:nvPr>
            <p:ph idx="1"/>
          </p:nvPr>
        </p:nvSpPr>
        <p:spPr/>
        <p:txBody>
          <a:bodyPr/>
          <a:lstStyle/>
          <a:p>
            <a:r>
              <a:rPr lang="en-IN" dirty="0"/>
              <a:t>To increase the Lead conversion rate from 30% to around 80%, Machine learning model has to be built based on the previous data available in the company which helps predict the conversion of the customer with the accuracy required.</a:t>
            </a:r>
          </a:p>
          <a:p>
            <a:r>
              <a:rPr lang="en-IN" dirty="0"/>
              <a:t>As this is a classification problem, a Logistic Regression model has to be built with the response variable as Conversion and others as feature variables.</a:t>
            </a:r>
          </a:p>
        </p:txBody>
      </p:sp>
    </p:spTree>
    <p:extLst>
      <p:ext uri="{BB962C8B-B14F-4D97-AF65-F5344CB8AC3E}">
        <p14:creationId xmlns:p14="http://schemas.microsoft.com/office/powerpoint/2010/main" val="165969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F02E-C0FE-739B-FDF9-6151B7A8C1AF}"/>
              </a:ext>
            </a:extLst>
          </p:cNvPr>
          <p:cNvSpPr>
            <a:spLocks noGrp="1"/>
          </p:cNvSpPr>
          <p:nvPr>
            <p:ph type="title"/>
          </p:nvPr>
        </p:nvSpPr>
        <p:spPr/>
        <p:txBody>
          <a:bodyPr/>
          <a:lstStyle/>
          <a:p>
            <a:r>
              <a:rPr lang="en-IN" dirty="0"/>
              <a:t>Solution Methodology</a:t>
            </a:r>
          </a:p>
        </p:txBody>
      </p:sp>
      <p:sp>
        <p:nvSpPr>
          <p:cNvPr id="3" name="Content Placeholder 2">
            <a:extLst>
              <a:ext uri="{FF2B5EF4-FFF2-40B4-BE49-F238E27FC236}">
                <a16:creationId xmlns:a16="http://schemas.microsoft.com/office/drawing/2014/main" id="{6FD66959-50F2-6F50-AC0F-D316740990CF}"/>
              </a:ext>
            </a:extLst>
          </p:cNvPr>
          <p:cNvSpPr>
            <a:spLocks noGrp="1"/>
          </p:cNvSpPr>
          <p:nvPr>
            <p:ph idx="1"/>
          </p:nvPr>
        </p:nvSpPr>
        <p:spPr>
          <a:xfrm>
            <a:off x="581192" y="1911927"/>
            <a:ext cx="11029615" cy="4813069"/>
          </a:xfrm>
        </p:spPr>
        <p:txBody>
          <a:bodyPr>
            <a:normAutofit fontScale="32500" lnSpcReduction="20000"/>
          </a:bodyPr>
          <a:lstStyle/>
          <a:p>
            <a:pPr marL="285750" indent="-285750" algn="l">
              <a:buFont typeface="Arial" panose="020B0604020202020204" pitchFamily="34" charset="0"/>
              <a:buChar char="•"/>
            </a:pPr>
            <a:r>
              <a:rPr lang="en-US" sz="4300" dirty="0"/>
              <a:t>Understanding of the data. </a:t>
            </a:r>
          </a:p>
          <a:p>
            <a:pPr marL="285750" indent="-285750" algn="l">
              <a:buFont typeface="Arial" panose="020B0604020202020204" pitchFamily="34" charset="0"/>
              <a:buChar char="•"/>
            </a:pPr>
            <a:r>
              <a:rPr lang="en-US" sz="4300" dirty="0"/>
              <a:t>Data Cleaning:</a:t>
            </a:r>
          </a:p>
          <a:p>
            <a:pPr algn="l"/>
            <a:r>
              <a:rPr lang="en-US" sz="4300" dirty="0"/>
              <a:t>     1. Check and handle duplicate data.</a:t>
            </a:r>
          </a:p>
          <a:p>
            <a:pPr algn="l"/>
            <a:r>
              <a:rPr lang="en-US" sz="4300" dirty="0"/>
              <a:t>      2. Drop columns that: a) does not help much towards the analysis  </a:t>
            </a:r>
          </a:p>
          <a:p>
            <a:pPr algn="l"/>
            <a:r>
              <a:rPr lang="en-US" sz="4300" dirty="0"/>
              <a:t>                                          b) If it contains large number of missing values.</a:t>
            </a:r>
          </a:p>
          <a:p>
            <a:pPr algn="l"/>
            <a:r>
              <a:rPr lang="en-US" sz="4300" dirty="0"/>
              <a:t>      3. Drop features that are updated by the sales team in the data as the model building is based on the data collected </a:t>
            </a:r>
          </a:p>
          <a:p>
            <a:pPr algn="l"/>
            <a:r>
              <a:rPr lang="en-US" sz="4300" dirty="0"/>
              <a:t>          from the student online.</a:t>
            </a:r>
          </a:p>
          <a:p>
            <a:pPr algn="l"/>
            <a:r>
              <a:rPr lang="en-US" sz="4300" dirty="0"/>
              <a:t>      4. Check and handle NA and missing values.</a:t>
            </a:r>
          </a:p>
          <a:p>
            <a:pPr algn="l"/>
            <a:r>
              <a:rPr lang="en-US" sz="4300" dirty="0"/>
              <a:t>      5.  Check and handle outliers in the data.</a:t>
            </a:r>
          </a:p>
          <a:p>
            <a:pPr algn="l"/>
            <a:endParaRPr lang="en-US" sz="43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300" dirty="0"/>
              <a:t>Splitting the data to Test and Train</a:t>
            </a:r>
          </a:p>
          <a:p>
            <a:pPr marL="285750" marR="0" lvl="0" indent="-285750" algn="l" defTabSz="914400" rtl="0" eaLnBrk="1" fontAlgn="auto" latinLnBrk="0" hangingPunct="1">
              <a:lnSpc>
                <a:spcPct val="100000"/>
              </a:lnSpc>
              <a:spcBef>
                <a:spcPts val="0"/>
              </a:spcBef>
              <a:spcAft>
                <a:spcPts val="0"/>
              </a:spcAft>
              <a:buClrTx/>
              <a:buSzTx/>
              <a:tabLst/>
              <a:defRPr/>
            </a:pPr>
            <a:endParaRPr lang="en-US" sz="43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300" dirty="0"/>
              <a:t>Model Building: logistic regression used for building the model and RFE technique is used for feature reduction.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3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300" dirty="0"/>
              <a:t>Prediction on train and test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3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300" dirty="0"/>
              <a:t>Validation of the model- Confusion matrix , area under ROC  curve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43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300" dirty="0"/>
              <a:t>Drawing conclusions and recommendations.</a:t>
            </a:r>
          </a:p>
          <a:p>
            <a:endParaRPr lang="en-IN" dirty="0"/>
          </a:p>
        </p:txBody>
      </p:sp>
    </p:spTree>
    <p:extLst>
      <p:ext uri="{BB962C8B-B14F-4D97-AF65-F5344CB8AC3E}">
        <p14:creationId xmlns:p14="http://schemas.microsoft.com/office/powerpoint/2010/main" val="385224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65A4-90F4-3EE3-5335-F4A65194F064}"/>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D6190976-9080-0134-EF98-86A793DB4DC4}"/>
              </a:ext>
            </a:extLst>
          </p:cNvPr>
          <p:cNvSpPr>
            <a:spLocks noGrp="1"/>
          </p:cNvSpPr>
          <p:nvPr>
            <p:ph idx="1"/>
          </p:nvPr>
        </p:nvSpPr>
        <p:spPr>
          <a:xfrm>
            <a:off x="581192" y="1715955"/>
            <a:ext cx="11029615" cy="5532743"/>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Total Number of Rows =37, Total Number of Columns =9240.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Column lead Number has been dropped as it does not help in building the model.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As the model building should be based on data collected from the customers online, we can drop features that are updated by the Sales team such as :</a:t>
            </a:r>
          </a:p>
          <a:p>
            <a:pPr lvl="1" defTabSz="914400">
              <a:lnSpc>
                <a:spcPct val="90000"/>
              </a:lnSpc>
              <a:spcBef>
                <a:spcPts val="1000"/>
              </a:spcBef>
              <a:spcAft>
                <a:spcPts val="0"/>
              </a:spcAft>
              <a:buClrTx/>
              <a:buSzTx/>
              <a:buFont typeface="Arial" panose="020B0604020202020204" pitchFamily="34" charset="0"/>
              <a:buChar char="•"/>
              <a:defRPr/>
            </a:pPr>
            <a:r>
              <a:rPr lang="en-US" sz="1800" dirty="0"/>
              <a:t>	“Last activity”, “Last notable activity”, “Lead profile”, “Tags”, “Lead quality”, “</a:t>
            </a:r>
            <a:r>
              <a:rPr lang="en-US" sz="1800" dirty="0" err="1"/>
              <a:t>Asymmetrique</a:t>
            </a:r>
            <a:r>
              <a:rPr lang="en-US" sz="1800" dirty="0"/>
              <a:t> Activity Index”, “</a:t>
            </a:r>
            <a:r>
              <a:rPr lang="en-US" sz="1800" dirty="0" err="1"/>
              <a:t>Asymmetrique</a:t>
            </a:r>
            <a:r>
              <a:rPr lang="en-US" sz="1800" dirty="0"/>
              <a:t> Profile Index”, “</a:t>
            </a:r>
            <a:r>
              <a:rPr lang="en-US" sz="1800" dirty="0" err="1"/>
              <a:t>Asymmetrique</a:t>
            </a:r>
            <a:r>
              <a:rPr lang="en-US" sz="1800" dirty="0"/>
              <a:t> Activity Score” and “</a:t>
            </a:r>
            <a:r>
              <a:rPr lang="en-US" sz="1800" dirty="0" err="1"/>
              <a:t>Asymmetrique</a:t>
            </a:r>
            <a:r>
              <a:rPr lang="en-US" sz="1800" dirty="0"/>
              <a:t> Profile Score”.</a:t>
            </a:r>
          </a:p>
          <a:p>
            <a:pPr defTabSz="914400">
              <a:lnSpc>
                <a:spcPct val="90000"/>
              </a:lnSpc>
              <a:spcBef>
                <a:spcPts val="1000"/>
              </a:spcBef>
              <a:spcAft>
                <a:spcPts val="0"/>
              </a:spcAft>
              <a:buClrTx/>
              <a:buSzTx/>
              <a:buFont typeface="Arial" panose="020B0604020202020204" pitchFamily="34" charset="0"/>
              <a:buChar char="•"/>
              <a:defRPr/>
            </a:pPr>
            <a:r>
              <a:rPr lang="en-US" dirty="0"/>
              <a:t> We observed that the percentage of missing values in few features is above the threshold level of 40 percent which has been dropped such as:</a:t>
            </a:r>
          </a:p>
          <a:p>
            <a:pPr lvl="1" defTabSz="914400">
              <a:lnSpc>
                <a:spcPct val="90000"/>
              </a:lnSpc>
              <a:spcBef>
                <a:spcPts val="1000"/>
              </a:spcBef>
              <a:spcAft>
                <a:spcPts val="0"/>
              </a:spcAft>
              <a:buClrTx/>
              <a:buSzTx/>
              <a:buFont typeface="Arial" panose="020B0604020202020204" pitchFamily="34" charset="0"/>
              <a:buChar char="•"/>
              <a:defRPr/>
            </a:pPr>
            <a:r>
              <a:rPr lang="en-US" sz="1800" dirty="0"/>
              <a:t>“How did you hear about X Education”, “Lead Profile”</a:t>
            </a:r>
          </a:p>
          <a:p>
            <a:pPr defTabSz="914400">
              <a:lnSpc>
                <a:spcPct val="90000"/>
              </a:lnSpc>
              <a:spcBef>
                <a:spcPts val="1000"/>
              </a:spcBef>
              <a:spcAft>
                <a:spcPts val="0"/>
              </a:spcAft>
              <a:buClrTx/>
              <a:buSzTx/>
              <a:buFont typeface="Arial" panose="020B0604020202020204" pitchFamily="34" charset="0"/>
              <a:buChar char="•"/>
              <a:defRPr/>
            </a:pPr>
            <a:r>
              <a:rPr lang="en-US" dirty="0"/>
              <a:t>Features with above 99% data imbalance have been dropped such as: </a:t>
            </a:r>
          </a:p>
          <a:p>
            <a:pPr lvl="1">
              <a:buFont typeface="Arial" panose="020B0604020202020204" pitchFamily="34" charset="0"/>
              <a:buChar char="•"/>
              <a:defRPr/>
            </a:pPr>
            <a:r>
              <a:rPr lang="en-US" sz="1800" dirty="0"/>
              <a:t>“Do Not Call”, “Receive More updates About Our Courses”, “Update me on Supply Chain Content”, “Get updates on DM Content” and  “I agree to pay the amount through cheque”.</a:t>
            </a:r>
          </a:p>
          <a:p>
            <a:pPr lvl="0">
              <a:buFont typeface="Arial" panose="020B0604020202020204" pitchFamily="34" charset="0"/>
              <a:buChar char="•"/>
              <a:defRPr/>
            </a:pPr>
            <a:r>
              <a:rPr lang="en-US" dirty="0"/>
              <a:t>Imputed missing values with median and mode however relevant and treated the outliers by dropping the outliers.</a:t>
            </a:r>
          </a:p>
          <a:p>
            <a:endParaRPr lang="en-IN" dirty="0"/>
          </a:p>
        </p:txBody>
      </p:sp>
    </p:spTree>
    <p:extLst>
      <p:ext uri="{BB962C8B-B14F-4D97-AF65-F5344CB8AC3E}">
        <p14:creationId xmlns:p14="http://schemas.microsoft.com/office/powerpoint/2010/main" val="379269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DB88-5F6B-DE78-EA7D-4198C5688181}"/>
              </a:ext>
            </a:extLst>
          </p:cNvPr>
          <p:cNvSpPr>
            <a:spLocks noGrp="1"/>
          </p:cNvSpPr>
          <p:nvPr>
            <p:ph type="title"/>
          </p:nvPr>
        </p:nvSpPr>
        <p:spPr/>
        <p:txBody>
          <a:bodyPr/>
          <a:lstStyle/>
          <a:p>
            <a:r>
              <a:rPr lang="en-IN" dirty="0"/>
              <a:t>Logistic regression Model results</a:t>
            </a:r>
          </a:p>
        </p:txBody>
      </p:sp>
      <p:sp>
        <p:nvSpPr>
          <p:cNvPr id="3" name="Content Placeholder 2">
            <a:extLst>
              <a:ext uri="{FF2B5EF4-FFF2-40B4-BE49-F238E27FC236}">
                <a16:creationId xmlns:a16="http://schemas.microsoft.com/office/drawing/2014/main" id="{2F194D7C-B2C7-D882-E805-0AFE9E5F05D9}"/>
              </a:ext>
            </a:extLst>
          </p:cNvPr>
          <p:cNvSpPr>
            <a:spLocks noGrp="1"/>
          </p:cNvSpPr>
          <p:nvPr>
            <p:ph idx="1"/>
          </p:nvPr>
        </p:nvSpPr>
        <p:spPr>
          <a:xfrm>
            <a:off x="581192" y="2180497"/>
            <a:ext cx="11029615" cy="1248504"/>
          </a:xfrm>
        </p:spPr>
        <p:txBody>
          <a:bodyPr/>
          <a:lstStyle/>
          <a:p>
            <a:r>
              <a:rPr lang="en-IN" dirty="0"/>
              <a:t>From the given 35 feature variables in the data, using Logistic Regression techniques, 8 feature variables have been identified to have a greater impact on predicting the conversion of the customer. The 8 features along with their coefficients are listed below:</a:t>
            </a:r>
          </a:p>
          <a:p>
            <a:endParaRPr lang="en-IN" dirty="0"/>
          </a:p>
        </p:txBody>
      </p:sp>
      <p:pic>
        <p:nvPicPr>
          <p:cNvPr id="6" name="Picture 5">
            <a:extLst>
              <a:ext uri="{FF2B5EF4-FFF2-40B4-BE49-F238E27FC236}">
                <a16:creationId xmlns:a16="http://schemas.microsoft.com/office/drawing/2014/main" id="{6274F2F6-A3F9-D8AF-ED2B-BA39D0A971E2}"/>
              </a:ext>
            </a:extLst>
          </p:cNvPr>
          <p:cNvPicPr>
            <a:picLocks noChangeAspect="1"/>
          </p:cNvPicPr>
          <p:nvPr/>
        </p:nvPicPr>
        <p:blipFill>
          <a:blip r:embed="rId2"/>
          <a:stretch>
            <a:fillRect/>
          </a:stretch>
        </p:blipFill>
        <p:spPr>
          <a:xfrm>
            <a:off x="1695214" y="3052074"/>
            <a:ext cx="8575033" cy="3619389"/>
          </a:xfrm>
          <a:prstGeom prst="rect">
            <a:avLst/>
          </a:prstGeom>
        </p:spPr>
      </p:pic>
    </p:spTree>
    <p:extLst>
      <p:ext uri="{BB962C8B-B14F-4D97-AF65-F5344CB8AC3E}">
        <p14:creationId xmlns:p14="http://schemas.microsoft.com/office/powerpoint/2010/main" val="205724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37B2-B6F5-52F5-026A-A6FF281F3D0E}"/>
              </a:ext>
            </a:extLst>
          </p:cNvPr>
          <p:cNvSpPr>
            <a:spLocks noGrp="1"/>
          </p:cNvSpPr>
          <p:nvPr>
            <p:ph type="title"/>
          </p:nvPr>
        </p:nvSpPr>
        <p:spPr/>
        <p:txBody>
          <a:bodyPr/>
          <a:lstStyle/>
          <a:p>
            <a:r>
              <a:rPr lang="en-IN" dirty="0"/>
              <a:t>Model evaluation metrics</a:t>
            </a:r>
          </a:p>
        </p:txBody>
      </p:sp>
      <p:sp>
        <p:nvSpPr>
          <p:cNvPr id="6" name="TextBox 5">
            <a:extLst>
              <a:ext uri="{FF2B5EF4-FFF2-40B4-BE49-F238E27FC236}">
                <a16:creationId xmlns:a16="http://schemas.microsoft.com/office/drawing/2014/main" id="{05BAF536-9C4A-6A95-758B-76917F0C1702}"/>
              </a:ext>
            </a:extLst>
          </p:cNvPr>
          <p:cNvSpPr txBox="1"/>
          <p:nvPr/>
        </p:nvSpPr>
        <p:spPr>
          <a:xfrm>
            <a:off x="530629" y="1871927"/>
            <a:ext cx="11130742" cy="1754326"/>
          </a:xfrm>
          <a:prstGeom prst="rect">
            <a:avLst/>
          </a:prstGeom>
          <a:noFill/>
        </p:spPr>
        <p:txBody>
          <a:bodyPr wrap="square" rtlCol="0">
            <a:spAutoFit/>
          </a:bodyPr>
          <a:lstStyle/>
          <a:p>
            <a:r>
              <a:rPr lang="en-IN" dirty="0"/>
              <a:t>On model built we predicted the probability on train data and considered 0.3 as a cut off. Implies if the probability is greater than 0.3 it will be considered as 1 (one, lead) and less than 0.3 is considered as 0 ( no lead).</a:t>
            </a:r>
          </a:p>
          <a:p>
            <a:endParaRPr lang="en-IN" dirty="0"/>
          </a:p>
          <a:p>
            <a:r>
              <a:rPr lang="en-IN" dirty="0"/>
              <a:t>Additionally, based on above calculation the confusion matrix was built and sensitivity of the model was checked, which is around 77.4%</a:t>
            </a:r>
          </a:p>
          <a:p>
            <a:r>
              <a:rPr lang="en-IN" dirty="0"/>
              <a:t>ROC CURVE: On plotting the ROC Curve, the area under the curve is 0.82 which is considered a satisfactory value</a:t>
            </a:r>
          </a:p>
        </p:txBody>
      </p:sp>
      <p:pic>
        <p:nvPicPr>
          <p:cNvPr id="8" name="Picture 7">
            <a:extLst>
              <a:ext uri="{FF2B5EF4-FFF2-40B4-BE49-F238E27FC236}">
                <a16:creationId xmlns:a16="http://schemas.microsoft.com/office/drawing/2014/main" id="{0991434C-249B-A011-E9FF-93A1ED85A9FB}"/>
              </a:ext>
            </a:extLst>
          </p:cNvPr>
          <p:cNvPicPr>
            <a:picLocks noChangeAspect="1"/>
          </p:cNvPicPr>
          <p:nvPr/>
        </p:nvPicPr>
        <p:blipFill>
          <a:blip r:embed="rId2"/>
          <a:stretch>
            <a:fillRect/>
          </a:stretch>
        </p:blipFill>
        <p:spPr>
          <a:xfrm>
            <a:off x="3940010" y="3922850"/>
            <a:ext cx="2841180" cy="2712036"/>
          </a:xfrm>
          <a:prstGeom prst="rect">
            <a:avLst/>
          </a:prstGeom>
        </p:spPr>
      </p:pic>
    </p:spTree>
    <p:extLst>
      <p:ext uri="{BB962C8B-B14F-4D97-AF65-F5344CB8AC3E}">
        <p14:creationId xmlns:p14="http://schemas.microsoft.com/office/powerpoint/2010/main" val="204189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8841-5B55-AAA6-050A-85038884695C}"/>
              </a:ext>
            </a:extLst>
          </p:cNvPr>
          <p:cNvSpPr>
            <a:spLocks noGrp="1"/>
          </p:cNvSpPr>
          <p:nvPr>
            <p:ph type="title"/>
          </p:nvPr>
        </p:nvSpPr>
        <p:spPr/>
        <p:txBody>
          <a:bodyPr/>
          <a:lstStyle/>
          <a:p>
            <a:r>
              <a:rPr lang="en-IN" dirty="0"/>
              <a:t>Model evaluation metrics</a:t>
            </a:r>
          </a:p>
        </p:txBody>
      </p:sp>
      <p:sp>
        <p:nvSpPr>
          <p:cNvPr id="3" name="Content Placeholder 2">
            <a:extLst>
              <a:ext uri="{FF2B5EF4-FFF2-40B4-BE49-F238E27FC236}">
                <a16:creationId xmlns:a16="http://schemas.microsoft.com/office/drawing/2014/main" id="{47632737-BB84-C596-CCD4-176877A1DF26}"/>
              </a:ext>
            </a:extLst>
          </p:cNvPr>
          <p:cNvSpPr>
            <a:spLocks noGrp="1"/>
          </p:cNvSpPr>
          <p:nvPr>
            <p:ph idx="1"/>
          </p:nvPr>
        </p:nvSpPr>
        <p:spPr/>
        <p:txBody>
          <a:bodyPr anchor="t"/>
          <a:lstStyle/>
          <a:p>
            <a:pPr marL="0" indent="0">
              <a:buNone/>
            </a:pPr>
            <a:r>
              <a:rPr lang="en-US" dirty="0"/>
              <a:t>Post which we calculate the accuracy sensitivity and specificity for various probability cutoffs and try to plot accuracy sensitivity and specificity for various probabilities and observe the curves meet between 0.2 - 0.4. This implies our initial assumption of 0.3 cut off is right as it is the optimum point to take it as a cutoff probability</a:t>
            </a:r>
            <a:endParaRPr lang="en-IN" dirty="0"/>
          </a:p>
        </p:txBody>
      </p:sp>
      <p:pic>
        <p:nvPicPr>
          <p:cNvPr id="5" name="Picture 4">
            <a:extLst>
              <a:ext uri="{FF2B5EF4-FFF2-40B4-BE49-F238E27FC236}">
                <a16:creationId xmlns:a16="http://schemas.microsoft.com/office/drawing/2014/main" id="{B9685780-5ED7-7C92-8215-E140863F838A}"/>
              </a:ext>
            </a:extLst>
          </p:cNvPr>
          <p:cNvPicPr>
            <a:picLocks noChangeAspect="1"/>
          </p:cNvPicPr>
          <p:nvPr/>
        </p:nvPicPr>
        <p:blipFill>
          <a:blip r:embed="rId2"/>
          <a:stretch>
            <a:fillRect/>
          </a:stretch>
        </p:blipFill>
        <p:spPr>
          <a:xfrm>
            <a:off x="1177055" y="3749268"/>
            <a:ext cx="4093676" cy="3108732"/>
          </a:xfrm>
          <a:prstGeom prst="rect">
            <a:avLst/>
          </a:prstGeom>
        </p:spPr>
      </p:pic>
      <p:sp>
        <p:nvSpPr>
          <p:cNvPr id="4" name="TextBox 3"/>
          <p:cNvSpPr txBox="1"/>
          <p:nvPr/>
        </p:nvSpPr>
        <p:spPr>
          <a:xfrm>
            <a:off x="3943759" y="3144103"/>
            <a:ext cx="3845669" cy="369332"/>
          </a:xfrm>
          <a:prstGeom prst="rect">
            <a:avLst/>
          </a:prstGeom>
          <a:noFill/>
        </p:spPr>
        <p:txBody>
          <a:bodyPr wrap="square" rtlCol="0">
            <a:spAutoFit/>
          </a:bodyPr>
          <a:lstStyle/>
          <a:p>
            <a:pPr algn="ctr"/>
            <a:r>
              <a:rPr lang="en-IN" dirty="0"/>
              <a:t>Sensitivity and Specificity for Reference</a:t>
            </a:r>
          </a:p>
        </p:txBody>
      </p:sp>
      <p:pic>
        <p:nvPicPr>
          <p:cNvPr id="8" name="Picture 7">
            <a:extLst>
              <a:ext uri="{FF2B5EF4-FFF2-40B4-BE49-F238E27FC236}">
                <a16:creationId xmlns:a16="http://schemas.microsoft.com/office/drawing/2014/main" id="{D3542A8E-B6F6-7067-20E8-6264696F017A}"/>
              </a:ext>
            </a:extLst>
          </p:cNvPr>
          <p:cNvPicPr>
            <a:picLocks noChangeAspect="1"/>
          </p:cNvPicPr>
          <p:nvPr/>
        </p:nvPicPr>
        <p:blipFill>
          <a:blip r:embed="rId3"/>
          <a:stretch>
            <a:fillRect/>
          </a:stretch>
        </p:blipFill>
        <p:spPr>
          <a:xfrm>
            <a:off x="5967564" y="3844393"/>
            <a:ext cx="4503419" cy="2478946"/>
          </a:xfrm>
          <a:prstGeom prst="rect">
            <a:avLst/>
          </a:prstGeom>
        </p:spPr>
      </p:pic>
    </p:spTree>
    <p:extLst>
      <p:ext uri="{BB962C8B-B14F-4D97-AF65-F5344CB8AC3E}">
        <p14:creationId xmlns:p14="http://schemas.microsoft.com/office/powerpoint/2010/main" val="53858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br>
              <a:rPr lang="en-US" dirty="0"/>
            </a:br>
            <a:br>
              <a:rPr lang="en-US" dirty="0"/>
            </a:br>
            <a:br>
              <a:rPr lang="en-US" dirty="0"/>
            </a:br>
            <a:br>
              <a:rPr lang="en-US" dirty="0"/>
            </a:br>
            <a:br>
              <a:rPr lang="en-US" dirty="0"/>
            </a:br>
            <a:r>
              <a:rPr lang="en-US" dirty="0"/>
              <a:t>predictions on the test set</a:t>
            </a:r>
            <a:br>
              <a:rPr lang="en-US" b="1" dirty="0"/>
            </a:br>
            <a:endParaRPr lang="en-IN" dirty="0"/>
          </a:p>
        </p:txBody>
      </p:sp>
      <p:sp>
        <p:nvSpPr>
          <p:cNvPr id="3" name="Content Placeholder 2"/>
          <p:cNvSpPr>
            <a:spLocks noGrp="1"/>
          </p:cNvSpPr>
          <p:nvPr>
            <p:ph idx="1"/>
          </p:nvPr>
        </p:nvSpPr>
        <p:spPr/>
        <p:txBody>
          <a:bodyPr anchor="t"/>
          <a:lstStyle/>
          <a:p>
            <a:pPr marL="0" indent="0">
              <a:buNone/>
            </a:pPr>
            <a:r>
              <a:rPr lang="en-US" b="1" dirty="0"/>
              <a:t>Logistic Regression Model Build:</a:t>
            </a:r>
          </a:p>
          <a:p>
            <a:r>
              <a:rPr lang="en-US" dirty="0"/>
              <a:t>Target Variable = 0.1828-1.3739(Do Not Email)+0.9677(Total Time Spent on Website)-1.1597(Lead </a:t>
            </a:r>
            <a:r>
              <a:rPr lang="en-US" dirty="0" err="1"/>
              <a:t>Origin_Landing</a:t>
            </a:r>
            <a:r>
              <a:rPr lang="en-US" dirty="0"/>
              <a:t> Page Submission)+3.1105(Lead </a:t>
            </a:r>
            <a:r>
              <a:rPr lang="en-US" dirty="0" err="1"/>
              <a:t>Origin_Lead</a:t>
            </a:r>
            <a:r>
              <a:rPr lang="en-US" dirty="0"/>
              <a:t> Add Form)-0.8337(Lead </a:t>
            </a:r>
            <a:r>
              <a:rPr lang="en-US" dirty="0" err="1"/>
              <a:t>Source_Referral</a:t>
            </a:r>
            <a:r>
              <a:rPr lang="en-US" dirty="0"/>
              <a:t> Sites)+2.4810(Lead </a:t>
            </a:r>
            <a:r>
              <a:rPr lang="en-US" dirty="0" err="1"/>
              <a:t>Source_Welingak</a:t>
            </a:r>
            <a:r>
              <a:rPr lang="en-US" dirty="0"/>
              <a:t> Website)-1.0826(</a:t>
            </a:r>
            <a:r>
              <a:rPr lang="en-US" dirty="0" err="1"/>
              <a:t>Specialization_Others</a:t>
            </a:r>
            <a:r>
              <a:rPr lang="en-US" dirty="0"/>
              <a:t>)+2.6046(What is your current </a:t>
            </a:r>
            <a:r>
              <a:rPr lang="en-US" dirty="0" err="1"/>
              <a:t>occupation_Working</a:t>
            </a:r>
            <a:r>
              <a:rPr lang="en-US" dirty="0"/>
              <a:t> Professional)</a:t>
            </a:r>
          </a:p>
          <a:p>
            <a:r>
              <a:rPr lang="en-US" dirty="0"/>
              <a:t>We try to predict the test values based on the above model and we get accuracy of 0.79 and sensitivity of 0.80</a:t>
            </a:r>
            <a:endParaRPr lang="en-IN" dirty="0"/>
          </a:p>
        </p:txBody>
      </p:sp>
    </p:spTree>
    <p:extLst>
      <p:ext uri="{BB962C8B-B14F-4D97-AF65-F5344CB8AC3E}">
        <p14:creationId xmlns:p14="http://schemas.microsoft.com/office/powerpoint/2010/main" val="166303367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225</TotalTime>
  <Words>908</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Wingdings 2</vt:lpstr>
      <vt:lpstr>Dividend</vt:lpstr>
      <vt:lpstr>CASE STUDY - LEADSCORING</vt:lpstr>
      <vt:lpstr>Problem statement</vt:lpstr>
      <vt:lpstr>Analysis approach</vt:lpstr>
      <vt:lpstr>Solution Methodology</vt:lpstr>
      <vt:lpstr>Data Cleaning</vt:lpstr>
      <vt:lpstr>Logistic regression Model results</vt:lpstr>
      <vt:lpstr>Model evaluation metrics</vt:lpstr>
      <vt:lpstr>Model evaluation metrics</vt:lpstr>
      <vt:lpstr>     predictions on the test set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LEADSCORING</dc:title>
  <dc:creator>Keerthana Goka</dc:creator>
  <cp:lastModifiedBy>Keerthana Goka</cp:lastModifiedBy>
  <cp:revision>7</cp:revision>
  <dcterms:created xsi:type="dcterms:W3CDTF">2022-10-18T13:31:36Z</dcterms:created>
  <dcterms:modified xsi:type="dcterms:W3CDTF">2022-10-18T17:56:22Z</dcterms:modified>
</cp:coreProperties>
</file>