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670AD-6053-4571-B881-B9F2F3EDA234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BC3D6-3648-4DE2-9064-B5A9D690BB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7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BC3D6-3648-4DE2-9064-B5A9D690BB3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49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570366-6691-4F79-8E14-ECFCF10CB5B2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58923D-AC0C-4EB2-8EA4-C155C6219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0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366-6691-4F79-8E14-ECFCF10CB5B2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923D-AC0C-4EB2-8EA4-C155C6219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570366-6691-4F79-8E14-ECFCF10CB5B2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58923D-AC0C-4EB2-8EA4-C155C6219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0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366-6691-4F79-8E14-ECFCF10CB5B2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258923D-AC0C-4EB2-8EA4-C155C6219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3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570366-6691-4F79-8E14-ECFCF10CB5B2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58923D-AC0C-4EB2-8EA4-C155C6219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37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366-6691-4F79-8E14-ECFCF10CB5B2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923D-AC0C-4EB2-8EA4-C155C6219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1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366-6691-4F79-8E14-ECFCF10CB5B2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923D-AC0C-4EB2-8EA4-C155C6219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03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366-6691-4F79-8E14-ECFCF10CB5B2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923D-AC0C-4EB2-8EA4-C155C6219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4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366-6691-4F79-8E14-ECFCF10CB5B2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923D-AC0C-4EB2-8EA4-C155C6219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9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570366-6691-4F79-8E14-ECFCF10CB5B2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58923D-AC0C-4EB2-8EA4-C155C6219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1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0366-6691-4F79-8E14-ECFCF10CB5B2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923D-AC0C-4EB2-8EA4-C155C6219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1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E570366-6691-4F79-8E14-ECFCF10CB5B2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258923D-AC0C-4EB2-8EA4-C155C6219FA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664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C904-1BA6-2E43-3E19-6B215745C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CASE STUDY - LEADSCORING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DA719-BF86-60B6-3E16-5E56FC6AF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263" y="4752109"/>
            <a:ext cx="3283527" cy="125142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GROUP MEMBERS</a:t>
            </a:r>
          </a:p>
          <a:p>
            <a:r>
              <a:rPr lang="en-IN" dirty="0">
                <a:solidFill>
                  <a:schemeClr val="bg1"/>
                </a:solidFill>
              </a:rPr>
              <a:t>G KEERTHANA</a:t>
            </a:r>
          </a:p>
          <a:p>
            <a:r>
              <a:rPr lang="en-IN" dirty="0">
                <a:solidFill>
                  <a:schemeClr val="bg1"/>
                </a:solidFill>
              </a:rPr>
              <a:t>RAKESH SINGH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2CCD03C-835A-B391-A8D4-0B05DD3D2B49}"/>
              </a:ext>
            </a:extLst>
          </p:cNvPr>
          <p:cNvSpPr txBox="1">
            <a:spLocks/>
          </p:cNvSpPr>
          <p:nvPr/>
        </p:nvSpPr>
        <p:spPr>
          <a:xfrm>
            <a:off x="7924085" y="4655127"/>
            <a:ext cx="3283527" cy="1251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b="1" dirty="0">
                <a:solidFill>
                  <a:schemeClr val="bg1"/>
                </a:solidFill>
              </a:rPr>
              <a:t>Data source files: 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Leads Data Dictionary.csv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Leads.csv</a:t>
            </a:r>
          </a:p>
        </p:txBody>
      </p:sp>
    </p:spTree>
    <p:extLst>
      <p:ext uri="{BB962C8B-B14F-4D97-AF65-F5344CB8AC3E}">
        <p14:creationId xmlns:p14="http://schemas.microsoft.com/office/powerpoint/2010/main" val="258371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Conclusion</a:t>
            </a:r>
            <a:r>
              <a:rPr lang="en-US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important features </a:t>
            </a:r>
            <a:r>
              <a:rPr lang="en-US" dirty="0" smtClean="0"/>
              <a:t>came from the Model are: </a:t>
            </a:r>
          </a:p>
          <a:p>
            <a:pPr marL="342900" indent="-342900"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Email </a:t>
            </a:r>
          </a:p>
          <a:p>
            <a:pPr marL="342900" indent="-342900">
              <a:buAutoNum type="arabicPeriod"/>
            </a:pPr>
            <a:r>
              <a:rPr lang="en-US" dirty="0" smtClean="0"/>
              <a:t>Lead </a:t>
            </a:r>
            <a:r>
              <a:rPr lang="en-US" dirty="0" err="1"/>
              <a:t>Origin_LeadAdd</a:t>
            </a:r>
            <a:r>
              <a:rPr lang="en-US" dirty="0"/>
              <a:t> Form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Total </a:t>
            </a:r>
            <a:r>
              <a:rPr lang="en-US" dirty="0"/>
              <a:t>Time Spent on Website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Lead </a:t>
            </a:r>
            <a:r>
              <a:rPr lang="en-US" dirty="0" err="1"/>
              <a:t>Source_Welingak</a:t>
            </a:r>
            <a:r>
              <a:rPr lang="en-US" dirty="0"/>
              <a:t> Website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Country </a:t>
            </a:r>
            <a:r>
              <a:rPr lang="en-US" dirty="0"/>
              <a:t>Unknown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your current </a:t>
            </a:r>
            <a:r>
              <a:rPr lang="en-US" dirty="0" err="1"/>
              <a:t>occupation_Unknown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your current </a:t>
            </a:r>
            <a:r>
              <a:rPr lang="en-US" dirty="0" err="1"/>
              <a:t>occupation_Working</a:t>
            </a:r>
            <a:r>
              <a:rPr lang="en-US" dirty="0"/>
              <a:t> Professional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Features namely </a:t>
            </a:r>
            <a:r>
              <a:rPr lang="en-US" dirty="0"/>
              <a:t>Do Not Email and What is your current </a:t>
            </a:r>
            <a:r>
              <a:rPr lang="en-US" dirty="0" err="1"/>
              <a:t>occupation_Unknown</a:t>
            </a:r>
            <a:r>
              <a:rPr lang="en-US" dirty="0"/>
              <a:t> are negatively correlated and rest of the features are positively correlated to the target variable.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lead conversion rate achieved is around </a:t>
            </a:r>
            <a:r>
              <a:rPr lang="en-US" dirty="0" smtClean="0"/>
              <a:t>77% </a:t>
            </a:r>
            <a:r>
              <a:rPr lang="en-US" dirty="0"/>
              <a:t>as the accuracy on the test data is </a:t>
            </a:r>
            <a:r>
              <a:rPr lang="en-US" dirty="0" smtClean="0"/>
              <a:t>77%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44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AC32-19B1-4B1D-DD5A-08E725F1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8DBC-387C-2166-8D5E-042CFF6B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00"/>
              </a:lnSpc>
            </a:pPr>
            <a:r>
              <a:rPr lang="en-IN" sz="180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Education sells online courses to industry professionals.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IN" sz="180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typical lead conversion rate at X education is around 30% which is very poor. the company wishes to identify ‘Hot Leads’.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IN" sz="180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company requires to build a model wherein we need to assign a lead score to each of the leads such that the customers with higher lead score have a higher conversion chance and the customers with lower lead score have a lower conversion chance.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IN" sz="180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CEO, in particular, has given a ballpark of the target lead conversion rate to be around 80%.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91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4AB8-B505-AD63-1CBE-5AAF4443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1038-9080-154C-97DA-F049FBD3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increase the Lead conversion rate from 30% to around 80%, Machine learning model has to be built based on the previous data available in the company which helps predict the conversion of the customer with the accuracy required.</a:t>
            </a:r>
          </a:p>
          <a:p>
            <a:r>
              <a:rPr lang="en-IN" dirty="0"/>
              <a:t>As this is a classification problem, a Logistic Regression model has to be built with the response variable as Conversion and others as feature variables.</a:t>
            </a:r>
          </a:p>
        </p:txBody>
      </p:sp>
    </p:spTree>
    <p:extLst>
      <p:ext uri="{BB962C8B-B14F-4D97-AF65-F5344CB8AC3E}">
        <p14:creationId xmlns:p14="http://schemas.microsoft.com/office/powerpoint/2010/main" val="165969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F02E-C0FE-739B-FDF9-6151B7A8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6959-50F2-6F50-AC0F-D3167409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1927"/>
            <a:ext cx="11029615" cy="4813069"/>
          </a:xfrm>
        </p:spPr>
        <p:txBody>
          <a:bodyPr>
            <a:normAutofit fontScale="3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300" dirty="0"/>
              <a:t>Understanding of the data.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300" dirty="0"/>
              <a:t>Data Cleaning:</a:t>
            </a:r>
          </a:p>
          <a:p>
            <a:pPr algn="l"/>
            <a:r>
              <a:rPr lang="en-US" sz="4300" dirty="0"/>
              <a:t>     1. Check and handle duplicate data.</a:t>
            </a:r>
          </a:p>
          <a:p>
            <a:pPr algn="l"/>
            <a:r>
              <a:rPr lang="en-US" sz="4300" dirty="0"/>
              <a:t>      2. Drop columns that: a) does not help much towards the analysis  </a:t>
            </a:r>
          </a:p>
          <a:p>
            <a:pPr algn="l"/>
            <a:r>
              <a:rPr lang="en-US" sz="4300" dirty="0"/>
              <a:t>                                          b) If it contains large number of missing values.</a:t>
            </a:r>
          </a:p>
          <a:p>
            <a:pPr algn="l"/>
            <a:r>
              <a:rPr lang="en-US" sz="4300" dirty="0"/>
              <a:t>      3. Drop features that are updated by the sales team in the data as the model building is based on the data collected </a:t>
            </a:r>
          </a:p>
          <a:p>
            <a:pPr algn="l"/>
            <a:r>
              <a:rPr lang="en-US" sz="4300" dirty="0"/>
              <a:t>          from the student online.</a:t>
            </a:r>
          </a:p>
          <a:p>
            <a:pPr algn="l"/>
            <a:r>
              <a:rPr lang="en-US" sz="4300" dirty="0"/>
              <a:t>      4. Check and handle NA and missing values.</a:t>
            </a:r>
          </a:p>
          <a:p>
            <a:pPr algn="l"/>
            <a:r>
              <a:rPr lang="en-US" sz="4300" dirty="0"/>
              <a:t>      5.  Check and handle outliers in the data.</a:t>
            </a:r>
          </a:p>
          <a:p>
            <a:pPr algn="l"/>
            <a:endParaRPr lang="en-US" sz="43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300" dirty="0"/>
              <a:t>Splitting the data to Test and Train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3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300" dirty="0"/>
              <a:t>Model Building: logistic regression used for building the model and RFE technique is used for feature reduction.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43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300" dirty="0"/>
              <a:t>Prediction on train and test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43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300" dirty="0"/>
              <a:t>Validation of the model- Confusion matrix , area under ROC  curve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43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300" dirty="0"/>
              <a:t>Drawing conclusions and recommendations.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24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65A4-90F4-3EE3-5335-F4A65194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0976-9080-0134-EF98-86A793DB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5"/>
            <a:ext cx="11029615" cy="5532743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Total Number of Rows =37, Total Number of Columns =9240.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Column lead Number has been dropped as it does not help in building the model.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 the model building should be based on data collected from the customers online, we can drop features that are updated by the Sales team such as :</a:t>
            </a:r>
          </a:p>
          <a:p>
            <a:pPr lvl="1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	“Last activity”, “Last notable activity”, “Lead profile”, “Tags”, “Lead quality”, “</a:t>
            </a:r>
            <a:r>
              <a:rPr lang="en-US" sz="1800" dirty="0" err="1"/>
              <a:t>Asymmetrique</a:t>
            </a:r>
            <a:r>
              <a:rPr lang="en-US" sz="1800" dirty="0"/>
              <a:t> Activity Index”, “</a:t>
            </a:r>
            <a:r>
              <a:rPr lang="en-US" sz="1800" dirty="0" err="1"/>
              <a:t>Asymmetrique</a:t>
            </a:r>
            <a:r>
              <a:rPr lang="en-US" sz="1800" dirty="0"/>
              <a:t> Profile Index”, “</a:t>
            </a:r>
            <a:r>
              <a:rPr lang="en-US" sz="1800" dirty="0" err="1"/>
              <a:t>Asymmetrique</a:t>
            </a:r>
            <a:r>
              <a:rPr lang="en-US" sz="1800" dirty="0"/>
              <a:t> Activity Score” and “</a:t>
            </a:r>
            <a:r>
              <a:rPr lang="en-US" sz="1800" dirty="0" err="1"/>
              <a:t>Asymmetrique</a:t>
            </a:r>
            <a:r>
              <a:rPr lang="en-US" sz="1800" dirty="0"/>
              <a:t> Profile Score”.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 We observed that the percentage of missing values in few features is above the threshold level of 40 percent which has been dropped such as:</a:t>
            </a:r>
          </a:p>
          <a:p>
            <a:pPr lvl="1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“How did you hear about X Education”, “Lead Profile”, “City”</a:t>
            </a:r>
          </a:p>
          <a:p>
            <a:pPr lvl="0">
              <a:buFont typeface="Arial" panose="020B0604020202020204" pitchFamily="34" charset="0"/>
              <a:buChar char="•"/>
              <a:defRPr/>
            </a:pPr>
            <a:r>
              <a:rPr lang="en-US" dirty="0"/>
              <a:t>Features with above 99% data imbalance have been dropped such as: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“Do Not Call”, “Receive More updates About Our Courses”, “Update me on Supply Chain Content”, “Get updates on DM Content” and  “I agree to pay the amount through cheque”.</a:t>
            </a:r>
          </a:p>
          <a:p>
            <a:pPr lvl="0">
              <a:buFont typeface="Arial" panose="020B0604020202020204" pitchFamily="34" charset="0"/>
              <a:buChar char="•"/>
              <a:defRPr/>
            </a:pPr>
            <a:r>
              <a:rPr lang="en-US" dirty="0"/>
              <a:t>Imputed missing values with median and mode however relevant and treated the outliers by dropping the outliers.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69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DB88-5F6B-DE78-EA7D-4198C568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94D7C-B2C7-D882-E805-0AFE9E5F0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48504"/>
          </a:xfrm>
        </p:spPr>
        <p:txBody>
          <a:bodyPr/>
          <a:lstStyle/>
          <a:p>
            <a:r>
              <a:rPr lang="en-IN" dirty="0"/>
              <a:t>From the given 35 feature variables in the data, using Logistic Regression techniques, 7 feature variables have been identified to have a greater impact on predicting the conversion of the customer. The 7 features along with there coefficients are list below: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DDB27-DF62-DAF8-BD52-01373721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06" y="3275157"/>
            <a:ext cx="5128240" cy="32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4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37B2-B6F5-52F5-026A-A6FF281F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796BF-23B3-DBEA-6978-3347DD0CC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665" y="3782224"/>
            <a:ext cx="3243126" cy="30757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AF536-9C4A-6A95-758B-76917F0C1702}"/>
              </a:ext>
            </a:extLst>
          </p:cNvPr>
          <p:cNvSpPr txBox="1"/>
          <p:nvPr/>
        </p:nvSpPr>
        <p:spPr>
          <a:xfrm>
            <a:off x="530629" y="1871927"/>
            <a:ext cx="11130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model built we predicted the probability on train data and considered 0.3 as a cut off. Implies if the probability is greater than 0.3 it will be considered as 1 (one, lead) and less than 0.3 is considered as 0 ( no lead).</a:t>
            </a:r>
          </a:p>
          <a:p>
            <a:endParaRPr lang="en-IN" dirty="0"/>
          </a:p>
          <a:p>
            <a:r>
              <a:rPr lang="en-IN" dirty="0" smtClean="0"/>
              <a:t>Additionally, based on above calculation the confusion matrix was built and sensitivity of the model was checked, which is  greater than 0.8.</a:t>
            </a:r>
          </a:p>
          <a:p>
            <a:endParaRPr lang="en-IN" dirty="0" smtClean="0"/>
          </a:p>
          <a:p>
            <a:r>
              <a:rPr lang="en-IN" dirty="0" smtClean="0"/>
              <a:t>ROC </a:t>
            </a:r>
            <a:r>
              <a:rPr lang="en-IN" dirty="0"/>
              <a:t>CURVE: On plotting the ROC Curve, the area under the curve is 0.86 which is considered a satisfactory value</a:t>
            </a:r>
          </a:p>
        </p:txBody>
      </p:sp>
    </p:spTree>
    <p:extLst>
      <p:ext uri="{BB962C8B-B14F-4D97-AF65-F5344CB8AC3E}">
        <p14:creationId xmlns:p14="http://schemas.microsoft.com/office/powerpoint/2010/main" val="204189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8841-5B55-AAA6-050A-85038884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2737-BB84-C596-CCD4-176877A1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Post which </a:t>
            </a:r>
            <a:r>
              <a:rPr lang="en-US" dirty="0"/>
              <a:t>we calculate the accuracy sensitivity and specificity for various probability cutoffs and try to plot accuracy sensitivity and specificity for various probabilities and observe the curves meet between 0.2 -</a:t>
            </a:r>
            <a:r>
              <a:rPr lang="en-US" dirty="0" smtClean="0"/>
              <a:t> </a:t>
            </a:r>
            <a:r>
              <a:rPr lang="en-US" dirty="0"/>
              <a:t>0.4. This implies our initial assumption of 0.3 </a:t>
            </a:r>
            <a:r>
              <a:rPr lang="en-US" dirty="0" smtClean="0"/>
              <a:t>cut off </a:t>
            </a:r>
            <a:r>
              <a:rPr lang="en-US" dirty="0"/>
              <a:t>is right </a:t>
            </a:r>
            <a:r>
              <a:rPr lang="en-US" dirty="0" smtClean="0"/>
              <a:t>as it is the optimum </a:t>
            </a:r>
            <a:r>
              <a:rPr lang="en-US" dirty="0"/>
              <a:t>point </a:t>
            </a:r>
            <a:r>
              <a:rPr lang="en-US" dirty="0" smtClean="0"/>
              <a:t>to </a:t>
            </a:r>
            <a:r>
              <a:rPr lang="en-US" dirty="0"/>
              <a:t>take it as a cutoff probability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85780-5ED7-7C92-8215-E140863F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55" y="3749268"/>
            <a:ext cx="4093676" cy="31087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43759" y="3144103"/>
            <a:ext cx="384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Sensitivity </a:t>
            </a:r>
            <a:r>
              <a:rPr lang="en-IN" dirty="0"/>
              <a:t>and </a:t>
            </a:r>
            <a:r>
              <a:rPr lang="en-IN" dirty="0" smtClean="0"/>
              <a:t>Specificity for Reference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94" y="3813284"/>
            <a:ext cx="4304478" cy="2510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58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predictions </a:t>
            </a:r>
            <a:r>
              <a:rPr lang="en-US" dirty="0"/>
              <a:t>on the test set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1" dirty="0"/>
              <a:t>Logistic Regression Model </a:t>
            </a:r>
            <a:r>
              <a:rPr lang="en-US" b="1" dirty="0" smtClean="0"/>
              <a:t>Build:</a:t>
            </a:r>
          </a:p>
          <a:p>
            <a:r>
              <a:rPr lang="en-US" dirty="0" smtClean="0"/>
              <a:t>Target </a:t>
            </a:r>
            <a:r>
              <a:rPr lang="en-US" dirty="0"/>
              <a:t>Variable = -0.7355-1.3993(Do Not Email)+1.1173(Total Time Spent on Website)+2.6500(Lead </a:t>
            </a:r>
            <a:r>
              <a:rPr lang="en-US" dirty="0" err="1"/>
              <a:t>Origin_Lead</a:t>
            </a:r>
            <a:r>
              <a:rPr lang="en-US" dirty="0"/>
              <a:t> Add Form)+1.8885(Lead </a:t>
            </a:r>
            <a:r>
              <a:rPr lang="en-US" dirty="0" err="1"/>
              <a:t>Source_Welingak</a:t>
            </a:r>
            <a:r>
              <a:rPr lang="en-US" dirty="0"/>
              <a:t> Website)+1.0640(</a:t>
            </a:r>
            <a:r>
              <a:rPr lang="en-US" dirty="0" err="1"/>
              <a:t>Country_unknown</a:t>
            </a:r>
            <a:r>
              <a:rPr lang="en-US" dirty="0"/>
              <a:t>)+2.4104(What is your current </a:t>
            </a:r>
            <a:r>
              <a:rPr lang="en-US" dirty="0" err="1"/>
              <a:t>occupation_Working</a:t>
            </a:r>
            <a:r>
              <a:rPr lang="en-US" dirty="0"/>
              <a:t> Professional)-1.4049(What is your current </a:t>
            </a:r>
            <a:r>
              <a:rPr lang="en-US" dirty="0" err="1"/>
              <a:t>occupation_unknown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try to predict the test values based on the above model and </a:t>
            </a:r>
            <a:r>
              <a:rPr lang="en-US" dirty="0" smtClean="0"/>
              <a:t>we get </a:t>
            </a:r>
            <a:r>
              <a:rPr lang="en-US" dirty="0"/>
              <a:t>accuracy of </a:t>
            </a:r>
            <a:r>
              <a:rPr lang="en-US" dirty="0" smtClean="0"/>
              <a:t>0.77 </a:t>
            </a:r>
            <a:r>
              <a:rPr lang="en-US" dirty="0"/>
              <a:t>and sensitivity of </a:t>
            </a:r>
            <a:r>
              <a:rPr lang="en-US" dirty="0" smtClean="0"/>
              <a:t>0.84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0336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190</TotalTime>
  <Words>933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Wingdings 2</vt:lpstr>
      <vt:lpstr>Dividend</vt:lpstr>
      <vt:lpstr>CASE STUDY - LEADSCORING</vt:lpstr>
      <vt:lpstr>Problem statement</vt:lpstr>
      <vt:lpstr>Analysis approach</vt:lpstr>
      <vt:lpstr>Solution Methodology</vt:lpstr>
      <vt:lpstr>Data Cleaning</vt:lpstr>
      <vt:lpstr>Logistic regression Model results</vt:lpstr>
      <vt:lpstr>Model evaluation metrics</vt:lpstr>
      <vt:lpstr>Model evaluation metrics</vt:lpstr>
      <vt:lpstr>     predictions on the test set 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 LEADSCORING</dc:title>
  <dc:creator>Keerthana Goka</dc:creator>
  <cp:lastModifiedBy>rakesh singh</cp:lastModifiedBy>
  <cp:revision>6</cp:revision>
  <dcterms:created xsi:type="dcterms:W3CDTF">2022-10-18T13:31:36Z</dcterms:created>
  <dcterms:modified xsi:type="dcterms:W3CDTF">2022-10-18T17:15:21Z</dcterms:modified>
</cp:coreProperties>
</file>