
<file path=[Content_Types].xml><?xml version="1.0" encoding="utf-8"?>
<Types xmlns="http://schemas.openxmlformats.org/package/2006/content-types">
  <Default Extension="jpeg" ContentType="image/jpeg"/>
  <Default Extension="jpg!d"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75" r:id="rId7"/>
    <p:sldId id="262" r:id="rId8"/>
    <p:sldId id="273" r:id="rId9"/>
    <p:sldId id="274" r:id="rId10"/>
    <p:sldId id="285" r:id="rId11"/>
    <p:sldId id="282" r:id="rId12"/>
    <p:sldId id="283" r:id="rId13"/>
    <p:sldId id="284"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D70ECD-11C5-C04A-83EC-02C99C77FFD7}" v="156" dt="2023-04-13T01:05:52.8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61"/>
    <p:restoredTop sz="90754" autoAdjust="0"/>
  </p:normalViewPr>
  <p:slideViewPr>
    <p:cSldViewPr snapToGrid="0">
      <p:cViewPr varScale="1">
        <p:scale>
          <a:sx n="110" d="100"/>
          <a:sy n="110" d="100"/>
        </p:scale>
        <p:origin x="488" y="1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4/12/23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4/12/23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6992">
              <a:srgbClr val="B0D88D"/>
            </a:gs>
            <a:gs pos="21016">
              <a:srgbClr val="92D050"/>
            </a:gs>
            <a:gs pos="0">
              <a:schemeClr val="accent5">
                <a:lumMod val="60000"/>
                <a:lumOff val="40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xhere.com/en/photo/1331340" TargetMode="External"/><Relationship Id="rId2" Type="http://schemas.openxmlformats.org/officeDocument/2006/relationships/image" Target="../media/image17.jpg!d"/><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pxhere.com/en/photo/1331340" TargetMode="External"/><Relationship Id="rId2" Type="http://schemas.openxmlformats.org/officeDocument/2006/relationships/image" Target="../media/image17.jpg!d"/><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xhere.com/en/photo/1331340" TargetMode="External"/><Relationship Id="rId2" Type="http://schemas.openxmlformats.org/officeDocument/2006/relationships/image" Target="../media/image17.jpg!d"/><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pxhere.com/en/photo/1331340" TargetMode="External"/><Relationship Id="rId2" Type="http://schemas.openxmlformats.org/officeDocument/2006/relationships/image" Target="../media/image17.jpg!d"/><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pxhere.com/en/photo/1331340" TargetMode="External"/><Relationship Id="rId2" Type="http://schemas.openxmlformats.org/officeDocument/2006/relationships/image" Target="../media/image17.jpg!d"/><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pxhere.com/en/photo/1331340" TargetMode="External"/><Relationship Id="rId2" Type="http://schemas.openxmlformats.org/officeDocument/2006/relationships/image" Target="../media/image17.jpg!d"/><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pxhere.com/en/photo/1331340" TargetMode="External"/><Relationship Id="rId2" Type="http://schemas.openxmlformats.org/officeDocument/2006/relationships/image" Target="../media/image17.jpg!d"/><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pxhere.com/en/photo/1331340" TargetMode="External"/><Relationship Id="rId2" Type="http://schemas.openxmlformats.org/officeDocument/2006/relationships/image" Target="../media/image17.jpg!d"/><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6000">
              <a:schemeClr val="accent5">
                <a:lumMod val="0"/>
                <a:lumOff val="100000"/>
              </a:schemeClr>
            </a:gs>
            <a:gs pos="5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38344" y="2743199"/>
            <a:ext cx="5753656" cy="1061163"/>
          </a:xfrm>
        </p:spPr>
        <p:txBody>
          <a:bodyPr/>
          <a:lstStyle/>
          <a:p>
            <a:r>
              <a:rPr lang="en-US" sz="2400" b="1" u="sng" dirty="0">
                <a:latin typeface="Times New Roman" panose="02020603050405020304" pitchFamily="18" charset="0"/>
                <a:cs typeface="Times New Roman" panose="02020603050405020304" pitchFamily="18" charset="0"/>
              </a:rPr>
              <a:t>Summer theme park online booking system</a:t>
            </a:r>
          </a:p>
        </p:txBody>
      </p:sp>
      <p:sp>
        <p:nvSpPr>
          <p:cNvPr id="10" name="TextBox 9">
            <a:extLst>
              <a:ext uri="{FF2B5EF4-FFF2-40B4-BE49-F238E27FC236}">
                <a16:creationId xmlns:a16="http://schemas.microsoft.com/office/drawing/2014/main" id="{84C363A7-40F3-C463-3331-00E349F81688}"/>
              </a:ext>
            </a:extLst>
          </p:cNvPr>
          <p:cNvSpPr txBox="1"/>
          <p:nvPr/>
        </p:nvSpPr>
        <p:spPr>
          <a:xfrm>
            <a:off x="6438344" y="4190523"/>
            <a:ext cx="4834494" cy="1938992"/>
          </a:xfrm>
          <a:prstGeom prst="rect">
            <a:avLst/>
          </a:prstGeom>
          <a:noFill/>
        </p:spPr>
        <p:txBody>
          <a:bodyPr wrap="square">
            <a:spAutoFit/>
          </a:bodyPr>
          <a:lstStyle/>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Group 14</a:t>
            </a:r>
          </a:p>
          <a:p>
            <a:b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Keerthana J</a:t>
            </a:r>
            <a:b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Bhavya G</a:t>
            </a:r>
            <a:b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Ragamalika K</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ree, outdoor, garden, several&#10;&#10;Description automatically generated">
            <a:extLst>
              <a:ext uri="{FF2B5EF4-FFF2-40B4-BE49-F238E27FC236}">
                <a16:creationId xmlns:a16="http://schemas.microsoft.com/office/drawing/2014/main" id="{B0FB6CDA-890E-3903-8134-08D2DE5E85A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9091" r="13818"/>
          <a:stretch/>
        </p:blipFill>
        <p:spPr>
          <a:xfrm>
            <a:off x="4458668" y="10"/>
            <a:ext cx="7733331" cy="6857990"/>
          </a:xfrm>
          <a:prstGeom prst="rect">
            <a:avLst/>
          </a:prstGeom>
          <a:pattFill prst="pct5">
            <a:fgClr>
              <a:schemeClr val="accent1"/>
            </a:fgClr>
            <a:bgClr>
              <a:schemeClr val="bg1"/>
            </a:bgClr>
          </a:pattFill>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353774" y="1122363"/>
            <a:ext cx="8090139" cy="5292725"/>
          </a:xfrm>
        </p:spPr>
        <p:txBody>
          <a:bodyPr anchor="b">
            <a:normAutofit/>
          </a:bodyPr>
          <a:lstStyle/>
          <a:p>
            <a:pPr marL="0" marR="0"/>
            <a:br>
              <a:rPr lang="en-US" sz="1900" dirty="0">
                <a:effectLst/>
                <a:latin typeface="Times New Roman" panose="02020603050405020304" pitchFamily="18" charset="0"/>
                <a:ea typeface="Times New Roman" panose="02020603050405020304" pitchFamily="18" charset="0"/>
              </a:rPr>
            </a:br>
            <a:endParaRPr lang="en-US" sz="19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BCFAF8A-D1CC-F89E-F163-86FD572D124C}"/>
              </a:ext>
            </a:extLst>
          </p:cNvPr>
          <p:cNvSpPr txBox="1"/>
          <p:nvPr/>
        </p:nvSpPr>
        <p:spPr>
          <a:xfrm>
            <a:off x="481029" y="1385888"/>
            <a:ext cx="7677134" cy="4524315"/>
          </a:xfrm>
          <a:prstGeom prst="rect">
            <a:avLst/>
          </a:prstGeom>
          <a:noFill/>
        </p:spPr>
        <p:txBody>
          <a:bodyPr wrap="square" rtlCol="0">
            <a:spAutoFit/>
          </a:bodyPr>
          <a:lstStyle/>
          <a:p>
            <a:pPr algn="just"/>
            <a:r>
              <a:rPr lang="en-US" sz="2400" b="1" u="sng" dirty="0">
                <a:latin typeface="Times New Roman" panose="02020603050405020304" pitchFamily="18" charset="0"/>
                <a:cs typeface="Times New Roman" panose="02020603050405020304" pitchFamily="18" charset="0"/>
              </a:rPr>
              <a:t>Ragamalika K</a:t>
            </a:r>
          </a:p>
          <a:p>
            <a:pPr marL="342900" indent="-342900" algn="just">
              <a:buAutoNum type="arabicPeriod"/>
            </a:pPr>
            <a:r>
              <a:rPr lang="en-US" sz="2400" dirty="0">
                <a:latin typeface="Times New Roman" panose="02020603050405020304" pitchFamily="18" charset="0"/>
                <a:cs typeface="Times New Roman" panose="02020603050405020304" pitchFamily="18" charset="0"/>
              </a:rPr>
              <a:t>Created Food table and inserted values</a:t>
            </a:r>
          </a:p>
          <a:p>
            <a:pPr marL="342900" indent="-342900" algn="just">
              <a:buAutoNum type="arabicPeriod"/>
            </a:pPr>
            <a:r>
              <a:rPr lang="en-US" sz="2400" dirty="0">
                <a:latin typeface="Times New Roman" panose="02020603050405020304" pitchFamily="18" charset="0"/>
                <a:cs typeface="Times New Roman" panose="02020603050405020304" pitchFamily="18" charset="0"/>
              </a:rPr>
              <a:t>Created Room Reservation table and inserted values</a:t>
            </a:r>
          </a:p>
          <a:p>
            <a:pPr marL="342900" indent="-342900" algn="just">
              <a:buAutoNum type="arabicPeriod"/>
            </a:pPr>
            <a:r>
              <a:rPr lang="en-US" sz="2400" dirty="0">
                <a:latin typeface="Times New Roman" panose="02020603050405020304" pitchFamily="18" charset="0"/>
                <a:cs typeface="Times New Roman" panose="02020603050405020304" pitchFamily="18" charset="0"/>
              </a:rPr>
              <a:t>Created Payment table and inserted values</a:t>
            </a:r>
          </a:p>
          <a:p>
            <a:pPr marL="342900" indent="-342900" algn="just">
              <a:buAutoNum type="arabicPeriod"/>
            </a:pPr>
            <a:r>
              <a:rPr lang="en-US" sz="2400" dirty="0">
                <a:latin typeface="Times New Roman" panose="02020603050405020304" pitchFamily="18" charset="0"/>
                <a:cs typeface="Times New Roman" panose="02020603050405020304" pitchFamily="18" charset="0"/>
              </a:rPr>
              <a:t>Created show room reservation detail view</a:t>
            </a:r>
          </a:p>
          <a:p>
            <a:pPr marL="342900" indent="-342900" algn="just">
              <a:buAutoNum type="arabicPeriod" startAt="5"/>
            </a:pPr>
            <a:r>
              <a:rPr lang="en-US" sz="2400" dirty="0">
                <a:latin typeface="Times New Roman" panose="02020603050405020304" pitchFamily="18" charset="0"/>
                <a:cs typeface="Times New Roman" panose="02020603050405020304" pitchFamily="18" charset="0"/>
              </a:rPr>
              <a:t>Created total payment view</a:t>
            </a:r>
          </a:p>
          <a:p>
            <a:pPr marL="342900" indent="-342900" algn="just">
              <a:buAutoNum type="arabicPeriod" startAt="5"/>
            </a:pPr>
            <a:r>
              <a:rPr lang="en-US" sz="2400" dirty="0">
                <a:latin typeface="Times New Roman" panose="02020603050405020304" pitchFamily="18" charset="0"/>
                <a:cs typeface="Times New Roman" panose="02020603050405020304" pitchFamily="18" charset="0"/>
              </a:rPr>
              <a:t>Report for employees and their salaries</a:t>
            </a:r>
          </a:p>
          <a:p>
            <a:pPr marL="342900" indent="-342900" algn="just">
              <a:buAutoNum type="arabicPeriod" startAt="5"/>
            </a:pPr>
            <a:r>
              <a:rPr lang="en-US" sz="2400" dirty="0">
                <a:latin typeface="Times New Roman" panose="02020603050405020304" pitchFamily="18" charset="0"/>
                <a:cs typeface="Times New Roman" panose="02020603050405020304" pitchFamily="18" charset="0"/>
              </a:rPr>
              <a:t>Report for all customers and their contact information</a:t>
            </a:r>
          </a:p>
          <a:p>
            <a:pPr marL="342900" indent="-342900" algn="just">
              <a:buAutoNum type="arabicPeriod" startAt="5"/>
            </a:pPr>
            <a:r>
              <a:rPr lang="en-US" sz="2400" dirty="0">
                <a:latin typeface="Times New Roman" panose="02020603050405020304" pitchFamily="18" charset="0"/>
                <a:cs typeface="Times New Roman" panose="02020603050405020304" pitchFamily="18" charset="0"/>
              </a:rPr>
              <a:t>Report for show movies and show time</a:t>
            </a:r>
          </a:p>
          <a:p>
            <a:pPr marL="342900" indent="-342900" algn="just">
              <a:buAutoNum type="arabicPeriod" startAt="5"/>
            </a:pPr>
            <a:r>
              <a:rPr lang="en-US" sz="2400" dirty="0">
                <a:latin typeface="Times New Roman" panose="02020603050405020304" pitchFamily="18" charset="0"/>
                <a:cs typeface="Times New Roman" panose="02020603050405020304" pitchFamily="18" charset="0"/>
              </a:rPr>
              <a:t>Report for shop items and it’s prices</a:t>
            </a:r>
          </a:p>
          <a:p>
            <a:pPr marL="342900" indent="-342900" algn="just">
              <a:buAutoNum type="arabicPeriod" startAt="5"/>
            </a:pPr>
            <a:r>
              <a:rPr lang="en-US" sz="2400" dirty="0">
                <a:latin typeface="Times New Roman" panose="02020603050405020304" pitchFamily="18" charset="0"/>
                <a:cs typeface="Times New Roman" panose="02020603050405020304" pitchFamily="18" charset="0"/>
              </a:rPr>
              <a:t>Report for food ordered and room reservation details</a:t>
            </a:r>
          </a:p>
          <a:p>
            <a:pPr marL="0" marR="0" algn="just">
              <a:spcBef>
                <a:spcPts val="0"/>
              </a:spcBef>
              <a:spcAft>
                <a:spcPts val="0"/>
              </a:spcAft>
            </a:pPr>
            <a:endParaRPr lang="en-US" sz="2400"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EAA24A5-E42F-F67A-28DD-182158BC95B1}"/>
              </a:ext>
            </a:extLst>
          </p:cNvPr>
          <p:cNvSpPr txBox="1"/>
          <p:nvPr/>
        </p:nvSpPr>
        <p:spPr>
          <a:xfrm>
            <a:off x="353773" y="808778"/>
            <a:ext cx="2546589"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CONTRIBUTIONS</a:t>
            </a:r>
          </a:p>
        </p:txBody>
      </p:sp>
    </p:spTree>
    <p:extLst>
      <p:ext uri="{BB962C8B-B14F-4D97-AF65-F5344CB8AC3E}">
        <p14:creationId xmlns:p14="http://schemas.microsoft.com/office/powerpoint/2010/main" val="2633961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199" y="1615736"/>
            <a:ext cx="5948363" cy="2327614"/>
          </a:xfrm>
        </p:spPr>
        <p:txBody>
          <a:bodyPr/>
          <a:lstStyle/>
          <a:p>
            <a:r>
              <a:rPr lang="en-US" sz="7200" b="1" dirty="0">
                <a:latin typeface="Times New Roman" panose="02020603050405020304" pitchFamily="18" charset="0"/>
                <a:cs typeface="Times New Roman" panose="02020603050405020304" pitchFamily="18" charset="0"/>
              </a:rPr>
              <a:t>THANK YOU</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ree, outdoor, garden, several&#10;&#10;Description automatically generated">
            <a:extLst>
              <a:ext uri="{FF2B5EF4-FFF2-40B4-BE49-F238E27FC236}">
                <a16:creationId xmlns:a16="http://schemas.microsoft.com/office/drawing/2014/main" id="{594104D0-636B-B7C0-4B09-B09B29F6F46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4281" t="9091" r="9537"/>
          <a:stretch/>
        </p:blipFill>
        <p:spPr>
          <a:xfrm>
            <a:off x="4171950" y="10"/>
            <a:ext cx="8020050" cy="6857990"/>
          </a:xfrm>
          <a:prstGeom prst="rect">
            <a:avLst/>
          </a:prstGeom>
        </p:spPr>
      </p:pic>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77981" y="1122362"/>
            <a:ext cx="3977640" cy="1078991"/>
          </a:xfrm>
        </p:spPr>
        <p:txBody>
          <a:bodyPr vert="horz" lIns="91440" tIns="45720" rIns="91440" bIns="45720" rtlCol="0" anchor="b">
            <a:normAutofit fontScale="90000"/>
          </a:bodyPr>
          <a:lstStyle/>
          <a:p>
            <a:r>
              <a:rPr lang="en-US" sz="4800" b="1" u="sng" dirty="0">
                <a:solidFill>
                  <a:schemeClr val="tx1"/>
                </a:solidFill>
                <a:latin typeface="Times New Roman" panose="02020603050405020304" pitchFamily="18" charset="0"/>
                <a:cs typeface="Times New Roman" panose="02020603050405020304" pitchFamily="18" charset="0"/>
              </a:rPr>
              <a:t>AGENDA</a:t>
            </a:r>
            <a:br>
              <a:rPr lang="en-US" sz="4800" b="1" u="sng" dirty="0"/>
            </a:br>
            <a:endParaRPr lang="en-US" sz="4800" b="1" u="sng"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477981" y="2123408"/>
            <a:ext cx="6365732" cy="2548605"/>
          </a:xfrm>
        </p:spPr>
        <p:txBody>
          <a:bodyPr vert="horz" lIns="91440" tIns="45720" rIns="91440" bIns="45720" rtlCol="0">
            <a:noAutofit/>
          </a:bodyPr>
          <a:lstStyle/>
          <a:p>
            <a:pPr marR="0" lvl="0"/>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Aim</a:t>
            </a:r>
          </a:p>
          <a:p>
            <a:pPr marR="0" lvl="0"/>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2.Problem Statement</a:t>
            </a:r>
          </a:p>
          <a:p>
            <a:pPr marR="0" lvl="0"/>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3.Objective</a:t>
            </a:r>
          </a:p>
          <a:p>
            <a:pPr marR="0" lvl="0"/>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4.Business Rules</a:t>
            </a:r>
          </a:p>
          <a:p>
            <a:pPr marR="0" lvl="0"/>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5.</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Entity Relationship Diagram</a:t>
            </a:r>
            <a:endParaRPr lang="en-US" sz="2400" dirty="0">
              <a:effectLst/>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solidFill>
                  <a:schemeClr val="bg1"/>
                </a:solidFill>
                <a:latin typeface="Calibri" panose="020F0502020204030204"/>
              </a:rPr>
              <a:pPr>
                <a:spcAft>
                  <a:spcPts val="600"/>
                </a:spcAft>
                <a:defRPr/>
              </a:pPr>
              <a:t>2</a:t>
            </a:fld>
            <a:endParaRPr lang="en-US" sz="1200">
              <a:solidFill>
                <a:schemeClr val="bg1"/>
              </a:solidFill>
              <a:latin typeface="Calibri" panose="020F0502020204030204"/>
            </a:endParaRPr>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tree, outdoor, garden, several&#10;&#10;Description automatically generated">
            <a:extLst>
              <a:ext uri="{FF2B5EF4-FFF2-40B4-BE49-F238E27FC236}">
                <a16:creationId xmlns:a16="http://schemas.microsoft.com/office/drawing/2014/main" id="{594104D0-636B-B7C0-4B09-B09B29F6F46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4281" t="9091" r="9537"/>
          <a:stretch/>
        </p:blipFill>
        <p:spPr>
          <a:xfrm>
            <a:off x="4171950" y="10"/>
            <a:ext cx="8020050" cy="6857990"/>
          </a:xfrm>
          <a:prstGeom prst="rect">
            <a:avLst/>
          </a:prstGeom>
        </p:spPr>
      </p:pic>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477981" y="1397671"/>
            <a:ext cx="3977640" cy="775886"/>
          </a:xfrm>
        </p:spPr>
        <p:txBody>
          <a:bodyPr vert="horz" lIns="91440" tIns="45720" rIns="91440" bIns="45720" rtlCol="0" anchor="b">
            <a:normAutofit fontScale="90000"/>
          </a:bodyPr>
          <a:lstStyle/>
          <a:p>
            <a:r>
              <a:rPr lang="en-US" sz="4800" b="1" u="sng" dirty="0">
                <a:latin typeface="Times New Roman" panose="02020603050405020304" pitchFamily="18" charset="0"/>
                <a:cs typeface="Times New Roman" panose="02020603050405020304" pitchFamily="18" charset="0"/>
              </a:rPr>
              <a:t>Overview</a:t>
            </a:r>
            <a:br>
              <a:rPr lang="en-US" sz="4800" b="1" u="sng" dirty="0"/>
            </a:br>
            <a:endParaRPr lang="en-US" sz="4800" b="1" u="sng"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477981" y="2123409"/>
            <a:ext cx="4023359" cy="2441800"/>
          </a:xfrm>
        </p:spPr>
        <p:txBody>
          <a:bodyPr vert="horz" lIns="91440" tIns="45720" rIns="91440" bIns="45720" rtlCol="0">
            <a:normAutofit fontScale="92500" lnSpcReduction="20000"/>
          </a:bodyPr>
          <a:lstStyle/>
          <a:p>
            <a:pPr>
              <a:lnSpc>
                <a:spcPct val="90000"/>
              </a:lnSpc>
            </a:pPr>
            <a:r>
              <a:rPr lang="en-US" sz="2400" dirty="0">
                <a:effectLst/>
                <a:latin typeface="Times New Roman" panose="02020603050405020304" pitchFamily="18" charset="0"/>
                <a:cs typeface="Times New Roman" panose="02020603050405020304" pitchFamily="18" charset="0"/>
              </a:rPr>
              <a:t>The “SUMMER THEME PARK ONLINE BOOKING SYSTEM” is a DBMS project aimed at providing an online platform for tickets and room reservation. Its collects user information as input source and provides all the services and offers on the reservation. It allows flexibility during these processes.</a:t>
            </a:r>
          </a:p>
          <a:p>
            <a:pPr>
              <a:lnSpc>
                <a:spcPct val="90000"/>
              </a:lnSpc>
            </a:pPr>
            <a:endParaRPr lang="en-US" sz="1100" dirty="0"/>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solidFill>
                  <a:schemeClr val="bg1"/>
                </a:solidFill>
                <a:latin typeface="Calibri" panose="020F0502020204030204"/>
              </a:rPr>
              <a:pPr>
                <a:spcAft>
                  <a:spcPts val="600"/>
                </a:spcAft>
                <a:defRPr/>
              </a:pPr>
              <a:t>3</a:t>
            </a:fld>
            <a:endParaRPr lang="en-US" sz="1200">
              <a:solidFill>
                <a:schemeClr val="bg1"/>
              </a:solidFill>
              <a:latin typeface="Calibri" panose="020F0502020204030204"/>
            </a:endParaRPr>
          </a:p>
        </p:txBody>
      </p:sp>
    </p:spTree>
    <p:extLst>
      <p:ext uri="{BB962C8B-B14F-4D97-AF65-F5344CB8AC3E}">
        <p14:creationId xmlns:p14="http://schemas.microsoft.com/office/powerpoint/2010/main" val="2010978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ree, outdoor, garden, several&#10;&#10;Description automatically generated">
            <a:extLst>
              <a:ext uri="{FF2B5EF4-FFF2-40B4-BE49-F238E27FC236}">
                <a16:creationId xmlns:a16="http://schemas.microsoft.com/office/drawing/2014/main" id="{B0FB6CDA-890E-3903-8134-08D2DE5E85A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9091" r="13818"/>
          <a:stretch/>
        </p:blipFill>
        <p:spPr>
          <a:xfrm>
            <a:off x="4458668" y="10"/>
            <a:ext cx="7733331" cy="6857990"/>
          </a:xfrm>
          <a:prstGeom prst="rect">
            <a:avLst/>
          </a:prstGeom>
          <a:pattFill prst="pct5">
            <a:fgClr>
              <a:schemeClr val="accent1"/>
            </a:fgClr>
            <a:bgClr>
              <a:schemeClr val="bg1"/>
            </a:bgClr>
          </a:pattFill>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353774" y="1122363"/>
            <a:ext cx="4147567" cy="5292725"/>
          </a:xfrm>
        </p:spPr>
        <p:txBody>
          <a:bodyPr anchor="b">
            <a:normAutofit/>
          </a:bodyPr>
          <a:lstStyle/>
          <a:p>
            <a:pPr marL="0" marR="0"/>
            <a:r>
              <a:rPr lang="en-US" sz="1900" b="1" u="sng" dirty="0">
                <a:effectLst/>
                <a:latin typeface="Calibri" panose="020F0502020204030204" pitchFamily="34" charset="0"/>
                <a:ea typeface="Times New Roman" panose="02020603050405020304" pitchFamily="18" charset="0"/>
              </a:rPr>
              <a:t>Aim:</a:t>
            </a:r>
            <a:br>
              <a:rPr lang="en-US" sz="1900" dirty="0">
                <a:effectLst/>
                <a:latin typeface="Times New Roman" panose="02020603050405020304" pitchFamily="18" charset="0"/>
                <a:ea typeface="Times New Roman" panose="02020603050405020304" pitchFamily="18" charset="0"/>
              </a:rPr>
            </a:br>
            <a:r>
              <a:rPr lang="en-US" sz="1900" dirty="0">
                <a:effectLst/>
                <a:latin typeface="TimesNewRomanPSMT"/>
                <a:ea typeface="Times New Roman" panose="02020603050405020304" pitchFamily="18" charset="0"/>
              </a:rPr>
              <a:t>The main aim of designing this project is to get rid from manual work and try to give easy and simple online reservation system for the users.</a:t>
            </a:r>
            <a:br>
              <a:rPr lang="en-US" sz="1900" dirty="0">
                <a:effectLst/>
                <a:latin typeface="Times New Roman" panose="02020603050405020304" pitchFamily="18" charset="0"/>
                <a:ea typeface="Times New Roman" panose="02020603050405020304" pitchFamily="18" charset="0"/>
              </a:rPr>
            </a:br>
            <a:endParaRPr lang="en-US" sz="19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C5DB1CC-F3F1-87EC-40C5-38FE0A65EF9E}"/>
              </a:ext>
            </a:extLst>
          </p:cNvPr>
          <p:cNvSpPr txBox="1"/>
          <p:nvPr/>
        </p:nvSpPr>
        <p:spPr>
          <a:xfrm>
            <a:off x="353774" y="825621"/>
            <a:ext cx="7147163" cy="5909310"/>
          </a:xfrm>
          <a:prstGeom prst="rect">
            <a:avLst/>
          </a:prstGeom>
          <a:noFill/>
        </p:spPr>
        <p:txBody>
          <a:bodyPr wrap="square" rtlCol="0">
            <a:spAutoFit/>
          </a:bodyPr>
          <a:lstStyle/>
          <a:p>
            <a:pPr marL="0" marR="0"/>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Aim:</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main aim of designing this project is to get rid from manual work and try to give easy and simple online reservation system for the users.</a:t>
            </a:r>
          </a:p>
          <a:p>
            <a:pPr marL="0" marR="0"/>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Problem Statement: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Symbol"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Booking System highlights various features and services provided by the summer theme park, which can be subjected to improvements in the booking process.</a:t>
            </a:r>
          </a:p>
          <a:p>
            <a:pPr marL="342900" marR="0" lvl="0" indent="-342900" algn="just">
              <a:buFont typeface="Symbol"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process to buy ticket is slowly that make our customer waste their time, so we open the system to buy ticket online.</a:t>
            </a:r>
          </a:p>
          <a:p>
            <a:pPr marL="342900" marR="0" lvl="0" indent="-342900" algn="just">
              <a:buFont typeface="Symbol"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Customer may have some problem or use service uncomfortably. We want a registration system to contain private information and serious thing is telephone number for contact.</a:t>
            </a:r>
          </a:p>
          <a:p>
            <a:pPr marL="342900" marR="0" lvl="0" indent="-342900" algn="just">
              <a:buFont typeface="Symbol"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After payment, the system should show the status of payment evident of transaction for the customers.</a:t>
            </a:r>
          </a:p>
          <a:p>
            <a:pPr marL="342900" marR="0" lvl="0" indent="-342900" algn="just">
              <a:buFont typeface="Symbol" pitchFamily="2" charset="2"/>
              <a:buChar char=""/>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We should show the summary report for customers to inform the information and details.</a:t>
            </a:r>
          </a:p>
          <a:p>
            <a:endParaRPr lang="en-US" dirty="0"/>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ree, outdoor, garden, several&#10;&#10;Description automatically generated">
            <a:extLst>
              <a:ext uri="{FF2B5EF4-FFF2-40B4-BE49-F238E27FC236}">
                <a16:creationId xmlns:a16="http://schemas.microsoft.com/office/drawing/2014/main" id="{B0FB6CDA-890E-3903-8134-08D2DE5E85A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9091" r="13818"/>
          <a:stretch/>
        </p:blipFill>
        <p:spPr>
          <a:xfrm>
            <a:off x="4458668" y="10"/>
            <a:ext cx="7733331" cy="6857990"/>
          </a:xfrm>
          <a:prstGeom prst="rect">
            <a:avLst/>
          </a:prstGeom>
          <a:pattFill prst="pct5">
            <a:fgClr>
              <a:schemeClr val="accent1"/>
            </a:fgClr>
            <a:bgClr>
              <a:schemeClr val="bg1"/>
            </a:bgClr>
          </a:pattFill>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353774" y="1122363"/>
            <a:ext cx="4147567" cy="5292725"/>
          </a:xfrm>
        </p:spPr>
        <p:txBody>
          <a:bodyPr anchor="b">
            <a:normAutofit/>
          </a:bodyPr>
          <a:lstStyle/>
          <a:p>
            <a:pPr marL="0" marR="0"/>
            <a:r>
              <a:rPr lang="en-US" sz="1900" b="1" u="sng" dirty="0">
                <a:effectLst/>
                <a:latin typeface="Calibri" panose="020F0502020204030204" pitchFamily="34" charset="0"/>
                <a:ea typeface="Times New Roman" panose="02020603050405020304" pitchFamily="18" charset="0"/>
              </a:rPr>
              <a:t>Aim:</a:t>
            </a:r>
            <a:br>
              <a:rPr lang="en-US" sz="1900" dirty="0">
                <a:effectLst/>
                <a:latin typeface="Times New Roman" panose="02020603050405020304" pitchFamily="18" charset="0"/>
                <a:ea typeface="Times New Roman" panose="02020603050405020304" pitchFamily="18" charset="0"/>
              </a:rPr>
            </a:br>
            <a:r>
              <a:rPr lang="en-US" sz="1900" dirty="0">
                <a:effectLst/>
                <a:latin typeface="TimesNewRomanPSMT"/>
                <a:ea typeface="Times New Roman" panose="02020603050405020304" pitchFamily="18" charset="0"/>
              </a:rPr>
              <a:t>The main aim of designing this project is to get rid from manual work and try to give easy and simple online reservation system for the users.</a:t>
            </a:r>
            <a:br>
              <a:rPr lang="en-US" sz="1900" dirty="0">
                <a:effectLst/>
                <a:latin typeface="Times New Roman" panose="02020603050405020304" pitchFamily="18" charset="0"/>
                <a:ea typeface="Times New Roman" panose="02020603050405020304" pitchFamily="18" charset="0"/>
              </a:rPr>
            </a:br>
            <a:endParaRPr lang="en-US" sz="19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C5DB1CC-F3F1-87EC-40C5-38FE0A65EF9E}"/>
              </a:ext>
            </a:extLst>
          </p:cNvPr>
          <p:cNvSpPr txBox="1"/>
          <p:nvPr/>
        </p:nvSpPr>
        <p:spPr>
          <a:xfrm>
            <a:off x="353774" y="825621"/>
            <a:ext cx="7075725" cy="4093428"/>
          </a:xfrm>
          <a:prstGeom prst="rect">
            <a:avLst/>
          </a:prstGeom>
          <a:noFill/>
        </p:spPr>
        <p:txBody>
          <a:bodyPr wrap="square" rtlCol="0">
            <a:spAutoFit/>
          </a:bodyPr>
          <a:lstStyle/>
          <a:p>
            <a:pPr marL="0" marR="0"/>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Objective:</a:t>
            </a:r>
            <a:b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main objective of this project is to develop a database which stores the user details. The user can book tickets and rooms through online. This project provides a convenient way for making payment. </a:t>
            </a: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admin has complete control as it provides and accept only appropriate and valid data. </a:t>
            </a: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To display organized information of hotel, prices and pictures. </a:t>
            </a: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To add multiple hotels/rooms to the system. </a:t>
            </a: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a:solidFill>
                  <a:srgbClr val="212121"/>
                </a:solidFill>
                <a:effectLst/>
                <a:latin typeface="Times New Roman" panose="02020603050405020304" pitchFamily="18" charset="0"/>
                <a:ea typeface="Times New Roman" panose="02020603050405020304" pitchFamily="18" charset="0"/>
                <a:cs typeface="Times New Roman" panose="02020603050405020304" pitchFamily="18" charset="0"/>
              </a:rPr>
              <a:t>To change type of hotel rooms when needed. </a:t>
            </a: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It also helps to keep record of the details and history of the users, also way of maintaining and analyzing the data.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10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ree, outdoor, garden, several&#10;&#10;Description automatically generated">
            <a:extLst>
              <a:ext uri="{FF2B5EF4-FFF2-40B4-BE49-F238E27FC236}">
                <a16:creationId xmlns:a16="http://schemas.microsoft.com/office/drawing/2014/main" id="{B0FB6CDA-890E-3903-8134-08D2DE5E85A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9091" r="13818"/>
          <a:stretch/>
        </p:blipFill>
        <p:spPr>
          <a:xfrm>
            <a:off x="4458668" y="10"/>
            <a:ext cx="7733331" cy="6857990"/>
          </a:xfrm>
          <a:prstGeom prst="rect">
            <a:avLst/>
          </a:prstGeom>
          <a:pattFill prst="pct5">
            <a:fgClr>
              <a:schemeClr val="accent1"/>
            </a:fgClr>
            <a:bgClr>
              <a:schemeClr val="bg1"/>
            </a:bgClr>
          </a:pattFill>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353774" y="1122363"/>
            <a:ext cx="8090139" cy="5292725"/>
          </a:xfrm>
        </p:spPr>
        <p:txBody>
          <a:bodyPr anchor="b">
            <a:normAutofit/>
          </a:bodyPr>
          <a:lstStyle/>
          <a:p>
            <a:pPr marL="0" marR="0"/>
            <a:br>
              <a:rPr lang="en-US" sz="1900" dirty="0">
                <a:effectLst/>
                <a:latin typeface="Times New Roman" panose="02020603050405020304" pitchFamily="18" charset="0"/>
                <a:ea typeface="Times New Roman" panose="02020603050405020304" pitchFamily="18" charset="0"/>
              </a:rPr>
            </a:br>
            <a:endParaRPr lang="en-US" sz="19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BCFAF8A-D1CC-F89E-F163-86FD572D124C}"/>
              </a:ext>
            </a:extLst>
          </p:cNvPr>
          <p:cNvSpPr txBox="1"/>
          <p:nvPr/>
        </p:nvSpPr>
        <p:spPr>
          <a:xfrm>
            <a:off x="481029" y="1385888"/>
            <a:ext cx="7677134" cy="5262979"/>
          </a:xfrm>
          <a:prstGeom prst="rect">
            <a:avLst/>
          </a:prstGeom>
          <a:noFill/>
        </p:spPr>
        <p:txBody>
          <a:bodyPr wrap="square" rtlCol="0">
            <a:spAutoFit/>
          </a:bodyPr>
          <a:lstStyle/>
          <a:p>
            <a:pPr marL="0" marR="0" algn="just">
              <a:spcBef>
                <a:spcPts val="0"/>
              </a:spcBef>
              <a:spcAft>
                <a:spcPts val="0"/>
              </a:spcAft>
            </a:pPr>
            <a:r>
              <a:rPr lang="en-US" sz="2400" dirty="0">
                <a:effectLst/>
                <a:latin typeface="Times New Roman" panose="02020603050405020304" pitchFamily="18" charset="0"/>
                <a:cs typeface="Times New Roman" panose="02020603050405020304" pitchFamily="18" charset="0"/>
              </a:rPr>
              <a:t>•        Admin: Has access to all the information of website and user details </a:t>
            </a:r>
          </a:p>
          <a:p>
            <a:pPr marL="0" marR="0" algn="just">
              <a:spcBef>
                <a:spcPts val="0"/>
              </a:spcBef>
              <a:spcAft>
                <a:spcPts val="0"/>
              </a:spcAft>
            </a:pPr>
            <a:r>
              <a:rPr lang="en-US" sz="2400" dirty="0">
                <a:effectLst/>
                <a:latin typeface="Times New Roman" panose="02020603050405020304" pitchFamily="18" charset="0"/>
                <a:cs typeface="Times New Roman" panose="02020603050405020304" pitchFamily="18" charset="0"/>
              </a:rPr>
              <a:t>•        Validating customer email in correct format</a:t>
            </a:r>
          </a:p>
          <a:p>
            <a:pPr marL="0" marR="0" algn="just">
              <a:spcBef>
                <a:spcPts val="0"/>
              </a:spcBef>
              <a:spcAft>
                <a:spcPts val="0"/>
              </a:spcAft>
            </a:pPr>
            <a:r>
              <a:rPr lang="en-US" sz="2400" dirty="0">
                <a:effectLst/>
                <a:latin typeface="Times New Roman" panose="02020603050405020304" pitchFamily="18" charset="0"/>
                <a:cs typeface="Times New Roman" panose="02020603050405020304" pitchFamily="18" charset="0"/>
              </a:rPr>
              <a:t>•        Users: The user must provide their details </a:t>
            </a:r>
          </a:p>
          <a:p>
            <a:pPr marL="0" marR="0" algn="just">
              <a:spcBef>
                <a:spcPts val="0"/>
              </a:spcBef>
              <a:spcAft>
                <a:spcPts val="0"/>
              </a:spcAft>
            </a:pPr>
            <a:r>
              <a:rPr lang="en-US" sz="2400" dirty="0">
                <a:effectLst/>
                <a:latin typeface="Times New Roman" panose="02020603050405020304" pitchFamily="18" charset="0"/>
                <a:cs typeface="Times New Roman" panose="02020603050405020304" pitchFamily="18" charset="0"/>
              </a:rPr>
              <a:t>•        A customer can book more than one ticket</a:t>
            </a:r>
          </a:p>
          <a:p>
            <a:pPr marL="0" marR="0" algn="just">
              <a:spcBef>
                <a:spcPts val="0"/>
              </a:spcBef>
              <a:spcAft>
                <a:spcPts val="0"/>
              </a:spcAft>
            </a:pPr>
            <a:r>
              <a:rPr lang="en-US" sz="2400" dirty="0">
                <a:effectLst/>
                <a:latin typeface="Times New Roman" panose="02020603050405020304" pitchFamily="18" charset="0"/>
                <a:cs typeface="Times New Roman" panose="02020603050405020304" pitchFamily="18" charset="0"/>
              </a:rPr>
              <a:t>•   The customer can only have access to their booking details (contact  information, reservation details of rooms, billing information) </a:t>
            </a:r>
          </a:p>
          <a:p>
            <a:pPr marL="0" marR="0" algn="just">
              <a:spcBef>
                <a:spcPts val="0"/>
              </a:spcBef>
              <a:spcAft>
                <a:spcPts val="0"/>
              </a:spcAft>
            </a:pPr>
            <a:r>
              <a:rPr lang="en-US" sz="2400" dirty="0">
                <a:effectLst/>
                <a:latin typeface="Times New Roman" panose="02020603050405020304" pitchFamily="18" charset="0"/>
                <a:cs typeface="Times New Roman" panose="02020603050405020304" pitchFamily="18" charset="0"/>
              </a:rPr>
              <a:t>•        The customer can book any number of shows ,can buy souvenirs from the shop and price is calculated accordingly</a:t>
            </a:r>
          </a:p>
          <a:p>
            <a:pPr marL="0" marR="0" algn="just">
              <a:spcBef>
                <a:spcPts val="0"/>
              </a:spcBef>
              <a:spcAft>
                <a:spcPts val="0"/>
              </a:spcAft>
            </a:pPr>
            <a:r>
              <a:rPr lang="en-US" sz="2400" dirty="0">
                <a:effectLst/>
                <a:latin typeface="Times New Roman" panose="02020603050405020304" pitchFamily="18" charset="0"/>
                <a:cs typeface="Times New Roman" panose="02020603050405020304" pitchFamily="18" charset="0"/>
              </a:rPr>
              <a:t>•        The customer can book any number of rooms with various views</a:t>
            </a:r>
          </a:p>
          <a:p>
            <a:pPr marL="0" marR="0" algn="just">
              <a:spcBef>
                <a:spcPts val="0"/>
              </a:spcBef>
              <a:spcAft>
                <a:spcPts val="0"/>
              </a:spcAft>
            </a:pPr>
            <a:r>
              <a:rPr lang="en-US" sz="2400" dirty="0">
                <a:effectLst/>
                <a:latin typeface="Times New Roman" panose="02020603050405020304" pitchFamily="18" charset="0"/>
                <a:cs typeface="Times New Roman" panose="02020603050405020304" pitchFamily="18" charset="0"/>
              </a:rPr>
              <a:t>•        The customer can make payment and get a confirmation ticket</a:t>
            </a:r>
          </a:p>
        </p:txBody>
      </p:sp>
      <p:sp>
        <p:nvSpPr>
          <p:cNvPr id="6" name="TextBox 5">
            <a:extLst>
              <a:ext uri="{FF2B5EF4-FFF2-40B4-BE49-F238E27FC236}">
                <a16:creationId xmlns:a16="http://schemas.microsoft.com/office/drawing/2014/main" id="{1EAA24A5-E42F-F67A-28DD-182158BC95B1}"/>
              </a:ext>
            </a:extLst>
          </p:cNvPr>
          <p:cNvSpPr txBox="1"/>
          <p:nvPr/>
        </p:nvSpPr>
        <p:spPr>
          <a:xfrm>
            <a:off x="353774" y="808778"/>
            <a:ext cx="1954370"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Business Rules</a:t>
            </a:r>
          </a:p>
        </p:txBody>
      </p:sp>
    </p:spTree>
    <p:extLst>
      <p:ext uri="{BB962C8B-B14F-4D97-AF65-F5344CB8AC3E}">
        <p14:creationId xmlns:p14="http://schemas.microsoft.com/office/powerpoint/2010/main" val="607256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353774" y="1122363"/>
            <a:ext cx="8090139" cy="5292725"/>
          </a:xfrm>
        </p:spPr>
        <p:txBody>
          <a:bodyPr anchor="b">
            <a:normAutofit/>
          </a:bodyPr>
          <a:lstStyle/>
          <a:p>
            <a:pPr marL="0" marR="0"/>
            <a:br>
              <a:rPr lang="en-US" sz="1900" dirty="0">
                <a:effectLst/>
                <a:latin typeface="Times New Roman" panose="02020603050405020304" pitchFamily="18" charset="0"/>
                <a:ea typeface="Times New Roman" panose="02020603050405020304" pitchFamily="18" charset="0"/>
              </a:rPr>
            </a:br>
            <a:endParaRPr lang="en-US" sz="19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Diagram, schematic&#10;&#10;Description automatically generated">
            <a:extLst>
              <a:ext uri="{FF2B5EF4-FFF2-40B4-BE49-F238E27FC236}">
                <a16:creationId xmlns:a16="http://schemas.microsoft.com/office/drawing/2014/main" id="{9B1C4194-7D97-9507-662C-DEDDEBA7BFE7}"/>
              </a:ext>
            </a:extLst>
          </p:cNvPr>
          <p:cNvPicPr>
            <a:picLocks noChangeAspect="1"/>
          </p:cNvPicPr>
          <p:nvPr/>
        </p:nvPicPr>
        <p:blipFill>
          <a:blip r:embed="rId2"/>
          <a:stretch>
            <a:fillRect/>
          </a:stretch>
        </p:blipFill>
        <p:spPr>
          <a:xfrm>
            <a:off x="481029" y="625683"/>
            <a:ext cx="11229942" cy="6060867"/>
          </a:xfrm>
          <a:prstGeom prst="rect">
            <a:avLst/>
          </a:prstGeom>
        </p:spPr>
      </p:pic>
      <p:sp>
        <p:nvSpPr>
          <p:cNvPr id="7" name="TextBox 6">
            <a:extLst>
              <a:ext uri="{FF2B5EF4-FFF2-40B4-BE49-F238E27FC236}">
                <a16:creationId xmlns:a16="http://schemas.microsoft.com/office/drawing/2014/main" id="{5842F0F0-2A17-D1D8-497F-215D756E6D47}"/>
              </a:ext>
            </a:extLst>
          </p:cNvPr>
          <p:cNvSpPr txBox="1"/>
          <p:nvPr/>
        </p:nvSpPr>
        <p:spPr>
          <a:xfrm>
            <a:off x="5043488" y="28310"/>
            <a:ext cx="3071812"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ER DIAGRAM</a:t>
            </a:r>
          </a:p>
        </p:txBody>
      </p:sp>
    </p:spTree>
    <p:extLst>
      <p:ext uri="{BB962C8B-B14F-4D97-AF65-F5344CB8AC3E}">
        <p14:creationId xmlns:p14="http://schemas.microsoft.com/office/powerpoint/2010/main" val="268518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ree, outdoor, garden, several&#10;&#10;Description automatically generated">
            <a:extLst>
              <a:ext uri="{FF2B5EF4-FFF2-40B4-BE49-F238E27FC236}">
                <a16:creationId xmlns:a16="http://schemas.microsoft.com/office/drawing/2014/main" id="{B0FB6CDA-890E-3903-8134-08D2DE5E85A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9091" r="13818"/>
          <a:stretch/>
        </p:blipFill>
        <p:spPr>
          <a:xfrm>
            <a:off x="4458668" y="10"/>
            <a:ext cx="7733331" cy="6857990"/>
          </a:xfrm>
          <a:prstGeom prst="rect">
            <a:avLst/>
          </a:prstGeom>
          <a:pattFill prst="pct5">
            <a:fgClr>
              <a:schemeClr val="accent1"/>
            </a:fgClr>
            <a:bgClr>
              <a:schemeClr val="bg1"/>
            </a:bgClr>
          </a:pattFill>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353774" y="1122363"/>
            <a:ext cx="8090139" cy="5292725"/>
          </a:xfrm>
        </p:spPr>
        <p:txBody>
          <a:bodyPr anchor="b">
            <a:normAutofit/>
          </a:bodyPr>
          <a:lstStyle/>
          <a:p>
            <a:pPr marL="0" marR="0"/>
            <a:br>
              <a:rPr lang="en-US" sz="1900" dirty="0">
                <a:effectLst/>
                <a:latin typeface="Times New Roman" panose="02020603050405020304" pitchFamily="18" charset="0"/>
                <a:ea typeface="Times New Roman" panose="02020603050405020304" pitchFamily="18" charset="0"/>
              </a:rPr>
            </a:br>
            <a:endParaRPr lang="en-US" sz="19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BCFAF8A-D1CC-F89E-F163-86FD572D124C}"/>
              </a:ext>
            </a:extLst>
          </p:cNvPr>
          <p:cNvSpPr txBox="1"/>
          <p:nvPr/>
        </p:nvSpPr>
        <p:spPr>
          <a:xfrm>
            <a:off x="481029" y="1385888"/>
            <a:ext cx="7677134" cy="4154984"/>
          </a:xfrm>
          <a:prstGeom prst="rect">
            <a:avLst/>
          </a:prstGeom>
          <a:noFill/>
        </p:spPr>
        <p:txBody>
          <a:bodyPr wrap="square" rtlCol="0">
            <a:spAutoFit/>
          </a:bodyPr>
          <a:lstStyle/>
          <a:p>
            <a:pPr algn="just"/>
            <a:r>
              <a:rPr lang="en-US" sz="2400" b="1" u="sng" dirty="0">
                <a:latin typeface="Times New Roman" panose="02020603050405020304" pitchFamily="18" charset="0"/>
                <a:cs typeface="Times New Roman" panose="02020603050405020304" pitchFamily="18" charset="0"/>
              </a:rPr>
              <a:t>Keerthana J</a:t>
            </a:r>
          </a:p>
          <a:p>
            <a:pPr marL="342900" indent="-342900" algn="just">
              <a:buAutoNum type="arabicPeriod"/>
            </a:pPr>
            <a:r>
              <a:rPr lang="en-US" sz="2400" dirty="0">
                <a:latin typeface="Times New Roman" panose="02020603050405020304" pitchFamily="18" charset="0"/>
                <a:cs typeface="Times New Roman" panose="02020603050405020304" pitchFamily="18" charset="0"/>
              </a:rPr>
              <a:t>Created Admin table and inserted values</a:t>
            </a:r>
          </a:p>
          <a:p>
            <a:pPr marL="342900" indent="-342900" algn="just">
              <a:buAutoNum type="arabicPeriod"/>
            </a:pPr>
            <a:r>
              <a:rPr lang="en-US" sz="2400" dirty="0">
                <a:latin typeface="Times New Roman" panose="02020603050405020304" pitchFamily="18" charset="0"/>
                <a:cs typeface="Times New Roman" panose="02020603050405020304" pitchFamily="18" charset="0"/>
              </a:rPr>
              <a:t>Created Employee table and inserted values</a:t>
            </a:r>
          </a:p>
          <a:p>
            <a:pPr marL="342900" indent="-342900" algn="just">
              <a:buAutoNum type="arabicPeriod"/>
            </a:pPr>
            <a:r>
              <a:rPr lang="en-US" sz="2400" dirty="0">
                <a:latin typeface="Times New Roman" panose="02020603050405020304" pitchFamily="18" charset="0"/>
                <a:cs typeface="Times New Roman" panose="02020603050405020304" pitchFamily="18" charset="0"/>
              </a:rPr>
              <a:t>Created Login table and inserted values</a:t>
            </a:r>
          </a:p>
          <a:p>
            <a:pPr marL="342900" indent="-342900" algn="just">
              <a:buAutoNum type="arabicPeriod"/>
            </a:pPr>
            <a:r>
              <a:rPr lang="en-US" sz="2400" dirty="0">
                <a:latin typeface="Times New Roman" panose="02020603050405020304" pitchFamily="18" charset="0"/>
                <a:cs typeface="Times New Roman" panose="02020603050405020304" pitchFamily="18" charset="0"/>
              </a:rPr>
              <a:t>Created Customer detail view</a:t>
            </a:r>
          </a:p>
          <a:p>
            <a:pPr marL="342900" indent="-342900" algn="just">
              <a:buAutoNum type="arabicPeriod" startAt="5"/>
            </a:pPr>
            <a:r>
              <a:rPr lang="en-US" sz="2400" dirty="0">
                <a:latin typeface="Times New Roman" panose="02020603050405020304" pitchFamily="18" charset="0"/>
                <a:cs typeface="Times New Roman" panose="02020603050405020304" pitchFamily="18" charset="0"/>
              </a:rPr>
              <a:t>Created employee detail view</a:t>
            </a:r>
          </a:p>
          <a:p>
            <a:pPr marL="342900" indent="-342900" algn="just">
              <a:buAutoNum type="arabicPeriod" startAt="5"/>
            </a:pPr>
            <a:r>
              <a:rPr lang="en-US" sz="2400" dirty="0">
                <a:latin typeface="Times New Roman" panose="02020603050405020304" pitchFamily="18" charset="0"/>
                <a:cs typeface="Times New Roman" panose="02020603050405020304" pitchFamily="18" charset="0"/>
              </a:rPr>
              <a:t>Function to calculate total number of tickets sold</a:t>
            </a:r>
          </a:p>
          <a:p>
            <a:pPr marL="342900" indent="-342900" algn="just">
              <a:buAutoNum type="arabicPeriod" startAt="5"/>
            </a:pPr>
            <a:r>
              <a:rPr lang="en-US" sz="2400" dirty="0">
                <a:latin typeface="Times New Roman" panose="02020603050405020304" pitchFamily="18" charset="0"/>
                <a:cs typeface="Times New Roman" panose="02020603050405020304" pitchFamily="18" charset="0"/>
              </a:rPr>
              <a:t>Function to find total cash payments</a:t>
            </a:r>
          </a:p>
          <a:p>
            <a:pPr marL="342900" indent="-342900" algn="just">
              <a:buFont typeface="Arial" panose="020B0604020202020204" pitchFamily="34" charset="0"/>
              <a:buAutoNum type="arabicPeriod" startAt="5"/>
            </a:pPr>
            <a:r>
              <a:rPr lang="en-US" sz="2400" dirty="0">
                <a:latin typeface="Times New Roman" panose="02020603050405020304" pitchFamily="18" charset="0"/>
                <a:cs typeface="Times New Roman" panose="02020603050405020304" pitchFamily="18" charset="0"/>
              </a:rPr>
              <a:t>Package to find total cash payments</a:t>
            </a:r>
          </a:p>
          <a:p>
            <a:pPr marL="342900" indent="-342900" algn="just">
              <a:buAutoNum type="arabicPeriod" startAt="5"/>
            </a:pPr>
            <a:r>
              <a:rPr lang="en-US" sz="2400" dirty="0">
                <a:latin typeface="Times New Roman" panose="02020603050405020304" pitchFamily="18" charset="0"/>
                <a:cs typeface="Times New Roman" panose="02020603050405020304" pitchFamily="18" charset="0"/>
              </a:rPr>
              <a:t>Package for updating customer password</a:t>
            </a:r>
          </a:p>
          <a:p>
            <a:pPr marL="342900" indent="-342900" algn="just">
              <a:buAutoNum type="arabicPeriod" startAt="5"/>
            </a:pPr>
            <a:r>
              <a:rPr lang="en-US" sz="2400" dirty="0">
                <a:latin typeface="Times New Roman" panose="02020603050405020304" pitchFamily="18" charset="0"/>
                <a:cs typeface="Times New Roman" panose="02020603050405020304" pitchFamily="18" charset="0"/>
              </a:rPr>
              <a:t>Package to calculate employee bonus</a:t>
            </a:r>
          </a:p>
        </p:txBody>
      </p:sp>
      <p:sp>
        <p:nvSpPr>
          <p:cNvPr id="6" name="TextBox 5">
            <a:extLst>
              <a:ext uri="{FF2B5EF4-FFF2-40B4-BE49-F238E27FC236}">
                <a16:creationId xmlns:a16="http://schemas.microsoft.com/office/drawing/2014/main" id="{1EAA24A5-E42F-F67A-28DD-182158BC95B1}"/>
              </a:ext>
            </a:extLst>
          </p:cNvPr>
          <p:cNvSpPr txBox="1"/>
          <p:nvPr/>
        </p:nvSpPr>
        <p:spPr>
          <a:xfrm>
            <a:off x="353774" y="762510"/>
            <a:ext cx="2275126"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CONTRIBUTIONS</a:t>
            </a:r>
          </a:p>
        </p:txBody>
      </p:sp>
    </p:spTree>
    <p:extLst>
      <p:ext uri="{BB962C8B-B14F-4D97-AF65-F5344CB8AC3E}">
        <p14:creationId xmlns:p14="http://schemas.microsoft.com/office/powerpoint/2010/main" val="81872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ree, outdoor, garden, several&#10;&#10;Description automatically generated">
            <a:extLst>
              <a:ext uri="{FF2B5EF4-FFF2-40B4-BE49-F238E27FC236}">
                <a16:creationId xmlns:a16="http://schemas.microsoft.com/office/drawing/2014/main" id="{B0FB6CDA-890E-3903-8134-08D2DE5E85A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9091" r="13818"/>
          <a:stretch/>
        </p:blipFill>
        <p:spPr>
          <a:xfrm>
            <a:off x="4458668" y="10"/>
            <a:ext cx="7733331" cy="6857990"/>
          </a:xfrm>
          <a:prstGeom prst="rect">
            <a:avLst/>
          </a:prstGeom>
          <a:pattFill prst="pct5">
            <a:fgClr>
              <a:schemeClr val="accent1"/>
            </a:fgClr>
            <a:bgClr>
              <a:schemeClr val="bg1"/>
            </a:bgClr>
          </a:pattFill>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353774" y="1122363"/>
            <a:ext cx="8090139" cy="5292725"/>
          </a:xfrm>
        </p:spPr>
        <p:txBody>
          <a:bodyPr anchor="b">
            <a:normAutofit/>
          </a:bodyPr>
          <a:lstStyle/>
          <a:p>
            <a:pPr marL="0" marR="0"/>
            <a:br>
              <a:rPr lang="en-US" sz="1900" dirty="0">
                <a:effectLst/>
                <a:latin typeface="Times New Roman" panose="02020603050405020304" pitchFamily="18" charset="0"/>
                <a:ea typeface="Times New Roman" panose="02020603050405020304" pitchFamily="18" charset="0"/>
              </a:rPr>
            </a:br>
            <a:endParaRPr lang="en-US" sz="19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BCFAF8A-D1CC-F89E-F163-86FD572D124C}"/>
              </a:ext>
            </a:extLst>
          </p:cNvPr>
          <p:cNvSpPr txBox="1"/>
          <p:nvPr/>
        </p:nvSpPr>
        <p:spPr>
          <a:xfrm>
            <a:off x="481029" y="1385888"/>
            <a:ext cx="7677134" cy="4893647"/>
          </a:xfrm>
          <a:prstGeom prst="rect">
            <a:avLst/>
          </a:prstGeom>
          <a:noFill/>
        </p:spPr>
        <p:txBody>
          <a:bodyPr wrap="square" rtlCol="0">
            <a:spAutoFit/>
          </a:bodyPr>
          <a:lstStyle/>
          <a:p>
            <a:pPr algn="just"/>
            <a:r>
              <a:rPr lang="en-US" sz="2400" b="1" u="sng" dirty="0">
                <a:latin typeface="Times New Roman" panose="02020603050405020304" pitchFamily="18" charset="0"/>
                <a:cs typeface="Times New Roman" panose="02020603050405020304" pitchFamily="18" charset="0"/>
              </a:rPr>
              <a:t>Bhavya G</a:t>
            </a:r>
          </a:p>
          <a:p>
            <a:pPr marL="342900" indent="-342900" algn="just">
              <a:buAutoNum type="arabicPeriod"/>
            </a:pPr>
            <a:r>
              <a:rPr lang="en-US" sz="2400" dirty="0">
                <a:latin typeface="Times New Roman" panose="02020603050405020304" pitchFamily="18" charset="0"/>
                <a:cs typeface="Times New Roman" panose="02020603050405020304" pitchFamily="18" charset="0"/>
              </a:rPr>
              <a:t>Created Shop table and inserted values</a:t>
            </a:r>
          </a:p>
          <a:p>
            <a:pPr marL="342900" indent="-342900" algn="just">
              <a:buAutoNum type="arabicPeriod"/>
            </a:pPr>
            <a:r>
              <a:rPr lang="en-US" sz="2400" dirty="0">
                <a:latin typeface="Times New Roman" panose="02020603050405020304" pitchFamily="18" charset="0"/>
                <a:cs typeface="Times New Roman" panose="02020603050405020304" pitchFamily="18" charset="0"/>
              </a:rPr>
              <a:t>Created Ticket table and inserted values</a:t>
            </a:r>
          </a:p>
          <a:p>
            <a:pPr marL="342900" indent="-342900" algn="just">
              <a:buAutoNum type="arabicPeriod"/>
            </a:pPr>
            <a:r>
              <a:rPr lang="en-US" sz="2400" dirty="0">
                <a:latin typeface="Times New Roman" panose="02020603050405020304" pitchFamily="18" charset="0"/>
                <a:cs typeface="Times New Roman" panose="02020603050405020304" pitchFamily="18" charset="0"/>
              </a:rPr>
              <a:t>Created Show movies table and inserted values</a:t>
            </a:r>
          </a:p>
          <a:p>
            <a:pPr marL="342900" indent="-342900" algn="just">
              <a:buAutoNum type="arabicPeriod"/>
            </a:pPr>
            <a:r>
              <a:rPr lang="en-US" sz="2400" dirty="0">
                <a:latin typeface="Times New Roman" panose="02020603050405020304" pitchFamily="18" charset="0"/>
                <a:cs typeface="Times New Roman" panose="02020603050405020304" pitchFamily="18" charset="0"/>
              </a:rPr>
              <a:t>Created show movies details view</a:t>
            </a:r>
          </a:p>
          <a:p>
            <a:pPr marL="342900" indent="-342900" algn="just">
              <a:buAutoNum type="arabicPeriod" startAt="5"/>
            </a:pPr>
            <a:r>
              <a:rPr lang="en-US" sz="2400" dirty="0">
                <a:latin typeface="Times New Roman" panose="02020603050405020304" pitchFamily="18" charset="0"/>
                <a:cs typeface="Times New Roman" panose="02020603050405020304" pitchFamily="18" charset="0"/>
              </a:rPr>
              <a:t>Created shop items details view</a:t>
            </a:r>
          </a:p>
          <a:p>
            <a:pPr marL="342900" indent="-342900" algn="just">
              <a:buAutoNum type="arabicPeriod" startAt="5"/>
            </a:pPr>
            <a:r>
              <a:rPr lang="en-US" sz="2400" dirty="0">
                <a:latin typeface="Times New Roman" panose="02020603050405020304" pitchFamily="18" charset="0"/>
                <a:cs typeface="Times New Roman" panose="02020603050405020304" pitchFamily="18" charset="0"/>
              </a:rPr>
              <a:t>Indexes for employee name and show movie name</a:t>
            </a:r>
          </a:p>
          <a:p>
            <a:pPr marL="342900" indent="-342900" algn="just">
              <a:buAutoNum type="arabicPeriod" startAt="5"/>
            </a:pPr>
            <a:r>
              <a:rPr lang="en-US" sz="2400" dirty="0">
                <a:latin typeface="Times New Roman" panose="02020603050405020304" pitchFamily="18" charset="0"/>
                <a:cs typeface="Times New Roman" panose="02020603050405020304" pitchFamily="18" charset="0"/>
              </a:rPr>
              <a:t>Trigger on inserting negative or empty salary</a:t>
            </a:r>
          </a:p>
          <a:p>
            <a:pPr marL="342900" indent="-342900" algn="just">
              <a:buFont typeface="Arial" panose="020B0604020202020204" pitchFamily="34" charset="0"/>
              <a:buAutoNum type="arabicPeriod" startAt="5"/>
            </a:pPr>
            <a:r>
              <a:rPr lang="en-US" sz="2400" dirty="0">
                <a:latin typeface="Times New Roman" panose="02020603050405020304" pitchFamily="18" charset="0"/>
                <a:cs typeface="Times New Roman" panose="02020603050405020304" pitchFamily="18" charset="0"/>
              </a:rPr>
              <a:t>Trigger for email validation</a:t>
            </a:r>
          </a:p>
          <a:p>
            <a:pPr marL="342900" indent="-342900" algn="just">
              <a:buFont typeface="Arial" panose="020B0604020202020204" pitchFamily="34" charset="0"/>
              <a:buAutoNum type="arabicPeriod" startAt="5"/>
            </a:pPr>
            <a:r>
              <a:rPr lang="en-US" sz="2400" dirty="0">
                <a:latin typeface="Times New Roman" panose="02020603050405020304" pitchFamily="18" charset="0"/>
                <a:cs typeface="Times New Roman" panose="02020603050405020304" pitchFamily="18" charset="0"/>
              </a:rPr>
              <a:t>Trigger  to check if customer is entering all details (no null values)</a:t>
            </a:r>
          </a:p>
          <a:p>
            <a:pPr marL="342900" indent="-342900" algn="just">
              <a:buFont typeface="Arial" panose="020B0604020202020204" pitchFamily="34" charset="0"/>
              <a:buAutoNum type="arabicPeriod" startAt="5"/>
            </a:pPr>
            <a:r>
              <a:rPr lang="en-US" sz="2400" dirty="0">
                <a:latin typeface="Times New Roman" panose="02020603050405020304" pitchFamily="18" charset="0"/>
                <a:cs typeface="Times New Roman" panose="02020603050405020304" pitchFamily="18" charset="0"/>
              </a:rPr>
              <a:t>Trigger to check if room type is null, if so, assign it as Standard type</a:t>
            </a:r>
          </a:p>
        </p:txBody>
      </p:sp>
      <p:sp>
        <p:nvSpPr>
          <p:cNvPr id="6" name="TextBox 5">
            <a:extLst>
              <a:ext uri="{FF2B5EF4-FFF2-40B4-BE49-F238E27FC236}">
                <a16:creationId xmlns:a16="http://schemas.microsoft.com/office/drawing/2014/main" id="{1EAA24A5-E42F-F67A-28DD-182158BC95B1}"/>
              </a:ext>
            </a:extLst>
          </p:cNvPr>
          <p:cNvSpPr txBox="1"/>
          <p:nvPr/>
        </p:nvSpPr>
        <p:spPr>
          <a:xfrm>
            <a:off x="353773" y="808778"/>
            <a:ext cx="2532301"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CONTRIBUTIONS</a:t>
            </a:r>
          </a:p>
        </p:txBody>
      </p:sp>
    </p:spTree>
    <p:extLst>
      <p:ext uri="{BB962C8B-B14F-4D97-AF65-F5344CB8AC3E}">
        <p14:creationId xmlns:p14="http://schemas.microsoft.com/office/powerpoint/2010/main" val="1433257296"/>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www.w3.org/XML/1998/namespace"/>
    <ds:schemaRef ds:uri="http://schemas.microsoft.com/office/2006/metadata/properties"/>
    <ds:schemaRef ds:uri="http://schemas.microsoft.com/sharepoint/v3"/>
    <ds:schemaRef ds:uri="http://purl.org/dc/dcmitype/"/>
    <ds:schemaRef ds:uri="71af3243-3dd4-4a8d-8c0d-dd76da1f02a5"/>
    <ds:schemaRef ds:uri="http://schemas.microsoft.com/office/2006/documentManagement/types"/>
    <ds:schemaRef ds:uri="230e9df3-be65-4c73-a93b-d1236ebd677e"/>
    <ds:schemaRef ds:uri="http://schemas.openxmlformats.org/package/2006/metadata/core-properties"/>
    <ds:schemaRef ds:uri="http://purl.org/dc/terms/"/>
    <ds:schemaRef ds:uri="http://purl.org/dc/elements/1.1/"/>
    <ds:schemaRef ds:uri="http://schemas.microsoft.com/office/infopath/2007/PartnerControls"/>
    <ds:schemaRef ds:uri="16c05727-aa75-4e4a-9b5f-8a80a1165891"/>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747</Words>
  <Application>Microsoft Macintosh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Symbol</vt:lpstr>
      <vt:lpstr>Tenorite</vt:lpstr>
      <vt:lpstr>Times New Roman</vt:lpstr>
      <vt:lpstr>TimesNewRomanPSMT</vt:lpstr>
      <vt:lpstr>Office Theme</vt:lpstr>
      <vt:lpstr>Summer theme park online booking system</vt:lpstr>
      <vt:lpstr>AGENDA </vt:lpstr>
      <vt:lpstr>Overview </vt:lpstr>
      <vt:lpstr>Aim: The main aim of designing this project is to get rid from manual work and try to give easy and simple online reservation system for the users. </vt:lpstr>
      <vt:lpstr>Aim: The main aim of designing this project is to get rid from manual work and try to give easy and simple online reservation system for the users. </vt:lpstr>
      <vt:lpstr> </vt:lpstr>
      <vt:lpstr> </vt:lpstr>
      <vt:lpstr> </vt:lpstr>
      <vt:lpstr> </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2023-04-13T01:09:57Z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