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5" r:id="rId8"/>
    <p:sldId id="266" r:id="rId9"/>
    <p:sldId id="267" r:id="rId10"/>
    <p:sldId id="2146847057" r:id="rId11"/>
    <p:sldId id="2146847056" r:id="rId12"/>
    <p:sldId id="2146847059" r:id="rId13"/>
    <p:sldId id="2146847058" r:id="rId14"/>
    <p:sldId id="2146847060" r:id="rId15"/>
    <p:sldId id="2146847061"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6" d="100"/>
          <a:sy n="86"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154465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953712" y="178274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BURNOUT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39105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JELLA KEERTHANA ,MALLA REDDY COLLEGE OF ENGINEERING FOR WOMEN ,CSE(BTECH)</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C4A05-E9DA-FD27-85FA-272F7DE092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CD7F6A-2059-1CFF-6DE1-5EEE7CF5877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01B0837-9105-4AFE-1577-447D1413B360}"/>
              </a:ext>
            </a:extLst>
          </p:cNvPr>
          <p:cNvPicPr>
            <a:picLocks noGrp="1" noChangeAspect="1"/>
          </p:cNvPicPr>
          <p:nvPr>
            <p:ph idx="1"/>
          </p:nvPr>
        </p:nvPicPr>
        <p:blipFill>
          <a:blip r:embed="rId2"/>
          <a:stretch>
            <a:fillRect/>
          </a:stretch>
        </p:blipFill>
        <p:spPr>
          <a:xfrm>
            <a:off x="718682" y="1482244"/>
            <a:ext cx="7173568" cy="4673600"/>
          </a:xfrm>
        </p:spPr>
      </p:pic>
      <p:sp>
        <p:nvSpPr>
          <p:cNvPr id="6" name="TextBox 5">
            <a:extLst>
              <a:ext uri="{FF2B5EF4-FFF2-40B4-BE49-F238E27FC236}">
                <a16:creationId xmlns:a16="http://schemas.microsoft.com/office/drawing/2014/main" id="{DC7330C3-B875-0764-9F32-1E540FB9B460}"/>
              </a:ext>
            </a:extLst>
          </p:cNvPr>
          <p:cNvSpPr txBox="1"/>
          <p:nvPr/>
        </p:nvSpPr>
        <p:spPr>
          <a:xfrm>
            <a:off x="8229599" y="1267636"/>
            <a:ext cx="3586579" cy="5170646"/>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Employee Burnout Analysis: Categorical Variable Distribution</a:t>
            </a:r>
            <a:endParaRPr lang="en-US" sz="1600" u="sng"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image shows the distribution of three categorical variables relevant to employee burnout:</a:t>
            </a:r>
          </a:p>
          <a:p>
            <a:pPr>
              <a:buFont typeface="+mj-lt"/>
              <a:buAutoNum type="arabicPeriod"/>
            </a:pPr>
            <a:r>
              <a:rPr lang="en-US" sz="1600" b="1" dirty="0">
                <a:latin typeface="Arial" panose="020B0604020202020204" pitchFamily="34" charset="0"/>
                <a:cs typeface="Arial" panose="020B0604020202020204" pitchFamily="34" charset="0"/>
              </a:rPr>
              <a:t>Gender Distribution</a:t>
            </a:r>
            <a:r>
              <a:rPr lang="en-US" sz="1600"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Displays counts for "Female" and "Male" employees.</a:t>
            </a:r>
          </a:p>
          <a:p>
            <a:pPr>
              <a:buFont typeface="+mj-lt"/>
              <a:buAutoNum type="arabicPeriod"/>
            </a:pPr>
            <a:r>
              <a:rPr lang="en-US" sz="1600" b="1" dirty="0">
                <a:latin typeface="Arial" panose="020B0604020202020204" pitchFamily="34" charset="0"/>
                <a:cs typeface="Arial" panose="020B0604020202020204" pitchFamily="34" charset="0"/>
              </a:rPr>
              <a:t>Company Type</a:t>
            </a:r>
            <a:r>
              <a:rPr lang="en-US" sz="1600"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Shows counts for "Service" and "Product" companies.</a:t>
            </a:r>
          </a:p>
          <a:p>
            <a:pPr>
              <a:buFont typeface="+mj-lt"/>
              <a:buAutoNum type="arabicPeriod"/>
            </a:pPr>
            <a:r>
              <a:rPr lang="en-US" sz="1600" b="1" dirty="0">
                <a:latin typeface="Arial" panose="020B0604020202020204" pitchFamily="34" charset="0"/>
                <a:cs typeface="Arial" panose="020B0604020202020204" pitchFamily="34" charset="0"/>
              </a:rPr>
              <a:t>Work-from-Home Availability</a:t>
            </a:r>
            <a:r>
              <a:rPr lang="en-US" sz="1600"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Counts for "No" and "Yes" regarding the availability of a work-from-home setup.</a:t>
            </a:r>
          </a:p>
          <a:p>
            <a:r>
              <a:rPr lang="en-US" sz="1600" dirty="0">
                <a:latin typeface="Arial" panose="020B0604020202020204" pitchFamily="34" charset="0"/>
                <a:cs typeface="Arial" panose="020B0604020202020204" pitchFamily="34" charset="0"/>
              </a:rPr>
              <a:t>These visualizations provide insights into demographic and work environment factors that may influence employee burnout.</a:t>
            </a:r>
          </a:p>
          <a:p>
            <a:endParaRPr lang="en-IN" dirty="0"/>
          </a:p>
        </p:txBody>
      </p:sp>
    </p:spTree>
    <p:extLst>
      <p:ext uri="{BB962C8B-B14F-4D97-AF65-F5344CB8AC3E}">
        <p14:creationId xmlns:p14="http://schemas.microsoft.com/office/powerpoint/2010/main" val="107839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B9483-25EC-ABC5-0B05-1F4F54AEBEB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20ACB45-0D1B-4708-4EE9-8109C7E8CAB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0E84180-EB57-356C-8E27-2E2EB0DBDB72}"/>
              </a:ext>
            </a:extLst>
          </p:cNvPr>
          <p:cNvPicPr>
            <a:picLocks noGrp="1" noChangeAspect="1"/>
          </p:cNvPicPr>
          <p:nvPr>
            <p:ph idx="1"/>
          </p:nvPr>
        </p:nvPicPr>
        <p:blipFill>
          <a:blip r:embed="rId2"/>
          <a:stretch>
            <a:fillRect/>
          </a:stretch>
        </p:blipFill>
        <p:spPr>
          <a:xfrm>
            <a:off x="873562" y="1365223"/>
            <a:ext cx="4763165" cy="4582164"/>
          </a:xfrm>
        </p:spPr>
      </p:pic>
      <p:sp>
        <p:nvSpPr>
          <p:cNvPr id="6" name="TextBox 5">
            <a:extLst>
              <a:ext uri="{FF2B5EF4-FFF2-40B4-BE49-F238E27FC236}">
                <a16:creationId xmlns:a16="http://schemas.microsoft.com/office/drawing/2014/main" id="{F14A666D-5807-82D3-D1FE-D4A377DC615B}"/>
              </a:ext>
            </a:extLst>
          </p:cNvPr>
          <p:cNvSpPr txBox="1"/>
          <p:nvPr/>
        </p:nvSpPr>
        <p:spPr>
          <a:xfrm>
            <a:off x="5974672" y="1473693"/>
            <a:ext cx="5033639" cy="4062651"/>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Employee Burnout Analysis: Regression Model Performance</a:t>
            </a:r>
            <a:endParaRPr lang="en-US" sz="2000" u="sng"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image displays the performance metrics of a linear regression model used in the analysis. The metrics are as follows:</a:t>
            </a:r>
          </a:p>
          <a:p>
            <a:pPr marL="342900" indent="-342900">
              <a:buFont typeface="Wingdings" panose="05000000000000000000" pitchFamily="2" charset="2"/>
              <a:buChar char="§"/>
            </a:pPr>
            <a:r>
              <a:rPr lang="en-US" sz="2000" b="1" dirty="0">
                <a:latin typeface="Arial" panose="020B0604020202020204" pitchFamily="34" charset="0"/>
                <a:cs typeface="Arial" panose="020B0604020202020204" pitchFamily="34" charset="0"/>
              </a:rPr>
              <a:t>Mean Squared Error (MSE)</a:t>
            </a:r>
            <a:r>
              <a:rPr lang="en-US" sz="2000" dirty="0">
                <a:latin typeface="Arial" panose="020B0604020202020204" pitchFamily="34" charset="0"/>
                <a:cs typeface="Arial" panose="020B0604020202020204" pitchFamily="34" charset="0"/>
              </a:rPr>
              <a:t>: 0.0031</a:t>
            </a:r>
          </a:p>
          <a:p>
            <a:pPr marL="342900" indent="-342900">
              <a:buFont typeface="Wingdings" panose="05000000000000000000" pitchFamily="2" charset="2"/>
              <a:buChar char="§"/>
            </a:pPr>
            <a:r>
              <a:rPr lang="en-US" sz="2000" b="1" dirty="0">
                <a:latin typeface="Arial" panose="020B0604020202020204" pitchFamily="34" charset="0"/>
                <a:cs typeface="Arial" panose="020B0604020202020204" pitchFamily="34" charset="0"/>
              </a:rPr>
              <a:t>Root Mean Squared Error (RMSE)</a:t>
            </a:r>
            <a:r>
              <a:rPr lang="en-US" sz="2000" dirty="0">
                <a:latin typeface="Arial" panose="020B0604020202020204" pitchFamily="34" charset="0"/>
                <a:cs typeface="Arial" panose="020B0604020202020204" pitchFamily="34" charset="0"/>
              </a:rPr>
              <a:t>: 0.0559</a:t>
            </a:r>
          </a:p>
          <a:p>
            <a:pPr marL="342900" indent="-342900">
              <a:buFont typeface="Wingdings" panose="05000000000000000000" pitchFamily="2" charset="2"/>
              <a:buChar char="§"/>
            </a:pPr>
            <a:r>
              <a:rPr lang="en-US" sz="2000" b="1" dirty="0">
                <a:latin typeface="Arial" panose="020B0604020202020204" pitchFamily="34" charset="0"/>
                <a:cs typeface="Arial" panose="020B0604020202020204" pitchFamily="34" charset="0"/>
              </a:rPr>
              <a:t>Mean Absolute Error (MAE)</a:t>
            </a:r>
            <a:r>
              <a:rPr lang="en-US" sz="2000" dirty="0">
                <a:latin typeface="Arial" panose="020B0604020202020204" pitchFamily="34" charset="0"/>
                <a:cs typeface="Arial" panose="020B0604020202020204" pitchFamily="34" charset="0"/>
              </a:rPr>
              <a:t>: 0.0457</a:t>
            </a:r>
          </a:p>
          <a:p>
            <a:pPr marL="342900" indent="-342900">
              <a:buFont typeface="Wingdings" panose="05000000000000000000" pitchFamily="2" charset="2"/>
              <a:buChar char="§"/>
            </a:pPr>
            <a:r>
              <a:rPr lang="en-US" sz="2000" b="1" dirty="0">
                <a:latin typeface="Arial" panose="020B0604020202020204" pitchFamily="34" charset="0"/>
                <a:cs typeface="Arial" panose="020B0604020202020204" pitchFamily="34" charset="0"/>
              </a:rPr>
              <a:t>R-squared Score (R²)</a:t>
            </a:r>
            <a:r>
              <a:rPr lang="en-US" sz="2000" dirty="0">
                <a:latin typeface="Arial" panose="020B0604020202020204" pitchFamily="34" charset="0"/>
                <a:cs typeface="Arial" panose="020B0604020202020204" pitchFamily="34" charset="0"/>
              </a:rPr>
              <a:t>: 0.9199</a:t>
            </a:r>
          </a:p>
          <a:p>
            <a:r>
              <a:rPr lang="en-US" sz="2000" dirty="0">
                <a:latin typeface="Arial" panose="020B0604020202020204" pitchFamily="34" charset="0"/>
                <a:cs typeface="Arial" panose="020B0604020202020204" pitchFamily="34" charset="0"/>
              </a:rPr>
              <a:t>These metrics provide a clear evaluation of the model's accuracy and its fit to the data.</a:t>
            </a:r>
          </a:p>
          <a:p>
            <a:endParaRPr lang="en-IN" dirty="0"/>
          </a:p>
        </p:txBody>
      </p:sp>
    </p:spTree>
    <p:extLst>
      <p:ext uri="{BB962C8B-B14F-4D97-AF65-F5344CB8AC3E}">
        <p14:creationId xmlns:p14="http://schemas.microsoft.com/office/powerpoint/2010/main" val="308291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F20A9-BFAC-C40C-7546-CB8F4A272B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0F8FCB5-848D-37CC-50B4-1B85F2A0CB6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866EF83-1510-EF76-4C2D-40081559A97E}"/>
              </a:ext>
            </a:extLst>
          </p:cNvPr>
          <p:cNvPicPr>
            <a:picLocks noGrp="1" noChangeAspect="1"/>
          </p:cNvPicPr>
          <p:nvPr>
            <p:ph idx="1"/>
          </p:nvPr>
        </p:nvPicPr>
        <p:blipFill>
          <a:blip r:embed="rId2"/>
          <a:stretch>
            <a:fillRect/>
          </a:stretch>
        </p:blipFill>
        <p:spPr>
          <a:xfrm>
            <a:off x="439148" y="1357956"/>
            <a:ext cx="7355446" cy="5022164"/>
          </a:xfrm>
        </p:spPr>
      </p:pic>
      <p:sp>
        <p:nvSpPr>
          <p:cNvPr id="6" name="TextBox 5">
            <a:extLst>
              <a:ext uri="{FF2B5EF4-FFF2-40B4-BE49-F238E27FC236}">
                <a16:creationId xmlns:a16="http://schemas.microsoft.com/office/drawing/2014/main" id="{F8B03976-9992-8D8B-F3A6-8FAC22EC1E13}"/>
              </a:ext>
            </a:extLst>
          </p:cNvPr>
          <p:cNvSpPr txBox="1"/>
          <p:nvPr/>
        </p:nvSpPr>
        <p:spPr>
          <a:xfrm>
            <a:off x="7910004" y="1509204"/>
            <a:ext cx="3773010" cy="4247317"/>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Employee Burnout Analysis: Actual vs. Predicted Burn Rate</a:t>
            </a:r>
            <a:endParaRPr lang="en-US"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scatter plot visualizes the results of the machine learning model's predictions, comparing the actual burn rate (x-axis) to the predicted burn rate (y-axis).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points align closely along a diagonal line, indicating a strong correlation between the actual and predicted values.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This suggests that the model has performed well in predicting the burn rate.</a:t>
            </a:r>
          </a:p>
          <a:p>
            <a:endParaRPr lang="en-IN" dirty="0"/>
          </a:p>
        </p:txBody>
      </p:sp>
    </p:spTree>
    <p:extLst>
      <p:ext uri="{BB962C8B-B14F-4D97-AF65-F5344CB8AC3E}">
        <p14:creationId xmlns:p14="http://schemas.microsoft.com/office/powerpoint/2010/main" val="139176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6E241-9C1B-94FE-C811-3BA210F2E4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5ABC602-008A-5267-8CA3-DDE00131371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8" name="Content Placeholder 7">
            <a:extLst>
              <a:ext uri="{FF2B5EF4-FFF2-40B4-BE49-F238E27FC236}">
                <a16:creationId xmlns:a16="http://schemas.microsoft.com/office/drawing/2014/main" id="{F88068F8-0AF0-E4AE-961E-086AEFD9ED8B}"/>
              </a:ext>
            </a:extLst>
          </p:cNvPr>
          <p:cNvSpPr>
            <a:spLocks noGrp="1"/>
          </p:cNvSpPr>
          <p:nvPr>
            <p:ph idx="1"/>
          </p:nvPr>
        </p:nvSpPr>
        <p:spPr/>
        <p:txBody>
          <a:bodyPr>
            <a:normAutofit/>
          </a:bodyPr>
          <a:lstStyle/>
          <a:p>
            <a:r>
              <a:rPr lang="en-IN" sz="2000" dirty="0">
                <a:solidFill>
                  <a:schemeClr val="tx1"/>
                </a:solidFill>
              </a:rPr>
              <a:t>GitHub Link: </a:t>
            </a:r>
            <a:r>
              <a:rPr lang="en-IN" sz="2000" dirty="0">
                <a:solidFill>
                  <a:schemeClr val="accent5"/>
                </a:solidFill>
              </a:rPr>
              <a:t>https://github.com/KeerthanaJella7/Employee_Burnout_Analysis.git</a:t>
            </a:r>
          </a:p>
        </p:txBody>
      </p:sp>
    </p:spTree>
    <p:extLst>
      <p:ext uri="{BB962C8B-B14F-4D97-AF65-F5344CB8AC3E}">
        <p14:creationId xmlns:p14="http://schemas.microsoft.com/office/powerpoint/2010/main" val="123121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53818"/>
          </a:xfrm>
        </p:spPr>
        <p:txBody>
          <a:bodyPr>
            <a:normAutofit fontScale="92500" lnSpcReduction="20000"/>
          </a:bodyPr>
          <a:lstStyle/>
          <a:p>
            <a:r>
              <a:rPr lang="en-US" sz="1600" dirty="0">
                <a:solidFill>
                  <a:schemeClr val="tx1"/>
                </a:solidFill>
                <a:latin typeface="Arial" panose="020B0604020202020204" pitchFamily="34" charset="0"/>
                <a:cs typeface="Arial" panose="020B0604020202020204" pitchFamily="34" charset="0"/>
              </a:rPr>
              <a:t>In our analysis of employee burnout, we identified key factors such as resource allocation, mental fatigue scores, company type, and work-from-home setup availability as significant contributors to burnout. The proposed solution effectively highlighted these factors, providing actionable insights to address burnout issues within the organization.</a:t>
            </a:r>
          </a:p>
          <a:p>
            <a:r>
              <a:rPr lang="en-US" sz="1600" b="1" dirty="0">
                <a:solidFill>
                  <a:schemeClr val="tx1"/>
                </a:solidFill>
                <a:latin typeface="Arial" panose="020B0604020202020204" pitchFamily="34" charset="0"/>
                <a:cs typeface="Arial" panose="020B0604020202020204" pitchFamily="34" charset="0"/>
              </a:rPr>
              <a:t>Findings:</a:t>
            </a:r>
            <a:endParaRPr lang="en-US" sz="1600" dirty="0">
              <a:solidFill>
                <a:schemeClr val="tx1"/>
              </a:solidFill>
              <a:latin typeface="Arial" panose="020B0604020202020204" pitchFamily="34" charset="0"/>
              <a:cs typeface="Arial" panose="020B0604020202020204" pitchFamily="34" charset="0"/>
            </a:endParaRPr>
          </a:p>
          <a:p>
            <a:pPr lvl="1"/>
            <a:r>
              <a:rPr lang="en-US" sz="1600" dirty="0">
                <a:solidFill>
                  <a:schemeClr val="tx1"/>
                </a:solidFill>
                <a:latin typeface="Arial" panose="020B0604020202020204" pitchFamily="34" charset="0"/>
                <a:cs typeface="Arial" panose="020B0604020202020204" pitchFamily="34" charset="0"/>
              </a:rPr>
              <a:t>Key burnout factors: resource allocation, mental fatigue, company type, work-from-home availability.</a:t>
            </a:r>
          </a:p>
          <a:p>
            <a:r>
              <a:rPr lang="en-US" sz="1600" b="1" dirty="0">
                <a:solidFill>
                  <a:schemeClr val="tx1"/>
                </a:solidFill>
                <a:latin typeface="Arial" panose="020B0604020202020204" pitchFamily="34" charset="0"/>
                <a:cs typeface="Arial" panose="020B0604020202020204" pitchFamily="34" charset="0"/>
              </a:rPr>
              <a:t>Effectiveness:</a:t>
            </a:r>
            <a:endParaRPr lang="en-US" sz="1600" dirty="0">
              <a:solidFill>
                <a:schemeClr val="tx1"/>
              </a:solidFill>
              <a:latin typeface="Arial" panose="020B0604020202020204" pitchFamily="34" charset="0"/>
              <a:cs typeface="Arial" panose="020B0604020202020204" pitchFamily="34" charset="0"/>
            </a:endParaRPr>
          </a:p>
          <a:p>
            <a:pPr lvl="1"/>
            <a:r>
              <a:rPr lang="en-US" sz="1600" dirty="0">
                <a:solidFill>
                  <a:schemeClr val="tx1"/>
                </a:solidFill>
                <a:latin typeface="Arial" panose="020B0604020202020204" pitchFamily="34" charset="0"/>
                <a:cs typeface="Arial" panose="020B0604020202020204" pitchFamily="34" charset="0"/>
              </a:rPr>
              <a:t>The solution provided actionable insights for addressing burnout.</a:t>
            </a:r>
          </a:p>
          <a:p>
            <a:r>
              <a:rPr lang="en-US" sz="1600" b="1" dirty="0">
                <a:solidFill>
                  <a:schemeClr val="tx1"/>
                </a:solidFill>
                <a:latin typeface="Arial" panose="020B0604020202020204" pitchFamily="34" charset="0"/>
                <a:cs typeface="Arial" panose="020B0604020202020204" pitchFamily="34" charset="0"/>
              </a:rPr>
              <a:t>Challenges:</a:t>
            </a:r>
            <a:endParaRPr lang="en-US" sz="1600" dirty="0">
              <a:solidFill>
                <a:schemeClr val="tx1"/>
              </a:solidFill>
              <a:latin typeface="Arial" panose="020B0604020202020204" pitchFamily="34" charset="0"/>
              <a:cs typeface="Arial" panose="020B0604020202020204" pitchFamily="34" charset="0"/>
            </a:endParaRPr>
          </a:p>
          <a:p>
            <a:pPr lvl="1"/>
            <a:r>
              <a:rPr lang="en-US" sz="1600" dirty="0">
                <a:solidFill>
                  <a:schemeClr val="tx1"/>
                </a:solidFill>
                <a:latin typeface="Arial" panose="020B0604020202020204" pitchFamily="34" charset="0"/>
                <a:cs typeface="Arial" panose="020B0604020202020204" pitchFamily="34" charset="0"/>
              </a:rPr>
              <a:t>Data quality issues and model selection difficulties.</a:t>
            </a:r>
          </a:p>
          <a:p>
            <a:r>
              <a:rPr lang="en-US" sz="1600" b="1" dirty="0">
                <a:solidFill>
                  <a:schemeClr val="tx1"/>
                </a:solidFill>
                <a:latin typeface="Arial" panose="020B0604020202020204" pitchFamily="34" charset="0"/>
                <a:cs typeface="Arial" panose="020B0604020202020204" pitchFamily="34" charset="0"/>
              </a:rPr>
              <a:t>Improvements:</a:t>
            </a:r>
            <a:endParaRPr lang="en-US" sz="1600" dirty="0">
              <a:solidFill>
                <a:schemeClr val="tx1"/>
              </a:solidFill>
              <a:latin typeface="Arial" panose="020B0604020202020204" pitchFamily="34" charset="0"/>
              <a:cs typeface="Arial" panose="020B0604020202020204" pitchFamily="34" charset="0"/>
            </a:endParaRPr>
          </a:p>
          <a:p>
            <a:pPr lvl="1"/>
            <a:r>
              <a:rPr lang="en-US" sz="1600" dirty="0">
                <a:solidFill>
                  <a:schemeClr val="tx1"/>
                </a:solidFill>
                <a:latin typeface="Arial" panose="020B0604020202020204" pitchFamily="34" charset="0"/>
                <a:cs typeface="Arial" panose="020B0604020202020204" pitchFamily="34" charset="0"/>
              </a:rPr>
              <a:t>Better data collection, advanced models, continuous monitoring.</a:t>
            </a:r>
          </a:p>
          <a:p>
            <a:r>
              <a:rPr lang="en-US" sz="1600" b="1" dirty="0">
                <a:solidFill>
                  <a:schemeClr val="tx1"/>
                </a:solidFill>
                <a:latin typeface="Arial" panose="020B0604020202020204" pitchFamily="34" charset="0"/>
                <a:cs typeface="Arial" panose="020B0604020202020204" pitchFamily="34" charset="0"/>
              </a:rPr>
              <a:t>Importance of Accurate Predictions</a:t>
            </a:r>
          </a:p>
          <a:p>
            <a:pPr marL="629435" lvl="1" indent="-305435"/>
            <a:r>
              <a:rPr lang="en-US" sz="1600" dirty="0">
                <a:solidFill>
                  <a:schemeClr val="tx1"/>
                </a:solidFill>
                <a:latin typeface="Arial" panose="020B0604020202020204" pitchFamily="34" charset="0"/>
                <a:cs typeface="Arial" panose="020B0604020202020204" pitchFamily="34" charset="0"/>
              </a:rPr>
              <a:t>Accurate bike count predictions are essential for ensuring a steady supply of rental bikes in urban areas, reducing wait times, and enhancing user satisfaction. Reliable predictions aid in efficient resource allocation, operational planning, and support sustainable urban transportation. Addressing challenges and implementing improvements will enhance solution effectiveness and better manage employee burnout, emphasizing the importance of data-driven approaches in workplace issues and organizational health.</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305435" indent="-305435"/>
            <a:r>
              <a:rPr lang="en-US" sz="2200" b="1" dirty="0">
                <a:solidFill>
                  <a:schemeClr val="tx1"/>
                </a:solidFill>
                <a:latin typeface="Arial" panose="020B0604020202020204" pitchFamily="34" charset="0"/>
                <a:cs typeface="Arial" panose="020B0604020202020204" pitchFamily="34" charset="0"/>
              </a:rPr>
              <a:t>Advanced Analytics</a:t>
            </a:r>
            <a:r>
              <a:rPr lang="en-US" sz="2200" dirty="0">
                <a:solidFill>
                  <a:schemeClr val="tx1"/>
                </a:solidFill>
                <a:latin typeface="Arial" panose="020B0604020202020204" pitchFamily="34" charset="0"/>
                <a:cs typeface="Arial" panose="020B0604020202020204" pitchFamily="34" charset="0"/>
              </a:rPr>
              <a:t>: Using more sophisticated machine learning and deep learning techniques.</a:t>
            </a:r>
          </a:p>
          <a:p>
            <a:pPr marL="305435" indent="-305435"/>
            <a:r>
              <a:rPr lang="en-US" sz="2200" b="1" dirty="0">
                <a:solidFill>
                  <a:schemeClr val="tx1"/>
                </a:solidFill>
                <a:latin typeface="Arial" panose="020B0604020202020204" pitchFamily="34" charset="0"/>
                <a:cs typeface="Arial" panose="020B0604020202020204" pitchFamily="34" charset="0"/>
              </a:rPr>
              <a:t>Real-Time Monitoring</a:t>
            </a:r>
            <a:r>
              <a:rPr lang="en-US" sz="2200" dirty="0">
                <a:solidFill>
                  <a:schemeClr val="tx1"/>
                </a:solidFill>
                <a:latin typeface="Arial" panose="020B0604020202020204" pitchFamily="34" charset="0"/>
                <a:cs typeface="Arial" panose="020B0604020202020204" pitchFamily="34" charset="0"/>
              </a:rPr>
              <a:t>: Implementing systems for continuous data collection and analysis.</a:t>
            </a:r>
          </a:p>
          <a:p>
            <a:pPr marL="305435" indent="-305435"/>
            <a:r>
              <a:rPr lang="en-US" sz="2200" b="1" dirty="0">
                <a:solidFill>
                  <a:schemeClr val="tx1"/>
                </a:solidFill>
                <a:latin typeface="Arial" panose="020B0604020202020204" pitchFamily="34" charset="0"/>
                <a:cs typeface="Arial" panose="020B0604020202020204" pitchFamily="34" charset="0"/>
              </a:rPr>
              <a:t>Integration with HR Systems</a:t>
            </a:r>
            <a:r>
              <a:rPr lang="en-US" sz="2200" dirty="0">
                <a:solidFill>
                  <a:schemeClr val="tx1"/>
                </a:solidFill>
                <a:latin typeface="Arial" panose="020B0604020202020204" pitchFamily="34" charset="0"/>
                <a:cs typeface="Arial" panose="020B0604020202020204" pitchFamily="34" charset="0"/>
              </a:rPr>
              <a:t>: Seamlessly connecting burnout analysis with existing HR tools.</a:t>
            </a:r>
          </a:p>
          <a:p>
            <a:pPr marL="305435" indent="-305435"/>
            <a:r>
              <a:rPr lang="en-US" sz="2200" b="1" dirty="0">
                <a:solidFill>
                  <a:schemeClr val="tx1"/>
                </a:solidFill>
                <a:latin typeface="Arial" panose="020B0604020202020204" pitchFamily="34" charset="0"/>
                <a:cs typeface="Arial" panose="020B0604020202020204" pitchFamily="34" charset="0"/>
              </a:rPr>
              <a:t>Personalized Interventions</a:t>
            </a:r>
            <a:r>
              <a:rPr lang="en-US" sz="2200" dirty="0">
                <a:solidFill>
                  <a:schemeClr val="tx1"/>
                </a:solidFill>
                <a:latin typeface="Arial" panose="020B0604020202020204" pitchFamily="34" charset="0"/>
                <a:cs typeface="Arial" panose="020B0604020202020204" pitchFamily="34" charset="0"/>
              </a:rPr>
              <a:t>: Creating tailored burnout prevention plans.</a:t>
            </a:r>
          </a:p>
          <a:p>
            <a:pPr marL="305435" indent="-305435"/>
            <a:r>
              <a:rPr lang="en-US" sz="2200" b="1" dirty="0">
                <a:solidFill>
                  <a:schemeClr val="tx1"/>
                </a:solidFill>
                <a:latin typeface="Arial" panose="020B0604020202020204" pitchFamily="34" charset="0"/>
                <a:cs typeface="Arial" panose="020B0604020202020204" pitchFamily="34" charset="0"/>
              </a:rPr>
              <a:t>Predictive Maintenance</a:t>
            </a:r>
            <a:r>
              <a:rPr lang="en-US" sz="2200" dirty="0">
                <a:solidFill>
                  <a:schemeClr val="tx1"/>
                </a:solidFill>
                <a:latin typeface="Arial" panose="020B0604020202020204" pitchFamily="34" charset="0"/>
                <a:cs typeface="Arial" panose="020B0604020202020204" pitchFamily="34" charset="0"/>
              </a:rPr>
              <a:t>: Foreseeing burnout situations and taking proactive measures.</a:t>
            </a:r>
            <a:endParaRPr lang="en-US" sz="2200" b="1" dirty="0">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159983"/>
            <a:ext cx="11029615" cy="4673324"/>
          </a:xfrm>
        </p:spPr>
        <p:txBody>
          <a:bodyPr>
            <a:normAutofit/>
          </a:bodyPr>
          <a:lstStyle/>
          <a:p>
            <a:pPr marL="0" indent="0">
              <a:buNone/>
            </a:pPr>
            <a:endParaRPr lang="fr-FR" sz="2400" dirty="0">
              <a:solidFill>
                <a:schemeClr val="tx1"/>
              </a:solidFill>
            </a:endParaRPr>
          </a:p>
          <a:p>
            <a:pPr marL="305435" indent="-305435"/>
            <a:r>
              <a:rPr lang="fr-FR" sz="2000" dirty="0" err="1">
                <a:solidFill>
                  <a:schemeClr val="tx1"/>
                </a:solidFill>
                <a:latin typeface="Arial" panose="020B0604020202020204" pitchFamily="34" charset="0"/>
                <a:cs typeface="Arial" panose="020B0604020202020204" pitchFamily="34" charset="0"/>
              </a:rPr>
              <a:t>Scikit-learn</a:t>
            </a:r>
            <a:r>
              <a:rPr lang="fr-FR" sz="2000" dirty="0">
                <a:solidFill>
                  <a:schemeClr val="tx1"/>
                </a:solidFill>
                <a:latin typeface="Arial" panose="020B0604020202020204" pitchFamily="34" charset="0"/>
                <a:cs typeface="Arial" panose="020B0604020202020204" pitchFamily="34" charset="0"/>
              </a:rPr>
              <a:t> documentation: </a:t>
            </a:r>
            <a:r>
              <a:rPr lang="fr-FR" sz="2000" dirty="0">
                <a:solidFill>
                  <a:schemeClr val="accent4"/>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https://scikit-learn.org</a:t>
            </a:r>
            <a:endParaRPr lang="fr-FR" sz="2000" dirty="0">
              <a:solidFill>
                <a:schemeClr val="accent4"/>
              </a:solidFill>
              <a:latin typeface="Arial" panose="020B0604020202020204" pitchFamily="34" charset="0"/>
              <a:cs typeface="Arial" panose="020B0604020202020204" pitchFamily="34" charset="0"/>
            </a:endParaRPr>
          </a:p>
          <a:p>
            <a:pPr marL="305435" indent="-305435"/>
            <a:r>
              <a:rPr lang="fr-FR" sz="2000" dirty="0">
                <a:solidFill>
                  <a:schemeClr val="tx1"/>
                </a:solidFill>
                <a:latin typeface="Arial" panose="020B0604020202020204" pitchFamily="34" charset="0"/>
                <a:cs typeface="Arial" panose="020B0604020202020204" pitchFamily="34" charset="0"/>
              </a:rPr>
              <a:t>Pandas documentation: </a:t>
            </a:r>
            <a:r>
              <a:rPr lang="fr-FR" sz="2000" dirty="0">
                <a:solidFill>
                  <a:schemeClr val="accent4"/>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https://pandas.pydata.org</a:t>
            </a:r>
            <a:endParaRPr lang="fr-FR" sz="2000" dirty="0">
              <a:solidFill>
                <a:schemeClr val="accent4"/>
              </a:solidFill>
              <a:latin typeface="Arial" panose="020B0604020202020204" pitchFamily="34" charset="0"/>
              <a:cs typeface="Arial" panose="020B0604020202020204" pitchFamily="34" charset="0"/>
            </a:endParaRPr>
          </a:p>
          <a:p>
            <a:pPr marL="305435" indent="-305435"/>
            <a:r>
              <a:rPr lang="fr-FR" sz="2000" dirty="0" err="1">
                <a:solidFill>
                  <a:schemeClr val="tx1"/>
                </a:solidFill>
                <a:latin typeface="Arial" panose="020B0604020202020204" pitchFamily="34" charset="0"/>
                <a:cs typeface="Arial" panose="020B0604020202020204" pitchFamily="34" charset="0"/>
              </a:rPr>
              <a:t>Research</a:t>
            </a:r>
            <a:r>
              <a:rPr lang="fr-FR" sz="2000" dirty="0">
                <a:solidFill>
                  <a:schemeClr val="tx1"/>
                </a:solidFill>
                <a:latin typeface="Arial" panose="020B0604020202020204" pitchFamily="34" charset="0"/>
                <a:cs typeface="Arial" panose="020B0604020202020204" pitchFamily="34" charset="0"/>
              </a:rPr>
              <a:t> articles on burnout </a:t>
            </a:r>
            <a:r>
              <a:rPr lang="fr-FR" sz="2000" dirty="0" err="1">
                <a:solidFill>
                  <a:schemeClr val="tx1"/>
                </a:solidFill>
                <a:latin typeface="Arial" panose="020B0604020202020204" pitchFamily="34" charset="0"/>
                <a:cs typeface="Arial" panose="020B0604020202020204" pitchFamily="34" charset="0"/>
              </a:rPr>
              <a:t>analysis</a:t>
            </a:r>
            <a:r>
              <a:rPr lang="fr-FR" sz="2000" dirty="0">
                <a:solidFill>
                  <a:schemeClr val="tx1"/>
                </a:solidFill>
                <a:latin typeface="Arial" panose="020B0604020202020204" pitchFamily="34" charset="0"/>
                <a:cs typeface="Arial" panose="020B0604020202020204" pitchFamily="34" charset="0"/>
              </a:rPr>
              <a:t>.</a:t>
            </a:r>
          </a:p>
          <a:p>
            <a:pPr marL="629435" lvl="1" indent="-305435"/>
            <a:r>
              <a:rPr lang="en-US" sz="2000" b="1" dirty="0">
                <a:solidFill>
                  <a:schemeClr val="tx1"/>
                </a:solidFill>
                <a:latin typeface="Arial" panose="020B0604020202020204" pitchFamily="34" charset="0"/>
                <a:cs typeface="Arial" panose="020B0604020202020204" pitchFamily="34" charset="0"/>
              </a:rPr>
              <a:t>Gaur, A., &amp; Jindal, M. (2023).</a:t>
            </a:r>
            <a:r>
              <a:rPr lang="en-US" sz="2000" dirty="0">
                <a:solidFill>
                  <a:schemeClr val="tx1"/>
                </a:solidFill>
                <a:latin typeface="Arial" panose="020B0604020202020204" pitchFamily="34" charset="0"/>
                <a:cs typeface="Arial" panose="020B0604020202020204" pitchFamily="34" charset="0"/>
              </a:rPr>
              <a:t> "Job Burnout Among Employees: A Systematic Literature Review." </a:t>
            </a:r>
            <a:r>
              <a:rPr lang="en-US" sz="2000" i="1" dirty="0">
                <a:solidFill>
                  <a:schemeClr val="tx1"/>
                </a:solidFill>
                <a:latin typeface="Arial" panose="020B0604020202020204" pitchFamily="34" charset="0"/>
                <a:cs typeface="Arial" panose="020B0604020202020204" pitchFamily="34" charset="0"/>
              </a:rPr>
              <a:t>Journal of Emerging Technologies and Innovative Research (JETIR): </a:t>
            </a:r>
            <a:r>
              <a:rPr lang="en-US" sz="2000" u="sng" dirty="0">
                <a:solidFill>
                  <a:schemeClr val="accent4"/>
                </a:solidFill>
                <a:latin typeface="Arial" panose="020B0604020202020204" pitchFamily="34" charset="0"/>
                <a:cs typeface="Arial" panose="020B0604020202020204" pitchFamily="34" charset="0"/>
              </a:rPr>
              <a:t>https://www.jetir.org/papers/JETIR2302378.pdf?form=MG0AV3</a:t>
            </a:r>
          </a:p>
          <a:p>
            <a:pPr marL="629435" lvl="1" indent="-305435"/>
            <a:r>
              <a:rPr lang="en-US" sz="2000" b="1" dirty="0">
                <a:solidFill>
                  <a:schemeClr val="tx1"/>
                </a:solidFill>
                <a:latin typeface="Arial" panose="020B0604020202020204" pitchFamily="34" charset="0"/>
                <a:cs typeface="Arial" panose="020B0604020202020204" pitchFamily="34" charset="0"/>
              </a:rPr>
              <a:t>Tiwari, P. K. (2023).</a:t>
            </a:r>
            <a:r>
              <a:rPr lang="en-US" sz="2000" dirty="0">
                <a:solidFill>
                  <a:schemeClr val="tx1"/>
                </a:solidFill>
                <a:latin typeface="Arial" panose="020B0604020202020204" pitchFamily="34" charset="0"/>
                <a:cs typeface="Arial" panose="020B0604020202020204" pitchFamily="34" charset="0"/>
              </a:rPr>
              <a:t> "Job Burnout: A Theoretical Framework to Broaden Horizon." </a:t>
            </a:r>
            <a:r>
              <a:rPr lang="en-US" sz="2000" i="1" dirty="0">
                <a:solidFill>
                  <a:schemeClr val="tx1"/>
                </a:solidFill>
                <a:latin typeface="Arial" panose="020B0604020202020204" pitchFamily="34" charset="0"/>
                <a:cs typeface="Arial" panose="020B0604020202020204" pitchFamily="34" charset="0"/>
              </a:rPr>
              <a:t>International Journal of Novel Research and Development (IJNRD)</a:t>
            </a:r>
            <a:r>
              <a:rPr lang="en-US" sz="2000" dirty="0">
                <a:solidFill>
                  <a:schemeClr val="tx1"/>
                </a:solidFill>
                <a:latin typeface="Arial" panose="020B0604020202020204" pitchFamily="34" charset="0"/>
                <a:cs typeface="Arial" panose="020B0604020202020204" pitchFamily="34" charset="0"/>
              </a:rPr>
              <a:t>. </a:t>
            </a:r>
            <a:r>
              <a:rPr lang="en-US" sz="2000" u="sng" dirty="0">
                <a:solidFill>
                  <a:schemeClr val="accent4"/>
                </a:solidFill>
                <a:latin typeface="Arial" panose="020B0604020202020204" pitchFamily="34" charset="0"/>
                <a:cs typeface="Arial" panose="020B0604020202020204" pitchFamily="34" charset="0"/>
              </a:rPr>
              <a:t>https://www.ijnrd.org/papers/IJNRD2307097.pdf?form=MG0AV3</a:t>
            </a:r>
            <a:endParaRPr lang="en-IN" sz="1600" u="sng" baseline="-25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677762" y="1884031"/>
            <a:ext cx="11019020" cy="473149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solidFill>
                  <a:schemeClr val="tx1"/>
                </a:solidFill>
                <a:latin typeface="Arial" panose="020B0604020202020204" pitchFamily="34" charset="0"/>
                <a:cs typeface="Arial" panose="020B0604020202020204" pitchFamily="34" charset="0"/>
              </a:rPr>
              <a:t>Employee burnout is a serious issue that hurts productivity and well-being at work. </a:t>
            </a:r>
          </a:p>
          <a:p>
            <a:pPr marL="305435" indent="-305435"/>
            <a:r>
              <a:rPr lang="en-US" sz="2400" dirty="0">
                <a:solidFill>
                  <a:schemeClr val="tx1"/>
                </a:solidFill>
                <a:latin typeface="Arial" panose="020B0604020202020204" pitchFamily="34" charset="0"/>
                <a:cs typeface="Arial" panose="020B0604020202020204" pitchFamily="34" charset="0"/>
              </a:rPr>
              <a:t>This project aims to find and understand the main reasons for burnout by looking at factors like resource use, mental tiredness scores, company type, and the availability of work-from-home options.</a:t>
            </a:r>
          </a:p>
          <a:p>
            <a:pPr marL="305435" indent="-305435"/>
            <a:r>
              <a:rPr lang="en-US" sz="2400" dirty="0">
                <a:solidFill>
                  <a:schemeClr val="tx1"/>
                </a:solidFill>
                <a:latin typeface="Arial" panose="020B0604020202020204" pitchFamily="34" charset="0"/>
                <a:cs typeface="Arial" panose="020B0604020202020204" pitchFamily="34" charset="0"/>
              </a:rPr>
              <a:t> By studying these factors, we hope to learn more about what causes burnout. </a:t>
            </a:r>
          </a:p>
          <a:p>
            <a:pPr marL="305435" indent="-305435"/>
            <a:r>
              <a:rPr lang="en-US" sz="2400" dirty="0">
                <a:solidFill>
                  <a:schemeClr val="tx1"/>
                </a:solidFill>
                <a:latin typeface="Arial" panose="020B0604020202020204" pitchFamily="34" charset="0"/>
                <a:cs typeface="Arial" panose="020B0604020202020204" pitchFamily="34" charset="0"/>
              </a:rPr>
              <a:t>The insights from this project can help us think about ways to reduce burnout in the future</a:t>
            </a:r>
            <a:r>
              <a:rPr lang="en-US" sz="2800" dirty="0">
                <a:solidFill>
                  <a:schemeClr val="tx1"/>
                </a:solidFill>
                <a:latin typeface="Arial" panose="020B0604020202020204" pitchFamily="34" charset="0"/>
                <a:cs typeface="Arial" panose="020B0604020202020204" pitchFamily="34" charset="0"/>
              </a:rPr>
              <a:t>.</a:t>
            </a:r>
            <a:endParaRPr lang="en-IN"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5236284" cy="4983364"/>
          </a:xfrm>
        </p:spPr>
        <p:txBody>
          <a:bodyPr>
            <a:normAutofit/>
          </a:bodyPr>
          <a:lstStyle/>
          <a:p>
            <a:pPr marL="305435" indent="-305435"/>
            <a:r>
              <a:rPr lang="en-IN" sz="2400" b="1" dirty="0">
                <a:solidFill>
                  <a:srgbClr val="0F0F0F"/>
                </a:solidFill>
                <a:latin typeface="Arial" panose="020B0604020202020204" pitchFamily="34" charset="0"/>
                <a:cs typeface="Arial" panose="020B0604020202020204" pitchFamily="34" charset="0"/>
              </a:rPr>
              <a:t>System requirements</a:t>
            </a: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sz="1800" b="1" dirty="0">
                <a:solidFill>
                  <a:schemeClr val="tx1"/>
                </a:solidFill>
                <a:latin typeface="Arial" panose="020B0604020202020204" pitchFamily="34" charset="0"/>
                <a:cs typeface="Arial" panose="020B0604020202020204" pitchFamily="34" charset="0"/>
              </a:rPr>
              <a:t>Hardware</a:t>
            </a:r>
            <a:r>
              <a:rPr lang="en-IN" sz="1800" dirty="0">
                <a:solidFill>
                  <a:schemeClr val="tx1"/>
                </a:solidFill>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n-IN" sz="1600" dirty="0">
                <a:solidFill>
                  <a:schemeClr val="tx1"/>
                </a:solidFill>
                <a:latin typeface="Arial" panose="020B0604020202020204" pitchFamily="34" charset="0"/>
                <a:cs typeface="Arial" panose="020B0604020202020204" pitchFamily="34" charset="0"/>
              </a:rPr>
              <a:t>Minimum 8GB RAM</a:t>
            </a:r>
          </a:p>
          <a:p>
            <a:pPr marL="742950" lvl="1" indent="-285750">
              <a:buFont typeface="Wingdings" panose="05000000000000000000" pitchFamily="2" charset="2"/>
              <a:buChar char="§"/>
            </a:pPr>
            <a:r>
              <a:rPr lang="en-IN" sz="1600" dirty="0">
                <a:solidFill>
                  <a:schemeClr val="tx1"/>
                </a:solidFill>
                <a:latin typeface="Arial" panose="020B0604020202020204" pitchFamily="34" charset="0"/>
                <a:cs typeface="Arial" panose="020B0604020202020204" pitchFamily="34" charset="0"/>
              </a:rPr>
              <a:t>Multi-core Processor</a:t>
            </a:r>
          </a:p>
          <a:p>
            <a:pPr marL="742950" lvl="1" indent="-285750">
              <a:buFont typeface="Wingdings" panose="05000000000000000000" pitchFamily="2" charset="2"/>
              <a:buChar char="§"/>
            </a:pPr>
            <a:r>
              <a:rPr lang="en-IN" sz="1600" dirty="0">
                <a:solidFill>
                  <a:schemeClr val="tx1"/>
                </a:solidFill>
                <a:latin typeface="Arial" panose="020B0604020202020204" pitchFamily="34" charset="0"/>
                <a:cs typeface="Arial" panose="020B0604020202020204" pitchFamily="34" charset="0"/>
              </a:rPr>
              <a:t>Sufficient storage for data files</a:t>
            </a:r>
          </a:p>
          <a:p>
            <a:pPr>
              <a:buFont typeface="Wingdings" panose="05000000000000000000" pitchFamily="2" charset="2"/>
              <a:buChar char="§"/>
            </a:pPr>
            <a:r>
              <a:rPr lang="en-IN" sz="1800" b="1" dirty="0">
                <a:solidFill>
                  <a:schemeClr val="tx1"/>
                </a:solidFill>
                <a:latin typeface="Arial" panose="020B0604020202020204" pitchFamily="34" charset="0"/>
                <a:cs typeface="Arial" panose="020B0604020202020204" pitchFamily="34" charset="0"/>
              </a:rPr>
              <a:t>Software</a:t>
            </a:r>
            <a:r>
              <a:rPr lang="en-IN" sz="1800" dirty="0">
                <a:solidFill>
                  <a:schemeClr val="tx1"/>
                </a:solidFill>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n-IN" sz="1600" dirty="0">
                <a:solidFill>
                  <a:schemeClr val="tx1"/>
                </a:solidFill>
                <a:latin typeface="Arial" panose="020B0604020202020204" pitchFamily="34" charset="0"/>
                <a:cs typeface="Arial" panose="020B0604020202020204" pitchFamily="34" charset="0"/>
              </a:rPr>
              <a:t>Operating System: Windows/Linux/MacOS</a:t>
            </a:r>
          </a:p>
          <a:p>
            <a:pPr marL="742950" lvl="1" indent="-285750">
              <a:buFont typeface="Wingdings" panose="05000000000000000000" pitchFamily="2" charset="2"/>
              <a:buChar char="§"/>
            </a:pPr>
            <a:r>
              <a:rPr lang="en-IN" sz="1600" dirty="0">
                <a:solidFill>
                  <a:schemeClr val="tx1"/>
                </a:solidFill>
                <a:latin typeface="Arial" panose="020B0604020202020204" pitchFamily="34" charset="0"/>
                <a:cs typeface="Arial" panose="020B0604020202020204" pitchFamily="34" charset="0"/>
              </a:rPr>
              <a:t>Data Analysis Tools: Google </a:t>
            </a:r>
            <a:r>
              <a:rPr lang="en-IN" sz="1600" dirty="0" err="1">
                <a:solidFill>
                  <a:schemeClr val="tx1"/>
                </a:solidFill>
                <a:latin typeface="Arial" panose="020B0604020202020204" pitchFamily="34" charset="0"/>
                <a:cs typeface="Arial" panose="020B0604020202020204" pitchFamily="34" charset="0"/>
              </a:rPr>
              <a:t>Colab</a:t>
            </a:r>
            <a:r>
              <a:rPr lang="en-IN" sz="1600" dirty="0">
                <a:solidFill>
                  <a:schemeClr val="tx1"/>
                </a:solidFill>
                <a:latin typeface="Arial" panose="020B0604020202020204" pitchFamily="34" charset="0"/>
                <a:cs typeface="Arial" panose="020B0604020202020204" pitchFamily="34" charset="0"/>
              </a:rPr>
              <a:t>, </a:t>
            </a:r>
            <a:r>
              <a:rPr lang="en-IN" sz="1600" dirty="0" err="1">
                <a:solidFill>
                  <a:schemeClr val="tx1"/>
                </a:solidFill>
                <a:latin typeface="Arial" panose="020B0604020202020204" pitchFamily="34" charset="0"/>
                <a:cs typeface="Arial" panose="020B0604020202020204" pitchFamily="34" charset="0"/>
              </a:rPr>
              <a:t>Jupyter</a:t>
            </a:r>
            <a:r>
              <a:rPr lang="en-IN" sz="1600" dirty="0">
                <a:solidFill>
                  <a:schemeClr val="tx1"/>
                </a:solidFill>
                <a:latin typeface="Arial" panose="020B0604020202020204" pitchFamily="34" charset="0"/>
                <a:cs typeface="Arial" panose="020B0604020202020204" pitchFamily="34" charset="0"/>
              </a:rPr>
              <a:t> Notebook</a:t>
            </a:r>
          </a:p>
          <a:p>
            <a:pPr marL="742950" lvl="1" indent="-285750">
              <a:buFont typeface="Wingdings" panose="05000000000000000000" pitchFamily="2" charset="2"/>
              <a:buChar char="§"/>
            </a:pPr>
            <a:r>
              <a:rPr lang="en-IN" sz="1600" dirty="0">
                <a:solidFill>
                  <a:schemeClr val="tx1"/>
                </a:solidFill>
                <a:latin typeface="Arial" panose="020B0604020202020204" pitchFamily="34" charset="0"/>
                <a:cs typeface="Arial" panose="020B0604020202020204" pitchFamily="34" charset="0"/>
              </a:rPr>
              <a:t>Data Visualization: Power BI, Tableau </a:t>
            </a:r>
          </a:p>
          <a:p>
            <a:pPr marL="742950" lvl="1" indent="-285750">
              <a:buFont typeface="Wingdings" panose="05000000000000000000" pitchFamily="2" charset="2"/>
              <a:buChar char="§"/>
            </a:pPr>
            <a:r>
              <a:rPr lang="en-IN" sz="1600" dirty="0">
                <a:solidFill>
                  <a:schemeClr val="tx1"/>
                </a:solidFill>
                <a:latin typeface="Arial" panose="020B0604020202020204" pitchFamily="34" charset="0"/>
                <a:cs typeface="Arial" panose="020B0604020202020204" pitchFamily="34" charset="0"/>
              </a:rPr>
              <a:t>Python Environment</a:t>
            </a:r>
          </a:p>
          <a:p>
            <a:pPr marL="305435" indent="-305435"/>
            <a:endParaRPr lang="en-IN" sz="2800" b="1" dirty="0">
              <a:solidFill>
                <a:srgbClr val="0F0F0F"/>
              </a:solidFill>
            </a:endParaRPr>
          </a:p>
        </p:txBody>
      </p:sp>
      <p:sp>
        <p:nvSpPr>
          <p:cNvPr id="3" name="TextBox 2">
            <a:extLst>
              <a:ext uri="{FF2B5EF4-FFF2-40B4-BE49-F238E27FC236}">
                <a16:creationId xmlns:a16="http://schemas.microsoft.com/office/drawing/2014/main" id="{339465F0-B304-0A72-3665-317AC8893AA6}"/>
              </a:ext>
            </a:extLst>
          </p:cNvPr>
          <p:cNvSpPr txBox="1"/>
          <p:nvPr/>
        </p:nvSpPr>
        <p:spPr>
          <a:xfrm>
            <a:off x="5918446" y="1429305"/>
            <a:ext cx="5779363" cy="110799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sz="2400" b="1" dirty="0">
                <a:solidFill>
                  <a:srgbClr val="0F0F0F"/>
                </a:solidFill>
                <a:latin typeface="Arial" panose="020B0604020202020204" pitchFamily="34" charset="0"/>
                <a:cs typeface="Arial" panose="020B0604020202020204" pitchFamily="34" charset="0"/>
              </a:rPr>
              <a:t>Library required to build the model</a:t>
            </a:r>
          </a:p>
          <a:p>
            <a:pPr marL="285750" indent="-285750">
              <a:buClr>
                <a:schemeClr val="accent1"/>
              </a:buClr>
              <a:buFont typeface="Wingdings" panose="05000000000000000000" pitchFamily="2" charset="2"/>
              <a:buChar char="§"/>
            </a:pPr>
            <a:endParaRPr lang="en-IN" sz="2400" b="1" dirty="0">
              <a:solidFill>
                <a:srgbClr val="0F0F0F"/>
              </a:solidFill>
            </a:endParaRPr>
          </a:p>
          <a:p>
            <a:endParaRPr lang="en-IN" dirty="0"/>
          </a:p>
        </p:txBody>
      </p:sp>
      <p:sp>
        <p:nvSpPr>
          <p:cNvPr id="7" name="TextBox 6">
            <a:extLst>
              <a:ext uri="{FF2B5EF4-FFF2-40B4-BE49-F238E27FC236}">
                <a16:creationId xmlns:a16="http://schemas.microsoft.com/office/drawing/2014/main" id="{6E4622B7-E6C0-53BB-A202-6D5C711D4712}"/>
              </a:ext>
            </a:extLst>
          </p:cNvPr>
          <p:cNvSpPr txBox="1"/>
          <p:nvPr/>
        </p:nvSpPr>
        <p:spPr>
          <a:xfrm>
            <a:off x="6096000" y="1983303"/>
            <a:ext cx="5514807" cy="36625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b="1" dirty="0">
                <a:latin typeface="Arial" panose="020B0604020202020204" pitchFamily="34" charset="0"/>
                <a:cs typeface="Arial" panose="020B0604020202020204" pitchFamily="34" charset="0"/>
              </a:rPr>
              <a:t>Pandas</a:t>
            </a:r>
            <a:r>
              <a:rPr lang="en-IN" dirty="0">
                <a:latin typeface="Arial" panose="020B0604020202020204" pitchFamily="34" charset="0"/>
                <a:cs typeface="Arial" panose="020B0604020202020204" pitchFamily="34" charset="0"/>
              </a:rPr>
              <a:t>: For data manipulation and analysis.</a:t>
            </a:r>
          </a:p>
          <a:p>
            <a:pPr marL="285750" indent="-285750">
              <a:buClr>
                <a:schemeClr val="accent1"/>
              </a:buClr>
              <a:buFont typeface="Wingdings" panose="05000000000000000000" pitchFamily="2" charset="2"/>
              <a:buChar char="§"/>
            </a:pPr>
            <a:r>
              <a:rPr lang="en-US" b="1" dirty="0">
                <a:latin typeface="Arial" panose="020B0604020202020204" pitchFamily="34" charset="0"/>
                <a:cs typeface="Arial" panose="020B0604020202020204" pitchFamily="34" charset="0"/>
              </a:rPr>
              <a:t>Matplotlib</a:t>
            </a:r>
            <a:r>
              <a:rPr lang="en-US" dirty="0">
                <a:latin typeface="Arial" panose="020B0604020202020204" pitchFamily="34" charset="0"/>
                <a:cs typeface="Arial" panose="020B0604020202020204" pitchFamily="34" charset="0"/>
              </a:rPr>
              <a:t>: For creating various types of plots and charts.</a:t>
            </a:r>
            <a:endParaRPr lang="en-IN"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
            </a:pPr>
            <a:r>
              <a:rPr lang="en-US" b="1" dirty="0">
                <a:latin typeface="Arial" panose="020B0604020202020204" pitchFamily="34" charset="0"/>
                <a:cs typeface="Arial" panose="020B0604020202020204" pitchFamily="34" charset="0"/>
              </a:rPr>
              <a:t>Seaborn</a:t>
            </a:r>
            <a:r>
              <a:rPr lang="en-US" dirty="0">
                <a:latin typeface="Arial" panose="020B0604020202020204" pitchFamily="34" charset="0"/>
                <a:cs typeface="Arial" panose="020B0604020202020204" pitchFamily="34" charset="0"/>
              </a:rPr>
              <a:t>: For making attractive and informative statistical graphics.</a:t>
            </a:r>
            <a:endParaRPr lang="en-IN"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
            </a:pPr>
            <a:r>
              <a:rPr lang="en-US" b="1" dirty="0">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For numerical computing and handling arrays.</a:t>
            </a:r>
            <a:endParaRPr lang="en-IN"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
            </a:pPr>
            <a:r>
              <a:rPr lang="en-IN" b="1" dirty="0">
                <a:latin typeface="Arial" panose="020B0604020202020204" pitchFamily="34" charset="0"/>
                <a:cs typeface="Arial" panose="020B0604020202020204" pitchFamily="34" charset="0"/>
              </a:rPr>
              <a:t>Scikit-learn</a:t>
            </a:r>
            <a:r>
              <a:rPr lang="en-IN" dirty="0">
                <a:latin typeface="Arial" panose="020B0604020202020204" pitchFamily="34" charset="0"/>
                <a:cs typeface="Arial" panose="020B0604020202020204" pitchFamily="34" charset="0"/>
              </a:rPr>
              <a:t>: For machine learning tasks:</a:t>
            </a:r>
          </a:p>
          <a:p>
            <a:pPr marL="742950" lvl="1" indent="-285750">
              <a:buClr>
                <a:schemeClr val="accent1"/>
              </a:buClr>
              <a:buFont typeface="Wingdings" panose="05000000000000000000" pitchFamily="2" charset="2"/>
              <a:buChar char="§"/>
            </a:pPr>
            <a:r>
              <a:rPr lang="en-IN" sz="1400" b="1" dirty="0" err="1">
                <a:latin typeface="Arial" panose="020B0604020202020204" pitchFamily="34" charset="0"/>
                <a:cs typeface="Arial" panose="020B0604020202020204" pitchFamily="34" charset="0"/>
              </a:rPr>
              <a:t>train_test_split</a:t>
            </a:r>
            <a:r>
              <a:rPr lang="en-IN" sz="1400" dirty="0">
                <a:latin typeface="Arial" panose="020B0604020202020204" pitchFamily="34" charset="0"/>
                <a:cs typeface="Arial" panose="020B0604020202020204" pitchFamily="34" charset="0"/>
              </a:rPr>
              <a:t>: Splits data into training and testing sets.</a:t>
            </a:r>
          </a:p>
          <a:p>
            <a:pPr marL="742950" lvl="1" indent="-285750">
              <a:buClr>
                <a:schemeClr val="accent1"/>
              </a:buClr>
              <a:buFont typeface="Wingdings" panose="05000000000000000000" pitchFamily="2" charset="2"/>
              <a:buChar char="§"/>
            </a:pPr>
            <a:r>
              <a:rPr lang="en-IN" sz="1400" b="1" dirty="0" err="1">
                <a:latin typeface="Arial" panose="020B0604020202020204" pitchFamily="34" charset="0"/>
                <a:cs typeface="Arial" panose="020B0604020202020204" pitchFamily="34" charset="0"/>
              </a:rPr>
              <a:t>StandardScaler</a:t>
            </a:r>
            <a:r>
              <a:rPr lang="en-IN" sz="1400" dirty="0">
                <a:latin typeface="Arial" panose="020B0604020202020204" pitchFamily="34" charset="0"/>
                <a:cs typeface="Arial" panose="020B0604020202020204" pitchFamily="34" charset="0"/>
              </a:rPr>
              <a:t>: Standardizes features.</a:t>
            </a:r>
          </a:p>
          <a:p>
            <a:pPr marL="742950" lvl="1" indent="-285750">
              <a:buClr>
                <a:schemeClr val="accent1"/>
              </a:buClr>
              <a:buFont typeface="Wingdings" panose="05000000000000000000" pitchFamily="2" charset="2"/>
              <a:buChar char="§"/>
            </a:pPr>
            <a:r>
              <a:rPr lang="en-IN" sz="1400" b="1" dirty="0" err="1">
                <a:latin typeface="Arial" panose="020B0604020202020204" pitchFamily="34" charset="0"/>
                <a:cs typeface="Arial" panose="020B0604020202020204" pitchFamily="34" charset="0"/>
              </a:rPr>
              <a:t>LinearRegression</a:t>
            </a:r>
            <a:r>
              <a:rPr lang="en-IN" sz="1400" dirty="0">
                <a:latin typeface="Arial" panose="020B0604020202020204" pitchFamily="34" charset="0"/>
                <a:cs typeface="Arial" panose="020B0604020202020204" pitchFamily="34" charset="0"/>
              </a:rPr>
              <a:t>: Implements linear regression.</a:t>
            </a:r>
          </a:p>
          <a:p>
            <a:pPr marL="742950" lvl="1" indent="-285750">
              <a:buClr>
                <a:schemeClr val="accent1"/>
              </a:buClr>
              <a:buFont typeface="Wingdings" panose="05000000000000000000" pitchFamily="2" charset="2"/>
              <a:buChar char="§"/>
            </a:pPr>
            <a:r>
              <a:rPr lang="en-IN" sz="1400" b="1" dirty="0" err="1">
                <a:latin typeface="Arial" panose="020B0604020202020204" pitchFamily="34" charset="0"/>
                <a:cs typeface="Arial" panose="020B0604020202020204" pitchFamily="34" charset="0"/>
              </a:rPr>
              <a:t>mean_squared_error</a:t>
            </a:r>
            <a:r>
              <a:rPr lang="en-IN" sz="1400" b="1" dirty="0">
                <a:latin typeface="Arial" panose="020B0604020202020204" pitchFamily="34" charset="0"/>
                <a:cs typeface="Arial" panose="020B0604020202020204" pitchFamily="34" charset="0"/>
              </a:rPr>
              <a:t>, r2_score, </a:t>
            </a:r>
            <a:r>
              <a:rPr lang="en-IN" sz="1400" b="1" dirty="0" err="1">
                <a:latin typeface="Arial" panose="020B0604020202020204" pitchFamily="34" charset="0"/>
                <a:cs typeface="Arial" panose="020B0604020202020204" pitchFamily="34" charset="0"/>
              </a:rPr>
              <a:t>mean_absolute_error</a:t>
            </a:r>
            <a:r>
              <a:rPr lang="en-IN" sz="1400" dirty="0">
                <a:latin typeface="Arial" panose="020B0604020202020204" pitchFamily="34" charset="0"/>
                <a:cs typeface="Arial" panose="020B0604020202020204" pitchFamily="34" charset="0"/>
              </a:rPr>
              <a:t>: Evaluates regression models.</a:t>
            </a:r>
          </a:p>
          <a:p>
            <a:pPr marL="285750" indent="-285750">
              <a:buClr>
                <a:schemeClr val="accent1"/>
              </a:buClr>
              <a:buFont typeface="Wingdings" panose="05000000000000000000" pitchFamily="2" charset="2"/>
              <a:buChar char="§"/>
            </a:pPr>
            <a:endParaRPr lang="en-IN" dirty="0"/>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45955" y="1596436"/>
            <a:ext cx="5395551" cy="4706710"/>
          </a:xfrm>
        </p:spPr>
        <p:txBody>
          <a:bodyPr>
            <a:normAutofit/>
          </a:bodyPr>
          <a:lstStyle/>
          <a:p>
            <a:r>
              <a:rPr lang="en-US" sz="1600" b="1" dirty="0">
                <a:solidFill>
                  <a:schemeClr val="tx1"/>
                </a:solidFill>
                <a:latin typeface="Arial" panose="020B0604020202020204" pitchFamily="34" charset="0"/>
                <a:cs typeface="Arial" panose="020B0604020202020204" pitchFamily="34" charset="0"/>
              </a:rPr>
              <a:t>Data Collection</a:t>
            </a:r>
            <a:r>
              <a:rPr lang="en-US" sz="1600" dirty="0">
                <a:solidFill>
                  <a:schemeClr val="tx1"/>
                </a:solidFill>
                <a:latin typeface="Arial" panose="020B0604020202020204" pitchFamily="34" charset="0"/>
                <a:cs typeface="Arial" panose="020B0604020202020204" pitchFamily="34" charset="0"/>
              </a:rPr>
              <a:t>:</a:t>
            </a:r>
          </a:p>
          <a:p>
            <a:pPr lvl="1"/>
            <a:r>
              <a:rPr lang="en-US" sz="1600" dirty="0">
                <a:solidFill>
                  <a:schemeClr val="tx1"/>
                </a:solidFill>
                <a:latin typeface="Arial" panose="020B0604020202020204" pitchFamily="34" charset="0"/>
                <a:cs typeface="Arial" panose="020B0604020202020204" pitchFamily="34" charset="0"/>
              </a:rPr>
              <a:t>Gather data on resource use, mental fatigue, company type, and work-from-home availability.</a:t>
            </a:r>
          </a:p>
          <a:p>
            <a:r>
              <a:rPr lang="en-US" sz="1600" b="1" dirty="0">
                <a:solidFill>
                  <a:schemeClr val="tx1"/>
                </a:solidFill>
                <a:latin typeface="Arial" panose="020B0604020202020204" pitchFamily="34" charset="0"/>
                <a:cs typeface="Arial" panose="020B0604020202020204" pitchFamily="34" charset="0"/>
              </a:rPr>
              <a:t>Data Preprocessing</a:t>
            </a:r>
            <a:r>
              <a:rPr lang="en-US" sz="1600" dirty="0">
                <a:solidFill>
                  <a:schemeClr val="tx1"/>
                </a:solidFill>
                <a:latin typeface="Arial" panose="020B0604020202020204" pitchFamily="34" charset="0"/>
                <a:cs typeface="Arial" panose="020B0604020202020204" pitchFamily="34" charset="0"/>
              </a:rPr>
              <a:t>:</a:t>
            </a:r>
          </a:p>
          <a:p>
            <a:pPr lvl="1"/>
            <a:r>
              <a:rPr lang="en-US" sz="1600" dirty="0">
                <a:solidFill>
                  <a:schemeClr val="tx1"/>
                </a:solidFill>
                <a:latin typeface="Arial" panose="020B0604020202020204" pitchFamily="34" charset="0"/>
                <a:cs typeface="Arial" panose="020B0604020202020204" pitchFamily="34" charset="0"/>
              </a:rPr>
              <a:t>Handle missing values and remove duplicates.</a:t>
            </a:r>
          </a:p>
          <a:p>
            <a:pPr lvl="1"/>
            <a:r>
              <a:rPr lang="en-US" sz="1600" dirty="0">
                <a:solidFill>
                  <a:schemeClr val="tx1"/>
                </a:solidFill>
                <a:latin typeface="Arial" panose="020B0604020202020204" pitchFamily="34" charset="0"/>
                <a:cs typeface="Arial" panose="020B0604020202020204" pitchFamily="34" charset="0"/>
              </a:rPr>
              <a:t>Convert categorical variables to numerical values.</a:t>
            </a:r>
          </a:p>
          <a:p>
            <a:r>
              <a:rPr lang="en-US" sz="1600" b="1" dirty="0">
                <a:solidFill>
                  <a:schemeClr val="tx1"/>
                </a:solidFill>
                <a:latin typeface="Arial" panose="020B0604020202020204" pitchFamily="34" charset="0"/>
                <a:cs typeface="Arial" panose="020B0604020202020204" pitchFamily="34" charset="0"/>
              </a:rPr>
              <a:t>Exploratory Data Analysis (EDA)</a:t>
            </a:r>
            <a:r>
              <a:rPr lang="en-US" sz="1600" dirty="0">
                <a:solidFill>
                  <a:schemeClr val="tx1"/>
                </a:solidFill>
                <a:latin typeface="Arial" panose="020B0604020202020204" pitchFamily="34" charset="0"/>
                <a:cs typeface="Arial" panose="020B0604020202020204" pitchFamily="34" charset="0"/>
              </a:rPr>
              <a:t>:</a:t>
            </a:r>
          </a:p>
          <a:p>
            <a:pPr lvl="1"/>
            <a:r>
              <a:rPr lang="en-US" sz="1600" dirty="0">
                <a:solidFill>
                  <a:schemeClr val="tx1"/>
                </a:solidFill>
                <a:latin typeface="Arial" panose="020B0604020202020204" pitchFamily="34" charset="0"/>
                <a:cs typeface="Arial" panose="020B0604020202020204" pitchFamily="34" charset="0"/>
              </a:rPr>
              <a:t>Identify patterns and correlations.</a:t>
            </a:r>
          </a:p>
          <a:p>
            <a:pPr lvl="1"/>
            <a:r>
              <a:rPr lang="en-US" sz="1600" dirty="0">
                <a:solidFill>
                  <a:schemeClr val="tx1"/>
                </a:solidFill>
                <a:latin typeface="Arial" panose="020B0604020202020204" pitchFamily="34" charset="0"/>
                <a:cs typeface="Arial" panose="020B0604020202020204" pitchFamily="34" charset="0"/>
              </a:rPr>
              <a:t>Visualize data with histograms, scatter plots, and heatmaps.</a:t>
            </a:r>
          </a:p>
          <a:p>
            <a:r>
              <a:rPr lang="en-US" sz="1600" b="1" dirty="0">
                <a:solidFill>
                  <a:schemeClr val="tx1"/>
                </a:solidFill>
                <a:latin typeface="Arial" panose="020B0604020202020204" pitchFamily="34" charset="0"/>
                <a:cs typeface="Arial" panose="020B0604020202020204" pitchFamily="34" charset="0"/>
              </a:rPr>
              <a:t>Data Modeling</a:t>
            </a:r>
            <a:r>
              <a:rPr lang="en-US" sz="1600" dirty="0">
                <a:solidFill>
                  <a:schemeClr val="tx1"/>
                </a:solidFill>
                <a:latin typeface="Arial" panose="020B0604020202020204" pitchFamily="34" charset="0"/>
                <a:cs typeface="Arial" panose="020B0604020202020204" pitchFamily="34" charset="0"/>
              </a:rPr>
              <a:t>:</a:t>
            </a:r>
          </a:p>
          <a:p>
            <a:pPr lvl="1"/>
            <a:r>
              <a:rPr lang="en-US" sz="1600" dirty="0">
                <a:solidFill>
                  <a:schemeClr val="tx1"/>
                </a:solidFill>
                <a:latin typeface="Arial" panose="020B0604020202020204" pitchFamily="34" charset="0"/>
                <a:cs typeface="Arial" panose="020B0604020202020204" pitchFamily="34" charset="0"/>
              </a:rPr>
              <a:t>Split data into training and testing sets.</a:t>
            </a:r>
          </a:p>
          <a:p>
            <a:pPr lvl="1"/>
            <a:r>
              <a:rPr lang="en-US" sz="1600" dirty="0">
                <a:solidFill>
                  <a:schemeClr val="tx1"/>
                </a:solidFill>
                <a:latin typeface="Arial" panose="020B0604020202020204" pitchFamily="34" charset="0"/>
                <a:cs typeface="Arial" panose="020B0604020202020204" pitchFamily="34" charset="0"/>
              </a:rPr>
              <a:t>Standardize features using </a:t>
            </a:r>
            <a:r>
              <a:rPr lang="en-US" sz="1600" dirty="0" err="1">
                <a:solidFill>
                  <a:schemeClr val="tx1"/>
                </a:solidFill>
                <a:latin typeface="Arial" panose="020B0604020202020204" pitchFamily="34" charset="0"/>
                <a:cs typeface="Arial" panose="020B0604020202020204" pitchFamily="34" charset="0"/>
              </a:rPr>
              <a:t>StandardScaler</a:t>
            </a:r>
            <a:r>
              <a:rPr lang="en-US" sz="1600" dirty="0">
                <a:solidFill>
                  <a:schemeClr val="tx1"/>
                </a:solidFill>
                <a:latin typeface="Arial" panose="020B0604020202020204" pitchFamily="34" charset="0"/>
                <a:cs typeface="Arial" panose="020B0604020202020204" pitchFamily="34" charset="0"/>
              </a:rPr>
              <a:t>.</a:t>
            </a:r>
          </a:p>
          <a:p>
            <a:pPr marL="305435" indent="-305435"/>
            <a:endParaRPr lang="en-US" sz="2800" b="1" dirty="0"/>
          </a:p>
        </p:txBody>
      </p:sp>
      <p:sp>
        <p:nvSpPr>
          <p:cNvPr id="4" name="TextBox 3">
            <a:extLst>
              <a:ext uri="{FF2B5EF4-FFF2-40B4-BE49-F238E27FC236}">
                <a16:creationId xmlns:a16="http://schemas.microsoft.com/office/drawing/2014/main" id="{9E6684E3-7EAA-5378-83F2-DF9BB77FC581}"/>
              </a:ext>
            </a:extLst>
          </p:cNvPr>
          <p:cNvSpPr txBox="1"/>
          <p:nvPr/>
        </p:nvSpPr>
        <p:spPr>
          <a:xfrm>
            <a:off x="6350496" y="2130640"/>
            <a:ext cx="4937169" cy="36317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b="1" dirty="0">
                <a:latin typeface="Arial" panose="020B0604020202020204" pitchFamily="34" charset="0"/>
                <a:cs typeface="Arial" panose="020B0604020202020204" pitchFamily="34" charset="0"/>
              </a:rPr>
              <a:t>Model Development</a:t>
            </a:r>
            <a:r>
              <a:rPr lang="en-US" sz="2000" dirty="0">
                <a:latin typeface="Arial" panose="020B0604020202020204" pitchFamily="34" charset="0"/>
                <a:cs typeface="Arial" panose="020B0604020202020204" pitchFamily="34" charset="0"/>
              </a:rPr>
              <a:t>:</a:t>
            </a:r>
          </a:p>
          <a:p>
            <a:pPr marL="742950" lvl="1" indent="-285750">
              <a:buClr>
                <a:schemeClr val="accent1"/>
              </a:buClr>
              <a:buFont typeface="Wingdings" panose="05000000000000000000" pitchFamily="2" charset="2"/>
              <a:buChar char="§"/>
            </a:pPr>
            <a:r>
              <a:rPr lang="en-US" sz="1600" dirty="0">
                <a:latin typeface="Arial" panose="020B0604020202020204" pitchFamily="34" charset="0"/>
                <a:cs typeface="Arial" panose="020B0604020202020204" pitchFamily="34" charset="0"/>
              </a:rPr>
              <a:t>Choose and train models (e.g., Linear Regression).</a:t>
            </a:r>
          </a:p>
          <a:p>
            <a:pPr marL="285750" indent="-285750">
              <a:buClr>
                <a:schemeClr val="accent1"/>
              </a:buClr>
              <a:buFont typeface="Wingdings" panose="05000000000000000000" pitchFamily="2" charset="2"/>
              <a:buChar char="§"/>
            </a:pPr>
            <a:r>
              <a:rPr lang="en-US" sz="2000" b="1" dirty="0">
                <a:latin typeface="Arial" panose="020B0604020202020204" pitchFamily="34" charset="0"/>
                <a:cs typeface="Arial" panose="020B0604020202020204" pitchFamily="34" charset="0"/>
              </a:rPr>
              <a:t>Model Evaluation</a:t>
            </a:r>
            <a:r>
              <a:rPr lang="en-US" sz="2000" dirty="0">
                <a:latin typeface="Arial" panose="020B0604020202020204" pitchFamily="34" charset="0"/>
                <a:cs typeface="Arial" panose="020B0604020202020204" pitchFamily="34" charset="0"/>
              </a:rPr>
              <a:t>:</a:t>
            </a:r>
          </a:p>
          <a:p>
            <a:pPr marL="742950" lvl="1" indent="-285750">
              <a:buClr>
                <a:schemeClr val="accent1"/>
              </a:buClr>
              <a:buFont typeface="Wingdings" panose="05000000000000000000" pitchFamily="2" charset="2"/>
              <a:buChar char="§"/>
            </a:pPr>
            <a:r>
              <a:rPr lang="en-US" sz="1600" dirty="0">
                <a:latin typeface="Arial" panose="020B0604020202020204" pitchFamily="34" charset="0"/>
                <a:cs typeface="Arial" panose="020B0604020202020204" pitchFamily="34" charset="0"/>
              </a:rPr>
              <a:t>Evaluate performance with MSE, MAE, and R2.</a:t>
            </a:r>
          </a:p>
          <a:p>
            <a:pPr marL="285750" indent="-285750">
              <a:buClr>
                <a:schemeClr val="accent1"/>
              </a:buClr>
              <a:buFont typeface="Wingdings" panose="05000000000000000000" pitchFamily="2" charset="2"/>
              <a:buChar char="§"/>
            </a:pPr>
            <a:r>
              <a:rPr lang="en-US" sz="2000" b="1" dirty="0">
                <a:latin typeface="Arial" panose="020B0604020202020204" pitchFamily="34" charset="0"/>
                <a:cs typeface="Arial" panose="020B0604020202020204" pitchFamily="34" charset="0"/>
              </a:rPr>
              <a:t>Results Interpretation</a:t>
            </a:r>
            <a:r>
              <a:rPr lang="en-US" sz="2000" dirty="0">
                <a:latin typeface="Arial" panose="020B0604020202020204" pitchFamily="34" charset="0"/>
                <a:cs typeface="Arial" panose="020B0604020202020204" pitchFamily="34" charset="0"/>
              </a:rPr>
              <a:t>:</a:t>
            </a:r>
          </a:p>
          <a:p>
            <a:pPr marL="742950" lvl="1" indent="-285750">
              <a:buClr>
                <a:schemeClr val="accent1"/>
              </a:buClr>
              <a:buFont typeface="Wingdings" panose="05000000000000000000" pitchFamily="2" charset="2"/>
              <a:buChar char="§"/>
            </a:pPr>
            <a:r>
              <a:rPr lang="en-US" sz="1600" dirty="0">
                <a:latin typeface="Arial" panose="020B0604020202020204" pitchFamily="34" charset="0"/>
                <a:cs typeface="Arial" panose="020B0604020202020204" pitchFamily="34" charset="0"/>
              </a:rPr>
              <a:t>Analyze model outputs to find key burnout factors.</a:t>
            </a:r>
          </a:p>
          <a:p>
            <a:pPr marL="742950" lvl="1" indent="-285750">
              <a:buClr>
                <a:schemeClr val="accent1"/>
              </a:buClr>
              <a:buFont typeface="Wingdings" panose="05000000000000000000" pitchFamily="2" charset="2"/>
              <a:buChar char="§"/>
            </a:pPr>
            <a:r>
              <a:rPr lang="en-US" sz="1600" dirty="0">
                <a:latin typeface="Arial" panose="020B0604020202020204" pitchFamily="34" charset="0"/>
                <a:cs typeface="Arial" panose="020B0604020202020204" pitchFamily="34" charset="0"/>
              </a:rPr>
              <a:t>Draw conclusions from the analysis.</a:t>
            </a:r>
          </a:p>
          <a:p>
            <a:pPr marL="285750" indent="-285750">
              <a:buClr>
                <a:schemeClr val="accent1"/>
              </a:buClr>
              <a:buFont typeface="Wingdings" panose="05000000000000000000" pitchFamily="2" charset="2"/>
              <a:buChar char="§"/>
            </a:pPr>
            <a:r>
              <a:rPr lang="en-US" sz="2000" b="1" dirty="0">
                <a:latin typeface="Arial" panose="020B0604020202020204" pitchFamily="34" charset="0"/>
                <a:cs typeface="Arial" panose="020B0604020202020204" pitchFamily="34" charset="0"/>
              </a:rPr>
              <a:t>Visualization</a:t>
            </a:r>
            <a:r>
              <a:rPr lang="en-US" sz="2000" dirty="0">
                <a:latin typeface="Arial" panose="020B0604020202020204" pitchFamily="34" charset="0"/>
                <a:cs typeface="Arial" panose="020B0604020202020204" pitchFamily="34" charset="0"/>
              </a:rPr>
              <a:t>:</a:t>
            </a:r>
          </a:p>
          <a:p>
            <a:pPr marL="742950" lvl="1" indent="-285750">
              <a:buClr>
                <a:schemeClr val="accent1"/>
              </a:buClr>
              <a:buFont typeface="Wingdings" panose="05000000000000000000" pitchFamily="2" charset="2"/>
              <a:buChar char="§"/>
            </a:pPr>
            <a:r>
              <a:rPr lang="en-US" sz="1600" dirty="0">
                <a:latin typeface="Arial" panose="020B0604020202020204" pitchFamily="34" charset="0"/>
                <a:cs typeface="Arial" panose="020B0604020202020204" pitchFamily="34" charset="0"/>
              </a:rPr>
              <a:t>Present results with bar graphs, pie charts, and line charts</a:t>
            </a:r>
            <a:r>
              <a:rPr lang="en-US" sz="1400" dirty="0">
                <a:latin typeface="Arial" panose="020B0604020202020204" pitchFamily="34" charset="0"/>
                <a:cs typeface="Arial" panose="020B0604020202020204" pitchFamily="34" charset="0"/>
              </a:rPr>
              <a:t>.</a:t>
            </a:r>
          </a:p>
          <a:p>
            <a:pPr marL="171450" indent="-171450">
              <a:buClr>
                <a:schemeClr val="accent1"/>
              </a:buClr>
              <a:buFont typeface="Wingdings" panose="05000000000000000000" pitchFamily="2" charset="2"/>
              <a:buChar char="§"/>
            </a:pPr>
            <a:endParaRPr lang="en-IN" sz="600"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12B566F-BF25-4EDC-BB72-AC402153EE94}"/>
              </a:ext>
            </a:extLst>
          </p:cNvPr>
          <p:cNvPicPr>
            <a:picLocks noGrp="1" noChangeAspect="1"/>
          </p:cNvPicPr>
          <p:nvPr>
            <p:ph idx="1"/>
          </p:nvPr>
        </p:nvPicPr>
        <p:blipFill>
          <a:blip r:embed="rId2"/>
          <a:stretch>
            <a:fillRect/>
          </a:stretch>
        </p:blipFill>
        <p:spPr>
          <a:xfrm>
            <a:off x="710213" y="1328382"/>
            <a:ext cx="6258758" cy="4827461"/>
          </a:xfrm>
        </p:spPr>
      </p:pic>
      <p:sp>
        <p:nvSpPr>
          <p:cNvPr id="6" name="TextBox 5">
            <a:extLst>
              <a:ext uri="{FF2B5EF4-FFF2-40B4-BE49-F238E27FC236}">
                <a16:creationId xmlns:a16="http://schemas.microsoft.com/office/drawing/2014/main" id="{DE158652-049C-F784-78E0-5D5DA08BFD50}"/>
              </a:ext>
            </a:extLst>
          </p:cNvPr>
          <p:cNvSpPr txBox="1"/>
          <p:nvPr/>
        </p:nvSpPr>
        <p:spPr>
          <a:xfrm>
            <a:off x="7779798" y="967304"/>
            <a:ext cx="3906175" cy="5355312"/>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Employee Burnout Analysis: Data Quality Overview</a:t>
            </a:r>
            <a:endParaRPr lang="en-US"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image highlights key findings from the data analysis:</a:t>
            </a:r>
          </a:p>
          <a:p>
            <a:pPr>
              <a:buFont typeface="+mj-lt"/>
              <a:buAutoNum type="arabicPeriod"/>
            </a:pPr>
            <a:r>
              <a:rPr lang="en-US" b="1" dirty="0">
                <a:latin typeface="Arial" panose="020B0604020202020204" pitchFamily="34" charset="0"/>
                <a:cs typeface="Arial" panose="020B0604020202020204" pitchFamily="34" charset="0"/>
              </a:rPr>
              <a:t>Missing Values</a:t>
            </a:r>
            <a:r>
              <a:rPr lang="en-US"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Resource Allocation</a:t>
            </a:r>
            <a:r>
              <a:rPr lang="en-US" dirty="0">
                <a:latin typeface="Arial" panose="020B0604020202020204" pitchFamily="34" charset="0"/>
                <a:cs typeface="Arial" panose="020B0604020202020204" pitchFamily="34" charset="0"/>
              </a:rPr>
              <a:t>: 1,381 missing</a:t>
            </a:r>
          </a:p>
          <a:p>
            <a:pPr marL="742950" lvl="1"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Mental Fatigue Score</a:t>
            </a:r>
            <a:r>
              <a:rPr lang="en-US" dirty="0">
                <a:latin typeface="Arial" panose="020B0604020202020204" pitchFamily="34" charset="0"/>
                <a:cs typeface="Arial" panose="020B0604020202020204" pitchFamily="34" charset="0"/>
              </a:rPr>
              <a:t>: 2,117 missing</a:t>
            </a:r>
          </a:p>
          <a:p>
            <a:pPr marL="742950" lvl="1"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Burn Rate</a:t>
            </a:r>
            <a:r>
              <a:rPr lang="en-US" dirty="0">
                <a:latin typeface="Arial" panose="020B0604020202020204" pitchFamily="34" charset="0"/>
                <a:cs typeface="Arial" panose="020B0604020202020204" pitchFamily="34" charset="0"/>
              </a:rPr>
              <a:t>: 1,124 missing</a:t>
            </a:r>
          </a:p>
          <a:p>
            <a:pPr>
              <a:buFont typeface="+mj-lt"/>
              <a:buAutoNum type="arabicPeriod"/>
            </a:pPr>
            <a:r>
              <a:rPr lang="en-US" b="1" dirty="0">
                <a:latin typeface="Arial" panose="020B0604020202020204" pitchFamily="34" charset="0"/>
                <a:cs typeface="Arial" panose="020B0604020202020204" pitchFamily="34" charset="0"/>
              </a:rPr>
              <a:t>Dataset Size</a:t>
            </a:r>
            <a:r>
              <a:rPr lang="en-US"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Rows</a:t>
            </a:r>
            <a:r>
              <a:rPr lang="en-US" dirty="0">
                <a:latin typeface="Arial" panose="020B0604020202020204" pitchFamily="34" charset="0"/>
                <a:cs typeface="Arial" panose="020B0604020202020204" pitchFamily="34" charset="0"/>
              </a:rPr>
              <a:t>: 22,750</a:t>
            </a:r>
          </a:p>
          <a:p>
            <a:pPr marL="742950" lvl="1"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Columns</a:t>
            </a:r>
            <a:r>
              <a:rPr lang="en-US" dirty="0">
                <a:latin typeface="Arial" panose="020B0604020202020204" pitchFamily="34" charset="0"/>
                <a:cs typeface="Arial" panose="020B0604020202020204" pitchFamily="34" charset="0"/>
              </a:rPr>
              <a:t>: 9</a:t>
            </a:r>
          </a:p>
          <a:p>
            <a:pPr>
              <a:buFont typeface="+mj-lt"/>
              <a:buAutoNum type="arabicPeriod"/>
            </a:pPr>
            <a:r>
              <a:rPr lang="en-US" b="1" dirty="0">
                <a:latin typeface="Arial" panose="020B0604020202020204" pitchFamily="34" charset="0"/>
                <a:cs typeface="Arial" panose="020B0604020202020204" pitchFamily="34" charset="0"/>
              </a:rPr>
              <a:t>Summary Statistics</a:t>
            </a:r>
            <a:r>
              <a:rPr lang="en-US"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Key metrics for numerical columns, including mean, median, and standard deviation.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C2CD3-396E-DFD8-3617-3541C9B900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AE90C1-8615-FF8A-E3C6-0E94A968402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0989193E-CD56-BCCB-D629-1D0E0CC5C000}"/>
              </a:ext>
            </a:extLst>
          </p:cNvPr>
          <p:cNvPicPr>
            <a:picLocks noGrp="1" noChangeAspect="1"/>
          </p:cNvPicPr>
          <p:nvPr>
            <p:ph idx="1"/>
          </p:nvPr>
        </p:nvPicPr>
        <p:blipFill>
          <a:blip r:embed="rId2"/>
          <a:srcRect l="3059"/>
          <a:stretch/>
        </p:blipFill>
        <p:spPr>
          <a:xfrm>
            <a:off x="1038688" y="2245662"/>
            <a:ext cx="4155696" cy="2124371"/>
          </a:xfrm>
        </p:spPr>
      </p:pic>
      <p:sp>
        <p:nvSpPr>
          <p:cNvPr id="6" name="TextBox 5">
            <a:extLst>
              <a:ext uri="{FF2B5EF4-FFF2-40B4-BE49-F238E27FC236}">
                <a16:creationId xmlns:a16="http://schemas.microsoft.com/office/drawing/2014/main" id="{6488644A-40FE-AAA2-29C1-F73B9EDDBCED}"/>
              </a:ext>
            </a:extLst>
          </p:cNvPr>
          <p:cNvSpPr txBox="1"/>
          <p:nvPr/>
        </p:nvSpPr>
        <p:spPr>
          <a:xfrm>
            <a:off x="5814875" y="1851757"/>
            <a:ext cx="5646196" cy="3693319"/>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Correlation Analysis (Burn Rate)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table displays the correlation between various features and the "Burn Rate" in the dataset. Key findings indicate:</a:t>
            </a: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Mental Fatigue Score</a:t>
            </a:r>
            <a:r>
              <a:rPr lang="en-US" dirty="0">
                <a:latin typeface="Arial" panose="020B0604020202020204" pitchFamily="34" charset="0"/>
                <a:cs typeface="Arial" panose="020B0604020202020204" pitchFamily="34" charset="0"/>
              </a:rPr>
              <a:t> has the highest correlation (0.9445), suggesting a strong relationship with employee burnout.</a:t>
            </a: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Resource Allocation</a:t>
            </a:r>
            <a:r>
              <a:rPr lang="en-US" dirty="0">
                <a:latin typeface="Arial" panose="020B0604020202020204" pitchFamily="34" charset="0"/>
                <a:cs typeface="Arial" panose="020B0604020202020204" pitchFamily="34" charset="0"/>
              </a:rPr>
              <a:t> (0.8563) and </a:t>
            </a:r>
            <a:r>
              <a:rPr lang="en-US" b="1" dirty="0">
                <a:latin typeface="Arial" panose="020B0604020202020204" pitchFamily="34" charset="0"/>
                <a:cs typeface="Arial" panose="020B0604020202020204" pitchFamily="34" charset="0"/>
              </a:rPr>
              <a:t>Designation</a:t>
            </a:r>
            <a:r>
              <a:rPr lang="en-US" dirty="0">
                <a:latin typeface="Arial" panose="020B0604020202020204" pitchFamily="34" charset="0"/>
                <a:cs typeface="Arial" panose="020B0604020202020204" pitchFamily="34" charset="0"/>
              </a:rPr>
              <a:t> (0.7376) also exhibit significant positive correlations.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These insights help identify critical factors contributing to burnout.</a:t>
            </a:r>
          </a:p>
          <a:p>
            <a:endParaRPr lang="en-IN" dirty="0"/>
          </a:p>
        </p:txBody>
      </p:sp>
    </p:spTree>
    <p:extLst>
      <p:ext uri="{BB962C8B-B14F-4D97-AF65-F5344CB8AC3E}">
        <p14:creationId xmlns:p14="http://schemas.microsoft.com/office/powerpoint/2010/main" val="369745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F8386-24FC-98DB-E8C6-745E105943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B2C2BE-9770-B989-0553-1B15BDB913B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01FDCA26-B71B-39B2-09F5-20C38E813531}"/>
              </a:ext>
            </a:extLst>
          </p:cNvPr>
          <p:cNvPicPr>
            <a:picLocks noGrp="1" noChangeAspect="1"/>
          </p:cNvPicPr>
          <p:nvPr>
            <p:ph idx="1"/>
          </p:nvPr>
        </p:nvPicPr>
        <p:blipFill>
          <a:blip r:embed="rId2"/>
          <a:stretch>
            <a:fillRect/>
          </a:stretch>
        </p:blipFill>
        <p:spPr>
          <a:xfrm>
            <a:off x="519048" y="1482244"/>
            <a:ext cx="7515243" cy="4673600"/>
          </a:xfrm>
        </p:spPr>
      </p:pic>
      <p:sp>
        <p:nvSpPr>
          <p:cNvPr id="6" name="TextBox 5">
            <a:extLst>
              <a:ext uri="{FF2B5EF4-FFF2-40B4-BE49-F238E27FC236}">
                <a16:creationId xmlns:a16="http://schemas.microsoft.com/office/drawing/2014/main" id="{593B3EB6-303A-4C3D-9E90-F16E245C080F}"/>
              </a:ext>
            </a:extLst>
          </p:cNvPr>
          <p:cNvSpPr txBox="1"/>
          <p:nvPr/>
        </p:nvSpPr>
        <p:spPr>
          <a:xfrm>
            <a:off x="8433786" y="1437529"/>
            <a:ext cx="3338004" cy="4801314"/>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Monthly Distribution of Employee Joining Dates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bar graph represents the count of employees joining the organization, grouped by month. Observations include:</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data spans from January to December 2008.</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Employee joining trends are consistent throughout the year, with no significant spikes or dips in any particular month.</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analysis ensures a balanced dataset for further evaluations.</a:t>
            </a:r>
          </a:p>
          <a:p>
            <a:endParaRPr lang="en-IN" dirty="0"/>
          </a:p>
        </p:txBody>
      </p:sp>
    </p:spTree>
    <p:extLst>
      <p:ext uri="{BB962C8B-B14F-4D97-AF65-F5344CB8AC3E}">
        <p14:creationId xmlns:p14="http://schemas.microsoft.com/office/powerpoint/2010/main" val="388727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5AB31-5F44-3920-4F35-648908DA7D2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20B63D3-A557-392D-5707-A7B82E2D6D5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0E0ACF14-11DF-3747-D554-7440877A6501}"/>
              </a:ext>
            </a:extLst>
          </p:cNvPr>
          <p:cNvPicPr>
            <a:picLocks noGrp="1" noChangeAspect="1"/>
          </p:cNvPicPr>
          <p:nvPr>
            <p:ph idx="1"/>
          </p:nvPr>
        </p:nvPicPr>
        <p:blipFill>
          <a:blip r:embed="rId2"/>
          <a:stretch>
            <a:fillRect/>
          </a:stretch>
        </p:blipFill>
        <p:spPr>
          <a:xfrm>
            <a:off x="581192" y="1482244"/>
            <a:ext cx="4919578" cy="4673600"/>
          </a:xfrm>
        </p:spPr>
      </p:pic>
      <p:sp>
        <p:nvSpPr>
          <p:cNvPr id="6" name="TextBox 5">
            <a:extLst>
              <a:ext uri="{FF2B5EF4-FFF2-40B4-BE49-F238E27FC236}">
                <a16:creationId xmlns:a16="http://schemas.microsoft.com/office/drawing/2014/main" id="{BAD2714E-4EEA-DDEB-150A-E14FAF2A64E3}"/>
              </a:ext>
            </a:extLst>
          </p:cNvPr>
          <p:cNvSpPr txBox="1"/>
          <p:nvPr/>
        </p:nvSpPr>
        <p:spPr>
          <a:xfrm>
            <a:off x="6267634" y="1833885"/>
            <a:ext cx="5007005" cy="3970318"/>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Comprehensive Correlation Table (Burn Rate)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expanded table highlights the correlation of all numerical features with the "Burn Rate." Key insights:</a:t>
            </a: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Burn Rate</a:t>
            </a:r>
            <a:r>
              <a:rPr lang="en-US" dirty="0">
                <a:latin typeface="Arial" panose="020B0604020202020204" pitchFamily="34" charset="0"/>
                <a:cs typeface="Arial" panose="020B0604020202020204" pitchFamily="34" charset="0"/>
              </a:rPr>
              <a:t> correlates perfectly with itself (1.0000).</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influence of </a:t>
            </a:r>
            <a:r>
              <a:rPr lang="en-US" b="1" dirty="0">
                <a:latin typeface="Arial" panose="020B0604020202020204" pitchFamily="34" charset="0"/>
                <a:cs typeface="Arial" panose="020B0604020202020204" pitchFamily="34" charset="0"/>
              </a:rPr>
              <a:t>Mental Fatigue Score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Resource Allocation</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Designation</a:t>
            </a:r>
            <a:r>
              <a:rPr lang="en-US" dirty="0">
                <a:latin typeface="Arial" panose="020B0604020202020204" pitchFamily="34" charset="0"/>
                <a:cs typeface="Arial" panose="020B0604020202020204" pitchFamily="34" charset="0"/>
              </a:rPr>
              <a:t> is reaffirmed.</a:t>
            </a: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Days</a:t>
            </a:r>
            <a:r>
              <a:rPr lang="en-US" dirty="0">
                <a:latin typeface="Arial" panose="020B0604020202020204" pitchFamily="34" charset="0"/>
                <a:cs typeface="Arial" panose="020B0604020202020204" pitchFamily="34" charset="0"/>
              </a:rPr>
              <a:t> shows negligible correlation (0.000309), indicating minimal impact on burnout levels.</a:t>
            </a:r>
          </a:p>
          <a:p>
            <a:endParaRPr lang="en-IN" dirty="0"/>
          </a:p>
        </p:txBody>
      </p:sp>
    </p:spTree>
    <p:extLst>
      <p:ext uri="{BB962C8B-B14F-4D97-AF65-F5344CB8AC3E}">
        <p14:creationId xmlns:p14="http://schemas.microsoft.com/office/powerpoint/2010/main" val="16715712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2725</TotalTime>
  <Words>1297</Words>
  <Application>Microsoft Office PowerPoint</Application>
  <PresentationFormat>Widescreen</PresentationFormat>
  <Paragraphs>138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EMPLOYEE BURNOUT ANALYSIS</vt:lpstr>
      <vt:lpstr>OUTLINE</vt:lpstr>
      <vt:lpstr>Problem Statement</vt:lpstr>
      <vt:lpstr>System  Approach</vt:lpstr>
      <vt:lpstr>Algorithm &amp; Deployment</vt:lpstr>
      <vt:lpstr>Result</vt:lpstr>
      <vt:lpstr>Result</vt:lpstr>
      <vt:lpstr>Result</vt:lpstr>
      <vt:lpstr>Result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KEERTHANA JELLA</cp:lastModifiedBy>
  <cp:revision>24</cp:revision>
  <dcterms:created xsi:type="dcterms:W3CDTF">2021-05-26T16:50:10Z</dcterms:created>
  <dcterms:modified xsi:type="dcterms:W3CDTF">2024-12-26T14:29:38Z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