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15801E-7474-4A72-B689-8B29D597C9A9}"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9CDE7D-4117-4A7B-8F14-34C23B9EBB59}" type="slidenum">
              <a:rPr lang="en-IN" smtClean="0"/>
              <a:t>‹#›</a:t>
            </a:fld>
            <a:endParaRPr lang="en-IN"/>
          </a:p>
        </p:txBody>
      </p:sp>
    </p:spTree>
    <p:extLst>
      <p:ext uri="{BB962C8B-B14F-4D97-AF65-F5344CB8AC3E}">
        <p14:creationId xmlns:p14="http://schemas.microsoft.com/office/powerpoint/2010/main" val="282883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15801E-7474-4A72-B689-8B29D597C9A9}"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9CDE7D-4117-4A7B-8F14-34C23B9EBB59}" type="slidenum">
              <a:rPr lang="en-IN" smtClean="0"/>
              <a:t>‹#›</a:t>
            </a:fld>
            <a:endParaRPr lang="en-IN"/>
          </a:p>
        </p:txBody>
      </p:sp>
    </p:spTree>
    <p:extLst>
      <p:ext uri="{BB962C8B-B14F-4D97-AF65-F5344CB8AC3E}">
        <p14:creationId xmlns:p14="http://schemas.microsoft.com/office/powerpoint/2010/main" val="225643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15801E-7474-4A72-B689-8B29D597C9A9}"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9CDE7D-4117-4A7B-8F14-34C23B9EBB5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08557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15801E-7474-4A72-B689-8B29D597C9A9}"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9CDE7D-4117-4A7B-8F14-34C23B9EBB59}" type="slidenum">
              <a:rPr lang="en-IN" smtClean="0"/>
              <a:t>‹#›</a:t>
            </a:fld>
            <a:endParaRPr lang="en-IN"/>
          </a:p>
        </p:txBody>
      </p:sp>
    </p:spTree>
    <p:extLst>
      <p:ext uri="{BB962C8B-B14F-4D97-AF65-F5344CB8AC3E}">
        <p14:creationId xmlns:p14="http://schemas.microsoft.com/office/powerpoint/2010/main" val="1776459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15801E-7474-4A72-B689-8B29D597C9A9}"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9CDE7D-4117-4A7B-8F14-34C23B9EBB5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8259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15801E-7474-4A72-B689-8B29D597C9A9}"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9CDE7D-4117-4A7B-8F14-34C23B9EBB59}" type="slidenum">
              <a:rPr lang="en-IN" smtClean="0"/>
              <a:t>‹#›</a:t>
            </a:fld>
            <a:endParaRPr lang="en-IN"/>
          </a:p>
        </p:txBody>
      </p:sp>
    </p:spTree>
    <p:extLst>
      <p:ext uri="{BB962C8B-B14F-4D97-AF65-F5344CB8AC3E}">
        <p14:creationId xmlns:p14="http://schemas.microsoft.com/office/powerpoint/2010/main" val="1448848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5801E-7474-4A72-B689-8B29D597C9A9}"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9CDE7D-4117-4A7B-8F14-34C23B9EBB59}" type="slidenum">
              <a:rPr lang="en-IN" smtClean="0"/>
              <a:t>‹#›</a:t>
            </a:fld>
            <a:endParaRPr lang="en-IN"/>
          </a:p>
        </p:txBody>
      </p:sp>
    </p:spTree>
    <p:extLst>
      <p:ext uri="{BB962C8B-B14F-4D97-AF65-F5344CB8AC3E}">
        <p14:creationId xmlns:p14="http://schemas.microsoft.com/office/powerpoint/2010/main" val="1930920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5801E-7474-4A72-B689-8B29D597C9A9}"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9CDE7D-4117-4A7B-8F14-34C23B9EBB59}" type="slidenum">
              <a:rPr lang="en-IN" smtClean="0"/>
              <a:t>‹#›</a:t>
            </a:fld>
            <a:endParaRPr lang="en-IN"/>
          </a:p>
        </p:txBody>
      </p:sp>
    </p:spTree>
    <p:extLst>
      <p:ext uri="{BB962C8B-B14F-4D97-AF65-F5344CB8AC3E}">
        <p14:creationId xmlns:p14="http://schemas.microsoft.com/office/powerpoint/2010/main" val="565929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5801E-7474-4A72-B689-8B29D597C9A9}"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9CDE7D-4117-4A7B-8F14-34C23B9EBB59}" type="slidenum">
              <a:rPr lang="en-IN" smtClean="0"/>
              <a:t>‹#›</a:t>
            </a:fld>
            <a:endParaRPr lang="en-IN"/>
          </a:p>
        </p:txBody>
      </p:sp>
    </p:spTree>
    <p:extLst>
      <p:ext uri="{BB962C8B-B14F-4D97-AF65-F5344CB8AC3E}">
        <p14:creationId xmlns:p14="http://schemas.microsoft.com/office/powerpoint/2010/main" val="535189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15801E-7474-4A72-B689-8B29D597C9A9}"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9CDE7D-4117-4A7B-8F14-34C23B9EBB59}" type="slidenum">
              <a:rPr lang="en-IN" smtClean="0"/>
              <a:t>‹#›</a:t>
            </a:fld>
            <a:endParaRPr lang="en-IN"/>
          </a:p>
        </p:txBody>
      </p:sp>
    </p:spTree>
    <p:extLst>
      <p:ext uri="{BB962C8B-B14F-4D97-AF65-F5344CB8AC3E}">
        <p14:creationId xmlns:p14="http://schemas.microsoft.com/office/powerpoint/2010/main" val="4232364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15801E-7474-4A72-B689-8B29D597C9A9}"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9CDE7D-4117-4A7B-8F14-34C23B9EBB59}" type="slidenum">
              <a:rPr lang="en-IN" smtClean="0"/>
              <a:t>‹#›</a:t>
            </a:fld>
            <a:endParaRPr lang="en-IN"/>
          </a:p>
        </p:txBody>
      </p:sp>
    </p:spTree>
    <p:extLst>
      <p:ext uri="{BB962C8B-B14F-4D97-AF65-F5344CB8AC3E}">
        <p14:creationId xmlns:p14="http://schemas.microsoft.com/office/powerpoint/2010/main" val="245296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15801E-7474-4A72-B689-8B29D597C9A9}" type="datetimeFigureOut">
              <a:rPr lang="en-IN" smtClean="0"/>
              <a:t>23-01-2023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9CDE7D-4117-4A7B-8F14-34C23B9EBB59}" type="slidenum">
              <a:rPr lang="en-IN" smtClean="0"/>
              <a:t>‹#›</a:t>
            </a:fld>
            <a:endParaRPr lang="en-IN"/>
          </a:p>
        </p:txBody>
      </p:sp>
    </p:spTree>
    <p:extLst>
      <p:ext uri="{BB962C8B-B14F-4D97-AF65-F5344CB8AC3E}">
        <p14:creationId xmlns:p14="http://schemas.microsoft.com/office/powerpoint/2010/main" val="358236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15801E-7474-4A72-B689-8B29D597C9A9}" type="datetimeFigureOut">
              <a:rPr lang="en-IN" smtClean="0"/>
              <a:t>23-01-2023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9CDE7D-4117-4A7B-8F14-34C23B9EBB59}" type="slidenum">
              <a:rPr lang="en-IN" smtClean="0"/>
              <a:t>‹#›</a:t>
            </a:fld>
            <a:endParaRPr lang="en-IN"/>
          </a:p>
        </p:txBody>
      </p:sp>
    </p:spTree>
    <p:extLst>
      <p:ext uri="{BB962C8B-B14F-4D97-AF65-F5344CB8AC3E}">
        <p14:creationId xmlns:p14="http://schemas.microsoft.com/office/powerpoint/2010/main" val="2523667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5801E-7474-4A72-B689-8B29D597C9A9}" type="datetimeFigureOut">
              <a:rPr lang="en-IN" smtClean="0"/>
              <a:t>23-01-2023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9CDE7D-4117-4A7B-8F14-34C23B9EBB59}" type="slidenum">
              <a:rPr lang="en-IN" smtClean="0"/>
              <a:t>‹#›</a:t>
            </a:fld>
            <a:endParaRPr lang="en-IN"/>
          </a:p>
        </p:txBody>
      </p:sp>
    </p:spTree>
    <p:extLst>
      <p:ext uri="{BB962C8B-B14F-4D97-AF65-F5344CB8AC3E}">
        <p14:creationId xmlns:p14="http://schemas.microsoft.com/office/powerpoint/2010/main" val="282581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15801E-7474-4A72-B689-8B29D597C9A9}"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9CDE7D-4117-4A7B-8F14-34C23B9EBB59}" type="slidenum">
              <a:rPr lang="en-IN" smtClean="0"/>
              <a:t>‹#›</a:t>
            </a:fld>
            <a:endParaRPr lang="en-IN"/>
          </a:p>
        </p:txBody>
      </p:sp>
    </p:spTree>
    <p:extLst>
      <p:ext uri="{BB962C8B-B14F-4D97-AF65-F5344CB8AC3E}">
        <p14:creationId xmlns:p14="http://schemas.microsoft.com/office/powerpoint/2010/main" val="311274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15801E-7474-4A72-B689-8B29D597C9A9}"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9CDE7D-4117-4A7B-8F14-34C23B9EBB59}" type="slidenum">
              <a:rPr lang="en-IN" smtClean="0"/>
              <a:t>‹#›</a:t>
            </a:fld>
            <a:endParaRPr lang="en-IN"/>
          </a:p>
        </p:txBody>
      </p:sp>
    </p:spTree>
    <p:extLst>
      <p:ext uri="{BB962C8B-B14F-4D97-AF65-F5344CB8AC3E}">
        <p14:creationId xmlns:p14="http://schemas.microsoft.com/office/powerpoint/2010/main" val="57406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15801E-7474-4A72-B689-8B29D597C9A9}" type="datetimeFigureOut">
              <a:rPr lang="en-IN" smtClean="0"/>
              <a:t>23-01-2023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9CDE7D-4117-4A7B-8F14-34C23B9EBB59}" type="slidenum">
              <a:rPr lang="en-IN" smtClean="0"/>
              <a:t>‹#›</a:t>
            </a:fld>
            <a:endParaRPr lang="en-IN"/>
          </a:p>
        </p:txBody>
      </p:sp>
    </p:spTree>
    <p:extLst>
      <p:ext uri="{BB962C8B-B14F-4D97-AF65-F5344CB8AC3E}">
        <p14:creationId xmlns:p14="http://schemas.microsoft.com/office/powerpoint/2010/main" val="15799283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etbootstrap.com/docs/4.0/components/carousel/" TargetMode="External"/><Relationship Id="rId2" Type="http://schemas.openxmlformats.org/officeDocument/2006/relationships/hyperlink" Target="https://mdbootstrap.com/docs/b4/react/forms/search/" TargetMode="External"/><Relationship Id="rId1" Type="http://schemas.openxmlformats.org/officeDocument/2006/relationships/slideLayout" Target="../slideLayouts/slideLayout2.xml"/><Relationship Id="rId4" Type="http://schemas.openxmlformats.org/officeDocument/2006/relationships/hyperlink" Target="https://www.w3schools.com/bootstrap/bootstrap_carousel.asp"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90010F-EB8F-47D1-AC58-7035A22D514B}"/>
              </a:ext>
            </a:extLst>
          </p:cNvPr>
          <p:cNvSpPr txBox="1"/>
          <p:nvPr/>
        </p:nvSpPr>
        <p:spPr>
          <a:xfrm>
            <a:off x="1268962" y="1599343"/>
            <a:ext cx="7203233" cy="4062651"/>
          </a:xfrm>
          <a:prstGeom prst="rect">
            <a:avLst/>
          </a:prstGeom>
          <a:solidFill>
            <a:schemeClr val="accent1">
              <a:lumMod val="60000"/>
              <a:lumOff val="40000"/>
            </a:schemeClr>
          </a:solidFill>
        </p:spPr>
        <p:txBody>
          <a:bodyPr wrap="square" rtlCol="0">
            <a:spAutoFit/>
          </a:bodyPr>
          <a:lstStyle/>
          <a:p>
            <a:pPr algn="ctr"/>
            <a:endParaRPr lang="en-US" dirty="0"/>
          </a:p>
          <a:p>
            <a:pPr algn="ctr"/>
            <a:r>
              <a:rPr lang="en-US" sz="2000" b="1" u="sng" dirty="0">
                <a:latin typeface="Times New Roman" panose="02020603050405020304" pitchFamily="18" charset="0"/>
                <a:cs typeface="Times New Roman" panose="02020603050405020304" pitchFamily="18" charset="0"/>
              </a:rPr>
              <a:t>TEAM NUMBER </a:t>
            </a:r>
            <a:r>
              <a:rPr lang="en-US" sz="2000" b="1" dirty="0">
                <a:latin typeface="Times New Roman" panose="02020603050405020304" pitchFamily="18" charset="0"/>
                <a:cs typeface="Times New Roman" panose="02020603050405020304" pitchFamily="18" charset="0"/>
              </a:rPr>
              <a:t>: 4 </a:t>
            </a:r>
          </a:p>
          <a:p>
            <a:pPr algn="ctr"/>
            <a:endParaRPr lang="en-US" sz="2000" b="1" dirty="0">
              <a:latin typeface="Times New Roman" panose="02020603050405020304" pitchFamily="18" charset="0"/>
              <a:cs typeface="Times New Roman" panose="02020603050405020304" pitchFamily="18" charset="0"/>
            </a:endParaRPr>
          </a:p>
          <a:p>
            <a:pPr algn="ctr"/>
            <a:r>
              <a:rPr lang="en-IN" sz="2000" b="1" u="sng" dirty="0">
                <a:latin typeface="Times New Roman" panose="02020603050405020304" pitchFamily="18" charset="0"/>
                <a:cs typeface="Times New Roman" panose="02020603050405020304" pitchFamily="18" charset="0"/>
              </a:rPr>
              <a:t>TOPIC</a:t>
            </a:r>
            <a:r>
              <a:rPr lang="en-IN" sz="2000" b="1" dirty="0">
                <a:latin typeface="Times New Roman" panose="02020603050405020304" pitchFamily="18" charset="0"/>
                <a:cs typeface="Times New Roman" panose="02020603050405020304" pitchFamily="18" charset="0"/>
              </a:rPr>
              <a:t> : RENT A PLACE</a:t>
            </a:r>
          </a:p>
          <a:p>
            <a:pPr algn="ctr"/>
            <a:endParaRPr lang="en-IN" sz="2000" b="1" dirty="0">
              <a:latin typeface="Times New Roman" panose="02020603050405020304" pitchFamily="18" charset="0"/>
              <a:cs typeface="Times New Roman" panose="02020603050405020304" pitchFamily="18" charset="0"/>
            </a:endParaRPr>
          </a:p>
          <a:p>
            <a:pPr algn="ctr"/>
            <a:r>
              <a:rPr lang="en-IN" sz="2000" b="1" u="sng" dirty="0">
                <a:latin typeface="Times New Roman" panose="02020603050405020304" pitchFamily="18" charset="0"/>
                <a:cs typeface="Times New Roman" panose="02020603050405020304" pitchFamily="18" charset="0"/>
              </a:rPr>
              <a:t>DATE</a:t>
            </a:r>
            <a:r>
              <a:rPr lang="en-IN" sz="2000" b="1" dirty="0">
                <a:latin typeface="Times New Roman" panose="02020603050405020304" pitchFamily="18" charset="0"/>
                <a:cs typeface="Times New Roman" panose="02020603050405020304" pitchFamily="18" charset="0"/>
              </a:rPr>
              <a:t> : 23/01/2022</a:t>
            </a:r>
          </a:p>
          <a:p>
            <a:pPr algn="ctr"/>
            <a:endParaRPr lang="en-IN" sz="2000" b="1" dirty="0">
              <a:latin typeface="Times New Roman" panose="02020603050405020304" pitchFamily="18" charset="0"/>
              <a:cs typeface="Times New Roman" panose="02020603050405020304" pitchFamily="18" charset="0"/>
            </a:endParaRPr>
          </a:p>
          <a:p>
            <a:pPr algn="ctr"/>
            <a:r>
              <a:rPr lang="en-IN" sz="2000" b="1" u="sng" dirty="0">
                <a:latin typeface="Times New Roman" panose="02020603050405020304" pitchFamily="18" charset="0"/>
                <a:cs typeface="Times New Roman" panose="02020603050405020304" pitchFamily="18" charset="0"/>
              </a:rPr>
              <a:t>TEAM MEMBERS</a:t>
            </a:r>
          </a:p>
          <a:p>
            <a:pPr algn="ctr"/>
            <a:endParaRPr lang="en-IN" sz="2000" b="1" u="sng"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KEERTHANA K M</a:t>
            </a:r>
          </a:p>
          <a:p>
            <a:pPr algn="ctr"/>
            <a:r>
              <a:rPr lang="en-IN" dirty="0">
                <a:latin typeface="Times New Roman" panose="02020603050405020304" pitchFamily="18" charset="0"/>
                <a:cs typeface="Times New Roman" panose="02020603050405020304" pitchFamily="18" charset="0"/>
              </a:rPr>
              <a:t>KAVITAPU LIKITHA</a:t>
            </a:r>
          </a:p>
          <a:p>
            <a:pPr algn="ctr"/>
            <a:r>
              <a:rPr lang="en-IN" dirty="0">
                <a:latin typeface="Times New Roman" panose="02020603050405020304" pitchFamily="18" charset="0"/>
                <a:cs typeface="Times New Roman" panose="02020603050405020304" pitchFamily="18" charset="0"/>
              </a:rPr>
              <a:t>KATTA MOUNISHA</a:t>
            </a:r>
          </a:p>
          <a:p>
            <a:pPr algn="ctr"/>
            <a:r>
              <a:rPr lang="en-IN" dirty="0">
                <a:latin typeface="Times New Roman" panose="02020603050405020304" pitchFamily="18" charset="0"/>
                <a:cs typeface="Times New Roman" panose="02020603050405020304" pitchFamily="18" charset="0"/>
              </a:rPr>
              <a:t>KELLETI BALAJI YASHWANTH</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EDEE2CF-83FC-4ECE-817F-B7B1CCADB3FC}"/>
              </a:ext>
            </a:extLst>
          </p:cNvPr>
          <p:cNvSpPr txBox="1"/>
          <p:nvPr/>
        </p:nvSpPr>
        <p:spPr>
          <a:xfrm>
            <a:off x="1819469" y="627097"/>
            <a:ext cx="6102220" cy="646331"/>
          </a:xfrm>
          <a:prstGeom prst="rect">
            <a:avLst/>
          </a:prstGeom>
          <a:noFill/>
        </p:spPr>
        <p:txBody>
          <a:bodyPr wrap="square">
            <a:spAutoFit/>
          </a:bodyPr>
          <a:lstStyle/>
          <a:p>
            <a:pPr algn="ctr"/>
            <a:r>
              <a:rPr lang="en-US" sz="3600" b="1" cap="none" spc="0" dirty="0">
                <a:ln w="9525">
                  <a:solidFill>
                    <a:schemeClr val="bg1"/>
                  </a:solidFill>
                  <a:prstDash val="solid"/>
                </a:ln>
                <a:solidFill>
                  <a:schemeClr val="accent2">
                    <a:lumMod val="75000"/>
                  </a:schemeClr>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CAPSTONE PROJECT</a:t>
            </a:r>
            <a:endParaRPr lang="en-IN" sz="3600" b="1" cap="none" spc="0" dirty="0">
              <a:ln w="9525">
                <a:solidFill>
                  <a:schemeClr val="bg1"/>
                </a:solidFill>
                <a:prstDash val="solid"/>
              </a:ln>
              <a:solidFill>
                <a:schemeClr val="accent2">
                  <a:lumMod val="75000"/>
                </a:schemeClr>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298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5B545-2D6E-466B-A574-F673DB1DAC1E}"/>
              </a:ext>
            </a:extLst>
          </p:cNvPr>
          <p:cNvSpPr>
            <a:spLocks noGrp="1"/>
          </p:cNvSpPr>
          <p:nvPr>
            <p:ph type="title"/>
          </p:nvPr>
        </p:nvSpPr>
        <p:spPr>
          <a:xfrm>
            <a:off x="677334" y="609600"/>
            <a:ext cx="8596668" cy="696686"/>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7654B4-3A0E-40AC-A8D8-5B9D8DA0D1C7}"/>
              </a:ext>
            </a:extLst>
          </p:cNvPr>
          <p:cNvSpPr>
            <a:spLocks noGrp="1"/>
          </p:cNvSpPr>
          <p:nvPr>
            <p:ph idx="1"/>
          </p:nvPr>
        </p:nvSpPr>
        <p:spPr>
          <a:xfrm>
            <a:off x="677334" y="1483567"/>
            <a:ext cx="8596668" cy="4557795"/>
          </a:xfrm>
        </p:spPr>
        <p:txBody>
          <a:bodyPr/>
          <a:lstStyle/>
          <a:p>
            <a:pPr marL="0" indent="0" algn="just">
              <a:buNone/>
            </a:pPr>
            <a:r>
              <a:rPr lang="en-US" dirty="0">
                <a:latin typeface="Times New Roman" panose="02020603050405020304" pitchFamily="18" charset="0"/>
                <a:cs typeface="Times New Roman" panose="02020603050405020304" pitchFamily="18" charset="0"/>
              </a:rPr>
              <a:t>Rent A Place application helps an user to view, reserve a property and post review, whereas owner has the ability to perform crud on properties, also view all reservations and confirm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11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4D35A-9602-4629-A6BC-2B397C7175C1}"/>
              </a:ext>
            </a:extLst>
          </p:cNvPr>
          <p:cNvSpPr>
            <a:spLocks noGrp="1"/>
          </p:cNvSpPr>
          <p:nvPr>
            <p:ph type="title"/>
          </p:nvPr>
        </p:nvSpPr>
        <p:spPr>
          <a:xfrm>
            <a:off x="677334" y="609600"/>
            <a:ext cx="8596668" cy="687355"/>
          </a:xfrm>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8646BE-099B-4EEB-9A09-A00DFF9864EB}"/>
              </a:ext>
            </a:extLst>
          </p:cNvPr>
          <p:cNvSpPr>
            <a:spLocks noGrp="1"/>
          </p:cNvSpPr>
          <p:nvPr>
            <p:ph idx="1"/>
          </p:nvPr>
        </p:nvSpPr>
        <p:spPr>
          <a:xfrm>
            <a:off x="677334" y="1418253"/>
            <a:ext cx="8596668" cy="4623109"/>
          </a:xfrm>
        </p:spPr>
        <p:txBody>
          <a:bodyPr/>
          <a:lstStyle/>
          <a:p>
            <a:pPr>
              <a:buFont typeface="+mj-lt"/>
              <a:buAutoNum type="arabicPeriod"/>
            </a:pPr>
            <a:r>
              <a:rPr lang="en-IN" dirty="0">
                <a:latin typeface="Times New Roman" panose="02020603050405020304" pitchFamily="18" charset="0"/>
                <a:cs typeface="Times New Roman" panose="02020603050405020304" pitchFamily="18" charset="0"/>
                <a:hlinkClick r:id="rId2"/>
              </a:rPr>
              <a:t>https://mdbootstrap.com/docs/b4/react/forms/search/</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dirty="0">
                <a:latin typeface="Times New Roman" panose="02020603050405020304" pitchFamily="18" charset="0"/>
                <a:cs typeface="Times New Roman" panose="02020603050405020304" pitchFamily="18" charset="0"/>
                <a:hlinkClick r:id="rId3"/>
              </a:rPr>
              <a:t>https://getbootstrap.com/docs/4.0/components/carousel/</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dirty="0">
                <a:latin typeface="Times New Roman" panose="02020603050405020304" pitchFamily="18" charset="0"/>
                <a:cs typeface="Times New Roman" panose="02020603050405020304" pitchFamily="18" charset="0"/>
                <a:hlinkClick r:id="rId4"/>
              </a:rPr>
              <a:t>https://www.w3schools.com/bootstrap/bootstrap_carousel.asp</a:t>
            </a:r>
            <a:endParaRPr lang="en-IN" dirty="0">
              <a:latin typeface="Times New Roman" panose="02020603050405020304" pitchFamily="18" charset="0"/>
              <a:cs typeface="Times New Roman" panose="02020603050405020304" pitchFamily="18" charset="0"/>
            </a:endParaRPr>
          </a:p>
          <a:p>
            <a:pPr>
              <a:buFont typeface="+mj-lt"/>
              <a:buAutoNum type="arabicPeriod"/>
            </a:pPr>
            <a:endParaRPr lang="en-IN" dirty="0"/>
          </a:p>
        </p:txBody>
      </p:sp>
    </p:spTree>
    <p:extLst>
      <p:ext uri="{BB962C8B-B14F-4D97-AF65-F5344CB8AC3E}">
        <p14:creationId xmlns:p14="http://schemas.microsoft.com/office/powerpoint/2010/main" val="1690532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887A6F-765B-42F0-A6AD-4D249140C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218" y="279919"/>
            <a:ext cx="8910944" cy="5943600"/>
          </a:xfrm>
          <a:prstGeom prst="rect">
            <a:avLst/>
          </a:prstGeom>
        </p:spPr>
      </p:pic>
    </p:spTree>
    <p:extLst>
      <p:ext uri="{BB962C8B-B14F-4D97-AF65-F5344CB8AC3E}">
        <p14:creationId xmlns:p14="http://schemas.microsoft.com/office/powerpoint/2010/main" val="2044760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2445-D3DF-4989-8474-44E91851D3FE}"/>
              </a:ext>
            </a:extLst>
          </p:cNvPr>
          <p:cNvSpPr>
            <a:spLocks noGrp="1"/>
          </p:cNvSpPr>
          <p:nvPr>
            <p:ph type="title"/>
          </p:nvPr>
        </p:nvSpPr>
        <p:spPr>
          <a:xfrm>
            <a:off x="677334" y="609600"/>
            <a:ext cx="8596668" cy="696686"/>
          </a:xfrm>
        </p:spPr>
        <p:txBody>
          <a:bodyPr/>
          <a:lstStyle/>
          <a:p>
            <a:r>
              <a:rPr lang="en-US" dirty="0">
                <a:latin typeface="Times New Roman" panose="02020603050405020304" pitchFamily="18" charset="0"/>
                <a:cs typeface="Times New Roman" panose="02020603050405020304" pitchFamily="18" charset="0"/>
              </a:rPr>
              <a:t>AGENDA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5866DC-54EA-4030-9AF2-C9D2F4402299}"/>
              </a:ext>
            </a:extLst>
          </p:cNvPr>
          <p:cNvSpPr>
            <a:spLocks noGrp="1"/>
          </p:cNvSpPr>
          <p:nvPr>
            <p:ph idx="1"/>
          </p:nvPr>
        </p:nvSpPr>
        <p:spPr>
          <a:xfrm>
            <a:off x="761309" y="1492899"/>
            <a:ext cx="8596668" cy="3984169"/>
          </a:xfrm>
        </p:spPr>
        <p:txBody>
          <a:bodyPr/>
          <a:lstStyle/>
          <a:p>
            <a:r>
              <a:rPr lang="en-US" b="1" dirty="0">
                <a:latin typeface="Times New Roman" panose="02020603050405020304" pitchFamily="18" charset="0"/>
                <a:cs typeface="Times New Roman" panose="02020603050405020304" pitchFamily="18" charset="0"/>
              </a:rPr>
              <a:t>Introduction</a:t>
            </a:r>
          </a:p>
          <a:p>
            <a:r>
              <a:rPr lang="en-US" b="1" dirty="0">
                <a:latin typeface="Times New Roman" panose="02020603050405020304" pitchFamily="18" charset="0"/>
                <a:cs typeface="Times New Roman" panose="02020603050405020304" pitchFamily="18" charset="0"/>
              </a:rPr>
              <a:t>Objectives</a:t>
            </a:r>
          </a:p>
          <a:p>
            <a:r>
              <a:rPr lang="en-US" b="1" dirty="0">
                <a:latin typeface="Times New Roman" panose="02020603050405020304" pitchFamily="18" charset="0"/>
                <a:cs typeface="Times New Roman" panose="02020603050405020304" pitchFamily="18" charset="0"/>
              </a:rPr>
              <a:t>ReactJS and Spring Boot</a:t>
            </a:r>
          </a:p>
          <a:p>
            <a:r>
              <a:rPr lang="en-US" b="1" dirty="0">
                <a:latin typeface="Times New Roman" panose="02020603050405020304" pitchFamily="18" charset="0"/>
                <a:cs typeface="Times New Roman" panose="02020603050405020304" pitchFamily="18" charset="0"/>
              </a:rPr>
              <a:t>Use Case Diagram</a:t>
            </a:r>
          </a:p>
          <a:p>
            <a:r>
              <a:rPr lang="en-US" b="1" dirty="0">
                <a:latin typeface="Times New Roman" panose="02020603050405020304" pitchFamily="18" charset="0"/>
                <a:cs typeface="Times New Roman" panose="02020603050405020304" pitchFamily="18" charset="0"/>
              </a:rPr>
              <a:t>Usage of Bootstrap and Carousel</a:t>
            </a:r>
          </a:p>
          <a:p>
            <a:r>
              <a:rPr lang="en-US" b="1" dirty="0">
                <a:latin typeface="Times New Roman" panose="02020603050405020304" pitchFamily="18" charset="0"/>
                <a:cs typeface="Times New Roman" panose="02020603050405020304" pitchFamily="18" charset="0"/>
              </a:rPr>
              <a:t>Screenshots of the Application</a:t>
            </a:r>
          </a:p>
          <a:p>
            <a:r>
              <a:rPr lang="en-US" b="1" dirty="0">
                <a:latin typeface="Times New Roman" panose="02020603050405020304" pitchFamily="18" charset="0"/>
                <a:cs typeface="Times New Roman" panose="02020603050405020304" pitchFamily="18" charset="0"/>
              </a:rPr>
              <a:t>Conclusion</a:t>
            </a:r>
          </a:p>
          <a:p>
            <a:r>
              <a:rPr lang="en-US"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46226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7198-2CE2-409A-9D65-05BF2D913F03}"/>
              </a:ext>
            </a:extLst>
          </p:cNvPr>
          <p:cNvSpPr>
            <a:spLocks noGrp="1"/>
          </p:cNvSpPr>
          <p:nvPr>
            <p:ph type="title"/>
          </p:nvPr>
        </p:nvSpPr>
        <p:spPr>
          <a:xfrm>
            <a:off x="677334" y="609600"/>
            <a:ext cx="8596668" cy="715347"/>
          </a:xfrm>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5F5666-02DE-49BE-863A-9E3F374DB006}"/>
              </a:ext>
            </a:extLst>
          </p:cNvPr>
          <p:cNvSpPr>
            <a:spLocks noGrp="1"/>
          </p:cNvSpPr>
          <p:nvPr>
            <p:ph idx="1"/>
          </p:nvPr>
        </p:nvSpPr>
        <p:spPr>
          <a:xfrm>
            <a:off x="677334" y="1638074"/>
            <a:ext cx="8596668" cy="3880773"/>
          </a:xfrm>
        </p:spPr>
        <p:txBody>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Several people find it difficult to search for a place to stay, when they happen to move out from one city to another, sometimes even overseas. At such situation, it becomes very difficult to know your surroundings, or to not know whom to ask.</a:t>
            </a:r>
            <a:r>
              <a:rPr lang="en-IN" dirty="0">
                <a:latin typeface="Times New Roman" panose="02020603050405020304" pitchFamily="18" charset="0"/>
                <a:cs typeface="Times New Roman" panose="02020603050405020304" pitchFamily="18" charset="0"/>
              </a:rPr>
              <a:t> Hence, an application called </a:t>
            </a:r>
            <a:r>
              <a:rPr lang="en-IN" b="1" dirty="0">
                <a:latin typeface="Times New Roman" panose="02020603050405020304" pitchFamily="18" charset="0"/>
                <a:cs typeface="Times New Roman" panose="02020603050405020304" pitchFamily="18" charset="0"/>
              </a:rPr>
              <a:t>Rent A Place </a:t>
            </a:r>
            <a:r>
              <a:rPr lang="en-IN" dirty="0">
                <a:latin typeface="Times New Roman" panose="02020603050405020304" pitchFamily="18" charset="0"/>
                <a:cs typeface="Times New Roman" panose="02020603050405020304" pitchFamily="18" charset="0"/>
              </a:rPr>
              <a:t>is developed to help people find their choice of place, for their expected time of stay. It uses </a:t>
            </a:r>
            <a:r>
              <a:rPr lang="en-IN" b="1" dirty="0">
                <a:latin typeface="Times New Roman" panose="02020603050405020304" pitchFamily="18" charset="0"/>
                <a:cs typeface="Times New Roman" panose="02020603050405020304" pitchFamily="18" charset="0"/>
              </a:rPr>
              <a:t>MySQL</a:t>
            </a:r>
            <a:r>
              <a:rPr lang="en-IN" dirty="0">
                <a:latin typeface="Times New Roman" panose="02020603050405020304" pitchFamily="18" charset="0"/>
                <a:cs typeface="Times New Roman" panose="02020603050405020304" pitchFamily="18" charset="0"/>
              </a:rPr>
              <a:t> to maintain the backend database, </a:t>
            </a:r>
            <a:r>
              <a:rPr lang="en-IN" b="1" dirty="0">
                <a:latin typeface="Times New Roman" panose="02020603050405020304" pitchFamily="18" charset="0"/>
                <a:cs typeface="Times New Roman" panose="02020603050405020304" pitchFamily="18" charset="0"/>
              </a:rPr>
              <a:t>Spring Boot </a:t>
            </a:r>
            <a:r>
              <a:rPr lang="en-IN" dirty="0">
                <a:latin typeface="Times New Roman" panose="02020603050405020304" pitchFamily="18" charset="0"/>
                <a:cs typeface="Times New Roman" panose="02020603050405020304" pitchFamily="18" charset="0"/>
              </a:rPr>
              <a:t>to trigger http requests and </a:t>
            </a:r>
            <a:r>
              <a:rPr lang="en-IN" b="1" dirty="0">
                <a:latin typeface="Times New Roman" panose="02020603050405020304" pitchFamily="18" charset="0"/>
                <a:cs typeface="Times New Roman" panose="02020603050405020304" pitchFamily="18" charset="0"/>
              </a:rPr>
              <a:t>ReactJS</a:t>
            </a:r>
            <a:r>
              <a:rPr lang="en-IN" dirty="0">
                <a:latin typeface="Times New Roman" panose="02020603050405020304" pitchFamily="18" charset="0"/>
                <a:cs typeface="Times New Roman" panose="02020603050405020304" pitchFamily="18" charset="0"/>
              </a:rPr>
              <a:t> for frontend.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212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5DDC-0FD0-4080-BE14-E65F72A68E66}"/>
              </a:ext>
            </a:extLst>
          </p:cNvPr>
          <p:cNvSpPr>
            <a:spLocks noGrp="1"/>
          </p:cNvSpPr>
          <p:nvPr>
            <p:ph type="title"/>
          </p:nvPr>
        </p:nvSpPr>
        <p:spPr>
          <a:xfrm>
            <a:off x="677334" y="609600"/>
            <a:ext cx="8596668" cy="668694"/>
          </a:xfrm>
        </p:spPr>
        <p:txBody>
          <a:bodyPr/>
          <a:lstStyle/>
          <a:p>
            <a:r>
              <a:rPr lang="en-US"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E39CEA-EE4C-4E10-95BD-AE1A7FCDE48B}"/>
              </a:ext>
            </a:extLst>
          </p:cNvPr>
          <p:cNvSpPr>
            <a:spLocks noGrp="1"/>
          </p:cNvSpPr>
          <p:nvPr>
            <p:ph idx="1"/>
          </p:nvPr>
        </p:nvSpPr>
        <p:spPr>
          <a:xfrm>
            <a:off x="677334" y="1595535"/>
            <a:ext cx="8596668" cy="4445827"/>
          </a:xfrm>
        </p:spPr>
        <p:txBody>
          <a:bodyPr/>
          <a:lstStyle/>
          <a:p>
            <a:r>
              <a:rPr lang="en-US" dirty="0">
                <a:latin typeface="Times New Roman" panose="02020603050405020304" pitchFamily="18" charset="0"/>
                <a:cs typeface="Times New Roman" panose="02020603050405020304" pitchFamily="18" charset="0"/>
              </a:rPr>
              <a:t>To create register, login and logout operations for users and owners.</a:t>
            </a:r>
          </a:p>
          <a:p>
            <a:r>
              <a:rPr lang="en-US" dirty="0">
                <a:latin typeface="Times New Roman" panose="02020603050405020304" pitchFamily="18" charset="0"/>
                <a:cs typeface="Times New Roman" panose="02020603050405020304" pitchFamily="18" charset="0"/>
              </a:rPr>
              <a:t>To let admin perform crud operations on owners.</a:t>
            </a:r>
          </a:p>
          <a:p>
            <a:r>
              <a:rPr lang="en-US" dirty="0">
                <a:latin typeface="Times New Roman" panose="02020603050405020304" pitchFamily="18" charset="0"/>
                <a:cs typeface="Times New Roman" panose="02020603050405020304" pitchFamily="18" charset="0"/>
              </a:rPr>
              <a:t>To let owner perform crud operations on properties.</a:t>
            </a:r>
          </a:p>
          <a:p>
            <a:r>
              <a:rPr lang="en-US" dirty="0">
                <a:latin typeface="Times New Roman" panose="02020603050405020304" pitchFamily="18" charset="0"/>
                <a:cs typeface="Times New Roman" panose="02020603050405020304" pitchFamily="18" charset="0"/>
              </a:rPr>
              <a:t>To let user to view all properties and post review, rating for the same.</a:t>
            </a:r>
          </a:p>
          <a:p>
            <a:r>
              <a:rPr lang="en-US" dirty="0">
                <a:latin typeface="Times New Roman" panose="02020603050405020304" pitchFamily="18" charset="0"/>
                <a:cs typeface="Times New Roman" panose="02020603050405020304" pitchFamily="18" charset="0"/>
              </a:rPr>
              <a:t>To create email service to let know register status.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5790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EF87-A709-48DD-A93A-63932CC31E71}"/>
              </a:ext>
            </a:extLst>
          </p:cNvPr>
          <p:cNvSpPr>
            <a:spLocks noGrp="1"/>
          </p:cNvSpPr>
          <p:nvPr>
            <p:ph type="title"/>
          </p:nvPr>
        </p:nvSpPr>
        <p:spPr>
          <a:xfrm>
            <a:off x="677334" y="609600"/>
            <a:ext cx="8596668" cy="789992"/>
          </a:xfrm>
        </p:spPr>
        <p:txBody>
          <a:bodyPr/>
          <a:lstStyle/>
          <a:p>
            <a:r>
              <a:rPr lang="en-US" dirty="0">
                <a:latin typeface="Times New Roman" panose="02020603050405020304" pitchFamily="18" charset="0"/>
                <a:cs typeface="Times New Roman" panose="02020603050405020304" pitchFamily="18" charset="0"/>
              </a:rPr>
              <a:t>ReactJS and Spring Boot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94B31A-50ED-419B-B5C4-0D291973BC75}"/>
              </a:ext>
            </a:extLst>
          </p:cNvPr>
          <p:cNvSpPr>
            <a:spLocks noGrp="1"/>
          </p:cNvSpPr>
          <p:nvPr>
            <p:ph idx="1"/>
          </p:nvPr>
        </p:nvSpPr>
        <p:spPr>
          <a:xfrm>
            <a:off x="677334" y="1399593"/>
            <a:ext cx="8596668" cy="4641770"/>
          </a:xfrm>
        </p:spPr>
        <p:txBody>
          <a:bodyPr/>
          <a:lstStyle/>
          <a:p>
            <a:pPr algn="just"/>
            <a:r>
              <a:rPr lang="en-US" dirty="0">
                <a:latin typeface="Times New Roman" panose="02020603050405020304" pitchFamily="18" charset="0"/>
                <a:cs typeface="Times New Roman" panose="02020603050405020304" pitchFamily="18" charset="0"/>
              </a:rPr>
              <a:t>We make use of the @CrossOrigin annotation at Controller Class level in Spring Boot to give access to ReactJS to communicate with Spring Boot.</a:t>
            </a:r>
          </a:p>
          <a:p>
            <a:pPr algn="just"/>
            <a:r>
              <a:rPr lang="en-US" dirty="0">
                <a:latin typeface="Times New Roman" panose="02020603050405020304" pitchFamily="18" charset="0"/>
                <a:cs typeface="Times New Roman" panose="02020603050405020304" pitchFamily="18" charset="0"/>
              </a:rPr>
              <a:t>Usage of the server-side </a:t>
            </a:r>
            <a:r>
              <a:rPr lang="en-US" dirty="0" err="1">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(here, </a:t>
            </a:r>
            <a:r>
              <a:rPr lang="en-US" dirty="0">
                <a:latin typeface="Times New Roman" panose="02020603050405020304" pitchFamily="18" charset="0"/>
                <a:cs typeface="Times New Roman" panose="02020603050405020304" pitchFamily="18" charset="0"/>
                <a:hlinkClick r:id="rId2"/>
              </a:rPr>
              <a:t>http://localhost:8080/</a:t>
            </a:r>
            <a:r>
              <a:rPr lang="en-US" dirty="0">
                <a:latin typeface="Times New Roman" panose="02020603050405020304" pitchFamily="18" charset="0"/>
                <a:cs typeface="Times New Roman" panose="02020603050405020304" pitchFamily="18" charset="0"/>
              </a:rPr>
              <a:t>) in either </a:t>
            </a:r>
            <a:r>
              <a:rPr lang="en-US" dirty="0" err="1">
                <a:latin typeface="Times New Roman" panose="02020603050405020304" pitchFamily="18" charset="0"/>
                <a:cs typeface="Times New Roman" panose="02020603050405020304" pitchFamily="18" charset="0"/>
              </a:rPr>
              <a:t>axios</a:t>
            </a:r>
            <a:r>
              <a:rPr lang="en-US" dirty="0">
                <a:latin typeface="Times New Roman" panose="02020603050405020304" pitchFamily="18" charset="0"/>
                <a:cs typeface="Times New Roman" panose="02020603050405020304" pitchFamily="18" charset="0"/>
              </a:rPr>
              <a:t> or fetch helps us to perform operations with the help of http requests.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lgn="ctr">
              <a:buNone/>
            </a:pPr>
            <a:r>
              <a:rPr lang="en-US" sz="1600" i="1" dirty="0">
                <a:latin typeface="Times New Roman" panose="02020603050405020304" pitchFamily="18" charset="0"/>
                <a:cs typeface="Times New Roman" panose="02020603050405020304" pitchFamily="18" charset="0"/>
              </a:rPr>
              <a:t>Fig 3.1: Usage of Cross Origin</a:t>
            </a:r>
          </a:p>
          <a:p>
            <a:pPr marL="0" indent="0">
              <a:buNone/>
            </a:pPr>
            <a:endParaRPr lang="en-IN" dirty="0"/>
          </a:p>
        </p:txBody>
      </p:sp>
      <p:pic>
        <p:nvPicPr>
          <p:cNvPr id="5" name="Picture 4">
            <a:extLst>
              <a:ext uri="{FF2B5EF4-FFF2-40B4-BE49-F238E27FC236}">
                <a16:creationId xmlns:a16="http://schemas.microsoft.com/office/drawing/2014/main" id="{E6D8255B-95A3-42B9-ADEB-C8E05A7A7B93}"/>
              </a:ext>
            </a:extLst>
          </p:cNvPr>
          <p:cNvPicPr>
            <a:picLocks noChangeAspect="1"/>
          </p:cNvPicPr>
          <p:nvPr/>
        </p:nvPicPr>
        <p:blipFill>
          <a:blip r:embed="rId3"/>
          <a:stretch>
            <a:fillRect/>
          </a:stretch>
        </p:blipFill>
        <p:spPr>
          <a:xfrm>
            <a:off x="2837759" y="3131403"/>
            <a:ext cx="4474369" cy="1058042"/>
          </a:xfrm>
          <a:prstGeom prst="rect">
            <a:avLst/>
          </a:prstGeom>
        </p:spPr>
      </p:pic>
    </p:spTree>
    <p:extLst>
      <p:ext uri="{BB962C8B-B14F-4D97-AF65-F5344CB8AC3E}">
        <p14:creationId xmlns:p14="http://schemas.microsoft.com/office/powerpoint/2010/main" val="3161372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6010-F8D2-40E5-A9D5-922671DEB198}"/>
              </a:ext>
            </a:extLst>
          </p:cNvPr>
          <p:cNvSpPr>
            <a:spLocks noGrp="1"/>
          </p:cNvSpPr>
          <p:nvPr>
            <p:ph type="title"/>
          </p:nvPr>
        </p:nvSpPr>
        <p:spPr>
          <a:xfrm>
            <a:off x="677334" y="609600"/>
            <a:ext cx="8596668" cy="752669"/>
          </a:xfrm>
        </p:spPr>
        <p:txBody>
          <a:bodyPr/>
          <a:lstStyle/>
          <a:p>
            <a:r>
              <a:rPr lang="en-US" dirty="0">
                <a:latin typeface="Times New Roman" panose="02020603050405020304" pitchFamily="18" charset="0"/>
                <a:cs typeface="Times New Roman" panose="02020603050405020304" pitchFamily="18" charset="0"/>
              </a:rPr>
              <a:t>Use Case Diagram</a:t>
            </a:r>
            <a:endParaRPr lang="en-IN"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78C5D58A-94BA-41B7-B7AF-A008E8CDAC42}"/>
              </a:ext>
            </a:extLst>
          </p:cNvPr>
          <p:cNvSpPr/>
          <p:nvPr/>
        </p:nvSpPr>
        <p:spPr>
          <a:xfrm>
            <a:off x="1073021" y="1735493"/>
            <a:ext cx="1950098" cy="8770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endParaRPr lang="en-IN" dirty="0"/>
          </a:p>
        </p:txBody>
      </p:sp>
      <p:sp>
        <p:nvSpPr>
          <p:cNvPr id="5" name="Oval 4">
            <a:extLst>
              <a:ext uri="{FF2B5EF4-FFF2-40B4-BE49-F238E27FC236}">
                <a16:creationId xmlns:a16="http://schemas.microsoft.com/office/drawing/2014/main" id="{D763902C-A0F5-4701-8741-88486630069F}"/>
              </a:ext>
            </a:extLst>
          </p:cNvPr>
          <p:cNvSpPr/>
          <p:nvPr/>
        </p:nvSpPr>
        <p:spPr>
          <a:xfrm>
            <a:off x="4000619" y="1735493"/>
            <a:ext cx="1950098" cy="8770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Owner</a:t>
            </a:r>
            <a:endParaRPr lang="en-IN" dirty="0"/>
          </a:p>
        </p:txBody>
      </p:sp>
      <p:sp>
        <p:nvSpPr>
          <p:cNvPr id="6" name="Oval 5">
            <a:extLst>
              <a:ext uri="{FF2B5EF4-FFF2-40B4-BE49-F238E27FC236}">
                <a16:creationId xmlns:a16="http://schemas.microsoft.com/office/drawing/2014/main" id="{889CB69C-0FD6-4EE4-9E0D-4E62569F9D60}"/>
              </a:ext>
            </a:extLst>
          </p:cNvPr>
          <p:cNvSpPr/>
          <p:nvPr/>
        </p:nvSpPr>
        <p:spPr>
          <a:xfrm>
            <a:off x="7002862" y="1735493"/>
            <a:ext cx="1950098" cy="8770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endParaRPr lang="en-IN" dirty="0"/>
          </a:p>
        </p:txBody>
      </p:sp>
      <p:sp>
        <p:nvSpPr>
          <p:cNvPr id="7" name="Oval 6">
            <a:extLst>
              <a:ext uri="{FF2B5EF4-FFF2-40B4-BE49-F238E27FC236}">
                <a16:creationId xmlns:a16="http://schemas.microsoft.com/office/drawing/2014/main" id="{E7309A5D-511D-45AF-AA18-09A54A53E1F8}"/>
              </a:ext>
            </a:extLst>
          </p:cNvPr>
          <p:cNvSpPr/>
          <p:nvPr/>
        </p:nvSpPr>
        <p:spPr>
          <a:xfrm>
            <a:off x="5629470" y="3539411"/>
            <a:ext cx="1950098" cy="8770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endParaRPr lang="en-IN" dirty="0"/>
          </a:p>
        </p:txBody>
      </p:sp>
      <p:cxnSp>
        <p:nvCxnSpPr>
          <p:cNvPr id="9" name="Straight Arrow Connector 8">
            <a:extLst>
              <a:ext uri="{FF2B5EF4-FFF2-40B4-BE49-F238E27FC236}">
                <a16:creationId xmlns:a16="http://schemas.microsoft.com/office/drawing/2014/main" id="{4C0F7B04-F509-45F5-9EFE-1179141D14FC}"/>
              </a:ext>
            </a:extLst>
          </p:cNvPr>
          <p:cNvCxnSpPr>
            <a:cxnSpLocks/>
            <a:stCxn id="4" idx="6"/>
            <a:endCxn id="5" idx="2"/>
          </p:cNvCxnSpPr>
          <p:nvPr/>
        </p:nvCxnSpPr>
        <p:spPr>
          <a:xfrm>
            <a:off x="3023119" y="2174032"/>
            <a:ext cx="977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2D7980F-D674-45BE-8C53-BE7DBE54C177}"/>
              </a:ext>
            </a:extLst>
          </p:cNvPr>
          <p:cNvCxnSpPr>
            <a:cxnSpLocks/>
            <a:stCxn id="5" idx="6"/>
          </p:cNvCxnSpPr>
          <p:nvPr/>
        </p:nvCxnSpPr>
        <p:spPr>
          <a:xfrm>
            <a:off x="5950717" y="2174032"/>
            <a:ext cx="1048139" cy="3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44FB6CF-1948-4D60-B6C3-09AE27838FDF}"/>
              </a:ext>
            </a:extLst>
          </p:cNvPr>
          <p:cNvCxnSpPr>
            <a:cxnSpLocks/>
            <a:stCxn id="6" idx="3"/>
            <a:endCxn id="7" idx="7"/>
          </p:cNvCxnSpPr>
          <p:nvPr/>
        </p:nvCxnSpPr>
        <p:spPr>
          <a:xfrm>
            <a:off x="7288447" y="2484126"/>
            <a:ext cx="5536" cy="118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1B92A34-AA7D-4930-942E-C328D9286363}"/>
              </a:ext>
            </a:extLst>
          </p:cNvPr>
          <p:cNvCxnSpPr>
            <a:cxnSpLocks/>
            <a:stCxn id="5" idx="5"/>
            <a:endCxn id="7" idx="1"/>
          </p:cNvCxnSpPr>
          <p:nvPr/>
        </p:nvCxnSpPr>
        <p:spPr>
          <a:xfrm>
            <a:off x="5665132" y="2484126"/>
            <a:ext cx="249923" cy="118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A1FC638-3D98-4818-8292-2B4F79CA70CC}"/>
              </a:ext>
            </a:extLst>
          </p:cNvPr>
          <p:cNvSpPr txBox="1"/>
          <p:nvPr/>
        </p:nvSpPr>
        <p:spPr>
          <a:xfrm>
            <a:off x="2739643" y="1643673"/>
            <a:ext cx="1492897"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CRUD on Owner</a:t>
            </a:r>
            <a:endParaRPr lang="en-IN" sz="1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5BC1A417-8DE6-4764-BC47-8413C94F4D5F}"/>
              </a:ext>
            </a:extLst>
          </p:cNvPr>
          <p:cNvSpPr txBox="1"/>
          <p:nvPr/>
        </p:nvSpPr>
        <p:spPr>
          <a:xfrm>
            <a:off x="5728338" y="1750907"/>
            <a:ext cx="1492897"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CRUD on User</a:t>
            </a:r>
            <a:endParaRPr lang="en-IN" sz="14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76BD62D0-BD58-4A19-A390-8C513FB7CB6A}"/>
              </a:ext>
            </a:extLst>
          </p:cNvPr>
          <p:cNvSpPr txBox="1"/>
          <p:nvPr/>
        </p:nvSpPr>
        <p:spPr>
          <a:xfrm>
            <a:off x="4263862" y="2865025"/>
            <a:ext cx="15704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CRUD on Property</a:t>
            </a:r>
            <a:endParaRPr lang="en-IN" sz="14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E94EA7EB-C084-4F2C-BE58-1E61151B84B8}"/>
              </a:ext>
            </a:extLst>
          </p:cNvPr>
          <p:cNvSpPr txBox="1"/>
          <p:nvPr/>
        </p:nvSpPr>
        <p:spPr>
          <a:xfrm>
            <a:off x="7288447" y="2854553"/>
            <a:ext cx="1492897"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View Property and Post Rating</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4201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6424C-E7CC-4A61-9725-A68950944AA8}"/>
              </a:ext>
            </a:extLst>
          </p:cNvPr>
          <p:cNvSpPr>
            <a:spLocks noGrp="1"/>
          </p:cNvSpPr>
          <p:nvPr>
            <p:ph type="title"/>
          </p:nvPr>
        </p:nvSpPr>
        <p:spPr>
          <a:xfrm>
            <a:off x="677334" y="609600"/>
            <a:ext cx="8596668" cy="650033"/>
          </a:xfrm>
        </p:spPr>
        <p:txBody>
          <a:bodyPr/>
          <a:lstStyle/>
          <a:p>
            <a:r>
              <a:rPr lang="en-US" dirty="0">
                <a:latin typeface="Times New Roman" panose="02020603050405020304" pitchFamily="18" charset="0"/>
                <a:cs typeface="Times New Roman" panose="02020603050405020304" pitchFamily="18" charset="0"/>
              </a:rPr>
              <a:t>Usage of Bootstrap and Carousel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0B0F97-BE62-4ED0-968E-E3A0C927F586}"/>
              </a:ext>
            </a:extLst>
          </p:cNvPr>
          <p:cNvSpPr>
            <a:spLocks noGrp="1"/>
          </p:cNvSpPr>
          <p:nvPr>
            <p:ph idx="1"/>
          </p:nvPr>
        </p:nvSpPr>
        <p:spPr>
          <a:xfrm>
            <a:off x="677334" y="1455577"/>
            <a:ext cx="8596668" cy="4585786"/>
          </a:xfrm>
        </p:spPr>
        <p:txBody>
          <a:bodyPr/>
          <a:lstStyle/>
          <a:p>
            <a:pPr algn="just"/>
            <a:r>
              <a:rPr lang="en-US" dirty="0">
                <a:latin typeface="Times New Roman" panose="02020603050405020304" pitchFamily="18" charset="0"/>
                <a:cs typeface="Times New Roman" panose="02020603050405020304" pitchFamily="18" charset="0"/>
              </a:rPr>
              <a:t>Bootstrap is used to provide better, improvised UI, for the ease of using, also for better user experience. It is used in the Home page to implement the sliding activity of images.</a:t>
            </a:r>
          </a:p>
          <a:p>
            <a:pPr algn="just"/>
            <a:r>
              <a:rPr lang="en-US" dirty="0">
                <a:latin typeface="Times New Roman" panose="02020603050405020304" pitchFamily="18" charset="0"/>
                <a:cs typeface="Times New Roman" panose="02020603050405020304" pitchFamily="18" charset="0"/>
              </a:rPr>
              <a:t>Carousel is another such functionality under Bootstrap that provides the slideshow of labels/images/html tags within a given component.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91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B5C4-008B-479F-8D87-31357DD00DC5}"/>
              </a:ext>
            </a:extLst>
          </p:cNvPr>
          <p:cNvSpPr>
            <a:spLocks noGrp="1"/>
          </p:cNvSpPr>
          <p:nvPr>
            <p:ph type="title"/>
          </p:nvPr>
        </p:nvSpPr>
        <p:spPr>
          <a:xfrm>
            <a:off x="677334" y="609600"/>
            <a:ext cx="8596668" cy="678024"/>
          </a:xfrm>
        </p:spPr>
        <p:txBody>
          <a:bodyPr/>
          <a:lstStyle/>
          <a:p>
            <a:r>
              <a:rPr lang="en-US" dirty="0">
                <a:latin typeface="Times New Roman" panose="02020603050405020304" pitchFamily="18" charset="0"/>
                <a:cs typeface="Times New Roman" panose="02020603050405020304" pitchFamily="18" charset="0"/>
              </a:rPr>
              <a:t>Screenshots of the Application</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FA0E0DE-A937-4A1D-8D66-D9E97115F971}"/>
              </a:ext>
            </a:extLst>
          </p:cNvPr>
          <p:cNvPicPr>
            <a:picLocks noGrp="1" noChangeAspect="1"/>
          </p:cNvPicPr>
          <p:nvPr>
            <p:ph idx="1"/>
          </p:nvPr>
        </p:nvPicPr>
        <p:blipFill>
          <a:blip r:embed="rId2"/>
          <a:stretch>
            <a:fillRect/>
          </a:stretch>
        </p:blipFill>
        <p:spPr>
          <a:xfrm>
            <a:off x="2110650" y="1641612"/>
            <a:ext cx="5730737" cy="4168501"/>
          </a:xfrm>
        </p:spPr>
      </p:pic>
      <p:sp>
        <p:nvSpPr>
          <p:cNvPr id="6" name="TextBox 5">
            <a:extLst>
              <a:ext uri="{FF2B5EF4-FFF2-40B4-BE49-F238E27FC236}">
                <a16:creationId xmlns:a16="http://schemas.microsoft.com/office/drawing/2014/main" id="{8C6F27E5-C209-42B9-B23E-02003BB41392}"/>
              </a:ext>
            </a:extLst>
          </p:cNvPr>
          <p:cNvSpPr txBox="1"/>
          <p:nvPr/>
        </p:nvSpPr>
        <p:spPr>
          <a:xfrm>
            <a:off x="3006908" y="5979435"/>
            <a:ext cx="3937519"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 6.1: Owner CRUD Operations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441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5E82-FF45-4555-942D-4FB64816B84E}"/>
              </a:ext>
            </a:extLst>
          </p:cNvPr>
          <p:cNvSpPr>
            <a:spLocks noGrp="1"/>
          </p:cNvSpPr>
          <p:nvPr>
            <p:ph type="title"/>
          </p:nvPr>
        </p:nvSpPr>
        <p:spPr>
          <a:xfrm>
            <a:off x="677334" y="609600"/>
            <a:ext cx="8596668" cy="724678"/>
          </a:xfrm>
        </p:spPr>
        <p:txBody>
          <a:bodyPr/>
          <a:lstStyle/>
          <a:p>
            <a:r>
              <a:rPr lang="en-US" dirty="0">
                <a:latin typeface="Times New Roman" panose="02020603050405020304" pitchFamily="18" charset="0"/>
                <a:cs typeface="Times New Roman" panose="02020603050405020304" pitchFamily="18" charset="0"/>
              </a:rPr>
              <a:t>Screenshots of the Application(Contd.)</a:t>
            </a:r>
            <a:endParaRPr lang="en-IN" dirty="0"/>
          </a:p>
        </p:txBody>
      </p:sp>
      <p:pic>
        <p:nvPicPr>
          <p:cNvPr id="5" name="Content Placeholder 4">
            <a:extLst>
              <a:ext uri="{FF2B5EF4-FFF2-40B4-BE49-F238E27FC236}">
                <a16:creationId xmlns:a16="http://schemas.microsoft.com/office/drawing/2014/main" id="{0EA08F69-3A8F-42CE-B8EA-FB599E22F466}"/>
              </a:ext>
            </a:extLst>
          </p:cNvPr>
          <p:cNvPicPr>
            <a:picLocks noGrp="1" noChangeAspect="1"/>
          </p:cNvPicPr>
          <p:nvPr>
            <p:ph idx="1"/>
          </p:nvPr>
        </p:nvPicPr>
        <p:blipFill>
          <a:blip r:embed="rId2"/>
          <a:stretch>
            <a:fillRect/>
          </a:stretch>
        </p:blipFill>
        <p:spPr>
          <a:xfrm>
            <a:off x="2388838" y="1819468"/>
            <a:ext cx="5187619" cy="3597719"/>
          </a:xfrm>
        </p:spPr>
      </p:pic>
      <p:sp>
        <p:nvSpPr>
          <p:cNvPr id="6" name="TextBox 5">
            <a:extLst>
              <a:ext uri="{FF2B5EF4-FFF2-40B4-BE49-F238E27FC236}">
                <a16:creationId xmlns:a16="http://schemas.microsoft.com/office/drawing/2014/main" id="{E69CBA9F-8B7C-4A9F-A3EE-848F367040F9}"/>
              </a:ext>
            </a:extLst>
          </p:cNvPr>
          <p:cNvSpPr txBox="1"/>
          <p:nvPr/>
        </p:nvSpPr>
        <p:spPr>
          <a:xfrm>
            <a:off x="2495989" y="5733100"/>
            <a:ext cx="4973316"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 6.2: Admin Dashboard with Owner CRUD Operations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2063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91</TotalTime>
  <Words>465</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PowerPoint Presentation</vt:lpstr>
      <vt:lpstr>AGENDA</vt:lpstr>
      <vt:lpstr>INTRODUCTION</vt:lpstr>
      <vt:lpstr>OBJECTIVES</vt:lpstr>
      <vt:lpstr>ReactJS and Spring Boot</vt:lpstr>
      <vt:lpstr>Use Case Diagram</vt:lpstr>
      <vt:lpstr>Usage of Bootstrap and Carousel</vt:lpstr>
      <vt:lpstr>Screenshots of the Application</vt:lpstr>
      <vt:lpstr>Screenshots of the Application(Contd.)</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 K M</dc:creator>
  <cp:lastModifiedBy>Keerthana K M</cp:lastModifiedBy>
  <cp:revision>9</cp:revision>
  <dcterms:created xsi:type="dcterms:W3CDTF">2023-01-23T03:42:39Z</dcterms:created>
  <dcterms:modified xsi:type="dcterms:W3CDTF">2023-01-23T05:14:26Z</dcterms:modified>
</cp:coreProperties>
</file>