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ank Gothic Light" charset="1" panose="020B0607020203060204"/>
      <p:regular r:id="rId16"/>
    </p:embeddedFont>
    <p:embeddedFont>
      <p:font typeface="Barlow Condensed" charset="1" panose="00000506000000000000"/>
      <p:regular r:id="rId17"/>
    </p:embeddedFont>
    <p:embeddedFont>
      <p:font typeface="Barlow SemiCondensed" charset="1" panose="00000506000000000000"/>
      <p:regular r:id="rId18"/>
    </p:embeddedFont>
    <p:embeddedFont>
      <p:font typeface="Fredoka" charset="1" panose="02000000000000000000"/>
      <p:regular r:id="rId19"/>
    </p:embeddedFont>
    <p:embeddedFont>
      <p:font typeface="Montserrat Medium" charset="1" panose="00000600000000000000"/>
      <p:regular r:id="rId20"/>
    </p:embeddedFont>
    <p:embeddedFont>
      <p:font typeface="Canva Sans Bold" charset="1" panose="020B0803030501040103"/>
      <p:regular r:id="rId21"/>
    </p:embeddedFont>
    <p:embeddedFont>
      <p:font typeface="Montserrat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https://www.geeksforgeeks.org/decision-tree-introduction-example/" TargetMode="External" Type="http://schemas.openxmlformats.org/officeDocument/2006/relationships/hyperlink"/><Relationship Id="rId13" Target="https://www.geeksforgeeks.org/random-forest-algorithm-in-machine-learning/" TargetMode="External" Type="http://schemas.openxmlformats.org/officeDocument/2006/relationships/hyperlink"/><Relationship Id="rId14" Target="https://www.geeksforgeeks.org/bayes-theorem/" TargetMode="External" Type="http://schemas.openxmlformats.org/officeDocument/2006/relationships/hyperlink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3186" y="-882247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29" y="0"/>
                </a:lnTo>
                <a:lnTo>
                  <a:pt x="17240729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22958">
            <a:off x="7446216" y="-1175426"/>
            <a:ext cx="16072061" cy="11601106"/>
          </a:xfrm>
          <a:custGeom>
            <a:avLst/>
            <a:gdLst/>
            <a:ahLst/>
            <a:cxnLst/>
            <a:rect r="r" b="b" t="t" l="l"/>
            <a:pathLst>
              <a:path h="11601106" w="16072061">
                <a:moveTo>
                  <a:pt x="0" y="0"/>
                </a:moveTo>
                <a:lnTo>
                  <a:pt x="16072061" y="0"/>
                </a:lnTo>
                <a:lnTo>
                  <a:pt x="16072061" y="11601105"/>
                </a:lnTo>
                <a:lnTo>
                  <a:pt x="0" y="116011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723187"/>
            <a:ext cx="8498111" cy="8980273"/>
          </a:xfrm>
          <a:custGeom>
            <a:avLst/>
            <a:gdLst/>
            <a:ahLst/>
            <a:cxnLst/>
            <a:rect r="r" b="b" t="t" l="l"/>
            <a:pathLst>
              <a:path h="8980273" w="8498111">
                <a:moveTo>
                  <a:pt x="0" y="0"/>
                </a:moveTo>
                <a:lnTo>
                  <a:pt x="8498111" y="0"/>
                </a:lnTo>
                <a:lnTo>
                  <a:pt x="8498111" y="8980273"/>
                </a:lnTo>
                <a:lnTo>
                  <a:pt x="0" y="8980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82246" y="1339742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6"/>
                </a:lnTo>
                <a:lnTo>
                  <a:pt x="0" y="1444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54049" y="2343227"/>
            <a:ext cx="9991293" cy="1519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319"/>
              </a:lnSpc>
            </a:pPr>
            <a:r>
              <a:rPr lang="en-US" sz="8799">
                <a:solidFill>
                  <a:srgbClr val="FFFFFF"/>
                </a:solidFill>
                <a:latin typeface="Bank Gothic Light"/>
                <a:ea typeface="Bank Gothic Light"/>
                <a:cs typeface="Bank Gothic Light"/>
                <a:sym typeface="Bank Gothic Light"/>
              </a:rPr>
              <a:t>AILO: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753393"/>
            <a:ext cx="1704110" cy="969794"/>
          </a:xfrm>
          <a:custGeom>
            <a:avLst/>
            <a:gdLst/>
            <a:ahLst/>
            <a:cxnLst/>
            <a:rect r="r" b="b" t="t" l="l"/>
            <a:pathLst>
              <a:path h="969794" w="1704110">
                <a:moveTo>
                  <a:pt x="0" y="0"/>
                </a:moveTo>
                <a:lnTo>
                  <a:pt x="1704110" y="0"/>
                </a:lnTo>
                <a:lnTo>
                  <a:pt x="1704110" y="969794"/>
                </a:lnTo>
                <a:lnTo>
                  <a:pt x="0" y="9697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439431" y="3580517"/>
            <a:ext cx="6931343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DISEASE PREDICTION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94023" y="5086350"/>
            <a:ext cx="7481902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23R11A05B1 SANJAY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23R11A05B3 KEERTHANA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Barlow SemiCondensed"/>
                <a:ea typeface="Barlow SemiCondensed"/>
                <a:cs typeface="Barlow SemiCondensed"/>
                <a:sym typeface="Barlow SemiCondensed"/>
              </a:rPr>
              <a:t>23R11A05C1 GABRIEL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-1655213" y="-695980"/>
            <a:ext cx="12808520" cy="10852310"/>
          </a:xfrm>
          <a:custGeom>
            <a:avLst/>
            <a:gdLst/>
            <a:ahLst/>
            <a:cxnLst/>
            <a:rect r="r" b="b" t="t" l="l"/>
            <a:pathLst>
              <a:path h="10852310" w="12808520">
                <a:moveTo>
                  <a:pt x="0" y="0"/>
                </a:moveTo>
                <a:lnTo>
                  <a:pt x="12808520" y="0"/>
                </a:lnTo>
                <a:lnTo>
                  <a:pt x="12808520" y="10852310"/>
                </a:lnTo>
                <a:lnTo>
                  <a:pt x="0" y="10852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727506">
            <a:off x="-3670274" y="-3072317"/>
            <a:ext cx="16838642" cy="12154438"/>
          </a:xfrm>
          <a:custGeom>
            <a:avLst/>
            <a:gdLst/>
            <a:ahLst/>
            <a:cxnLst/>
            <a:rect r="r" b="b" t="t" l="l"/>
            <a:pathLst>
              <a:path h="12154438" w="16838642">
                <a:moveTo>
                  <a:pt x="0" y="0"/>
                </a:moveTo>
                <a:lnTo>
                  <a:pt x="16838642" y="0"/>
                </a:lnTo>
                <a:lnTo>
                  <a:pt x="16838642" y="12154438"/>
                </a:lnTo>
                <a:lnTo>
                  <a:pt x="0" y="1215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610644"/>
            <a:ext cx="9144000" cy="9676356"/>
          </a:xfrm>
          <a:custGeom>
            <a:avLst/>
            <a:gdLst/>
            <a:ahLst/>
            <a:cxnLst/>
            <a:rect r="r" b="b" t="t" l="l"/>
            <a:pathLst>
              <a:path h="9676356" w="9144000">
                <a:moveTo>
                  <a:pt x="0" y="0"/>
                </a:moveTo>
                <a:lnTo>
                  <a:pt x="9144000" y="0"/>
                </a:lnTo>
                <a:lnTo>
                  <a:pt x="9144000" y="9676356"/>
                </a:lnTo>
                <a:lnTo>
                  <a:pt x="0" y="96763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0009" y="2834279"/>
            <a:ext cx="8725954" cy="409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28"/>
              </a:lnSpc>
            </a:pPr>
            <a:r>
              <a:rPr lang="en-US" sz="15828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THANK</a:t>
            </a:r>
          </a:p>
          <a:p>
            <a:pPr algn="l">
              <a:lnSpc>
                <a:spcPts val="15828"/>
              </a:lnSpc>
            </a:pPr>
            <a:r>
              <a:rPr lang="en-US" sz="15828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81575" y="4880901"/>
            <a:ext cx="1874050" cy="1523446"/>
          </a:xfrm>
          <a:custGeom>
            <a:avLst/>
            <a:gdLst/>
            <a:ahLst/>
            <a:cxnLst/>
            <a:rect r="r" b="b" t="t" l="l"/>
            <a:pathLst>
              <a:path h="1523446" w="1874050">
                <a:moveTo>
                  <a:pt x="0" y="0"/>
                </a:moveTo>
                <a:lnTo>
                  <a:pt x="1874050" y="0"/>
                </a:lnTo>
                <a:lnTo>
                  <a:pt x="1874050" y="1523446"/>
                </a:lnTo>
                <a:lnTo>
                  <a:pt x="0" y="15234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21520" y="8559726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98277" y="330126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844633" y="9423826"/>
            <a:ext cx="1873333" cy="1066097"/>
          </a:xfrm>
          <a:custGeom>
            <a:avLst/>
            <a:gdLst/>
            <a:ahLst/>
            <a:cxnLst/>
            <a:rect r="r" b="b" t="t" l="l"/>
            <a:pathLst>
              <a:path h="1066097" w="1873333">
                <a:moveTo>
                  <a:pt x="0" y="0"/>
                </a:moveTo>
                <a:lnTo>
                  <a:pt x="1873333" y="0"/>
                </a:lnTo>
                <a:lnTo>
                  <a:pt x="1873333" y="1066096"/>
                </a:lnTo>
                <a:lnTo>
                  <a:pt x="0" y="10660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268802">
            <a:off x="-4816841" y="-2332895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2" y="0"/>
                </a:lnTo>
                <a:lnTo>
                  <a:pt x="19179332" y="16250125"/>
                </a:lnTo>
                <a:lnTo>
                  <a:pt x="0" y="1625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991050">
            <a:off x="-4938072" y="-1206000"/>
            <a:ext cx="16723353" cy="12071220"/>
          </a:xfrm>
          <a:custGeom>
            <a:avLst/>
            <a:gdLst/>
            <a:ahLst/>
            <a:cxnLst/>
            <a:rect r="r" b="b" t="t" l="l"/>
            <a:pathLst>
              <a:path h="12071220" w="16723353">
                <a:moveTo>
                  <a:pt x="0" y="0"/>
                </a:moveTo>
                <a:lnTo>
                  <a:pt x="16723353" y="0"/>
                </a:lnTo>
                <a:lnTo>
                  <a:pt x="16723353" y="12071220"/>
                </a:lnTo>
                <a:lnTo>
                  <a:pt x="0" y="12071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79832" y="1686531"/>
            <a:ext cx="6813203" cy="8600469"/>
          </a:xfrm>
          <a:custGeom>
            <a:avLst/>
            <a:gdLst/>
            <a:ahLst/>
            <a:cxnLst/>
            <a:rect r="r" b="b" t="t" l="l"/>
            <a:pathLst>
              <a:path h="8600469" w="6813203">
                <a:moveTo>
                  <a:pt x="0" y="0"/>
                </a:moveTo>
                <a:lnTo>
                  <a:pt x="6813203" y="0"/>
                </a:lnTo>
                <a:lnTo>
                  <a:pt x="6813203" y="8600469"/>
                </a:lnTo>
                <a:lnTo>
                  <a:pt x="0" y="86004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319460"/>
            <a:ext cx="7567282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</a:pPr>
            <a:r>
              <a:rPr lang="en-US" sz="7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0492" y="3317992"/>
            <a:ext cx="9414614" cy="4389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4622" indent="-337311" lvl="1">
              <a:lnSpc>
                <a:spcPts val="4374"/>
              </a:lnSpc>
              <a:buFont typeface="Arial"/>
              <a:buChar char="•"/>
            </a:pPr>
            <a:r>
              <a:rPr lang="en-US" b="true" sz="3124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Healthcare is one of the most crucial sectors needing digital transformation.</a:t>
            </a:r>
          </a:p>
          <a:p>
            <a:pPr algn="just" marL="674622" indent="-337311" lvl="1">
              <a:lnSpc>
                <a:spcPts val="4374"/>
              </a:lnSpc>
              <a:buFont typeface="Arial"/>
              <a:buChar char="•"/>
            </a:pPr>
            <a:r>
              <a:rPr lang="en-US" b="true" sz="3124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Early disease prediction helps in quick diagnosis and treatment.</a:t>
            </a:r>
          </a:p>
          <a:p>
            <a:pPr algn="just" marL="674622" indent="-337311" lvl="1">
              <a:lnSpc>
                <a:spcPts val="4374"/>
              </a:lnSpc>
              <a:buFont typeface="Arial"/>
              <a:buChar char="•"/>
            </a:pPr>
            <a:r>
              <a:rPr lang="en-US" b="true" sz="3124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project aims to develop a web application that predicts diseases based on input symptoms using AI/ML techniques.</a:t>
            </a:r>
          </a:p>
          <a:p>
            <a:pPr algn="just">
              <a:lnSpc>
                <a:spcPts val="4374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558514" y="1471860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6"/>
                </a:lnTo>
                <a:lnTo>
                  <a:pt x="0" y="1444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86699" y="74712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67162" y="9772650"/>
            <a:ext cx="1807620" cy="1028700"/>
          </a:xfrm>
          <a:custGeom>
            <a:avLst/>
            <a:gdLst/>
            <a:ahLst/>
            <a:cxnLst/>
            <a:rect r="r" b="b" t="t" l="l"/>
            <a:pathLst>
              <a:path h="1028700" w="1807620">
                <a:moveTo>
                  <a:pt x="0" y="0"/>
                </a:moveTo>
                <a:lnTo>
                  <a:pt x="1807620" y="0"/>
                </a:lnTo>
                <a:lnTo>
                  <a:pt x="180762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37974">
            <a:off x="4078647" y="-1036010"/>
            <a:ext cx="16723353" cy="12071220"/>
          </a:xfrm>
          <a:custGeom>
            <a:avLst/>
            <a:gdLst/>
            <a:ahLst/>
            <a:cxnLst/>
            <a:rect r="r" b="b" t="t" l="l"/>
            <a:pathLst>
              <a:path h="12071220" w="16723353">
                <a:moveTo>
                  <a:pt x="0" y="0"/>
                </a:moveTo>
                <a:lnTo>
                  <a:pt x="16723353" y="0"/>
                </a:lnTo>
                <a:lnTo>
                  <a:pt x="16723353" y="12071220"/>
                </a:lnTo>
                <a:lnTo>
                  <a:pt x="0" y="12071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19959" y="-1492094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29" y="0"/>
                </a:lnTo>
                <a:lnTo>
                  <a:pt x="17240729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694473"/>
            <a:ext cx="8827455" cy="7737525"/>
          </a:xfrm>
          <a:custGeom>
            <a:avLst/>
            <a:gdLst/>
            <a:ahLst/>
            <a:cxnLst/>
            <a:rect r="r" b="b" t="t" l="l"/>
            <a:pathLst>
              <a:path h="7737525" w="8827455">
                <a:moveTo>
                  <a:pt x="0" y="0"/>
                </a:moveTo>
                <a:lnTo>
                  <a:pt x="8827455" y="0"/>
                </a:lnTo>
                <a:lnTo>
                  <a:pt x="8827455" y="7737525"/>
                </a:lnTo>
                <a:lnTo>
                  <a:pt x="0" y="7737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90933" y="1570648"/>
            <a:ext cx="4818976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Objectives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813866" y="297325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8987961"/>
            <a:ext cx="1560511" cy="888072"/>
          </a:xfrm>
          <a:custGeom>
            <a:avLst/>
            <a:gdLst/>
            <a:ahLst/>
            <a:cxnLst/>
            <a:rect r="r" b="b" t="t" l="l"/>
            <a:pathLst>
              <a:path h="888072" w="1560511">
                <a:moveTo>
                  <a:pt x="0" y="0"/>
                </a:moveTo>
                <a:lnTo>
                  <a:pt x="1560511" y="0"/>
                </a:lnTo>
                <a:lnTo>
                  <a:pt x="1560511" y="888073"/>
                </a:lnTo>
                <a:lnTo>
                  <a:pt x="0" y="8880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590933" y="2898143"/>
            <a:ext cx="8668367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Accept user-reported symptoms via a web interface.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Predict the most probable disease.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Display relevant disease details and suggested precautions.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Ensure user-friendly and responsive interface.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87743">
            <a:off x="-5148051" y="-2289602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1" y="0"/>
                </a:lnTo>
                <a:lnTo>
                  <a:pt x="19179331" y="16250124"/>
                </a:lnTo>
                <a:lnTo>
                  <a:pt x="0" y="16250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8541">
            <a:off x="-374719" y="-372707"/>
            <a:ext cx="17201471" cy="12416335"/>
          </a:xfrm>
          <a:custGeom>
            <a:avLst/>
            <a:gdLst/>
            <a:ahLst/>
            <a:cxnLst/>
            <a:rect r="r" b="b" t="t" l="l"/>
            <a:pathLst>
              <a:path h="12416335" w="17201471">
                <a:moveTo>
                  <a:pt x="0" y="0"/>
                </a:moveTo>
                <a:lnTo>
                  <a:pt x="17201471" y="0"/>
                </a:lnTo>
                <a:lnTo>
                  <a:pt x="17201471" y="12416334"/>
                </a:lnTo>
                <a:lnTo>
                  <a:pt x="0" y="12416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171698" y="1024524"/>
            <a:ext cx="4285187" cy="11407046"/>
          </a:xfrm>
          <a:custGeom>
            <a:avLst/>
            <a:gdLst/>
            <a:ahLst/>
            <a:cxnLst/>
            <a:rect r="r" b="b" t="t" l="l"/>
            <a:pathLst>
              <a:path h="11407046" w="4285187">
                <a:moveTo>
                  <a:pt x="4285187" y="0"/>
                </a:moveTo>
                <a:lnTo>
                  <a:pt x="0" y="0"/>
                </a:lnTo>
                <a:lnTo>
                  <a:pt x="0" y="11407046"/>
                </a:lnTo>
                <a:lnTo>
                  <a:pt x="4285187" y="11407046"/>
                </a:lnTo>
                <a:lnTo>
                  <a:pt x="428518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9225" y="1361217"/>
            <a:ext cx="7567282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</a:pPr>
            <a:r>
              <a:rPr lang="en-US" sz="7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Tech Stack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44446"/>
            <a:ext cx="10689786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Frontend: HTML, CSS, JavaScript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Backend: Python (Flask or Django)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Machine Learning: Scikit-learn / Pandas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Tools: Jupyter Notebook, VS Code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326120" y="9258300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26353" y="2512547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65120" y="1067950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7"/>
                </a:lnTo>
                <a:lnTo>
                  <a:pt x="0" y="14445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87743">
            <a:off x="-5148051" y="-2289602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1" y="0"/>
                </a:lnTo>
                <a:lnTo>
                  <a:pt x="19179331" y="16250124"/>
                </a:lnTo>
                <a:lnTo>
                  <a:pt x="0" y="16250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8541">
            <a:off x="684915" y="-158386"/>
            <a:ext cx="17201471" cy="12416335"/>
          </a:xfrm>
          <a:custGeom>
            <a:avLst/>
            <a:gdLst/>
            <a:ahLst/>
            <a:cxnLst/>
            <a:rect r="r" b="b" t="t" l="l"/>
            <a:pathLst>
              <a:path h="12416335" w="17201471">
                <a:moveTo>
                  <a:pt x="0" y="0"/>
                </a:moveTo>
                <a:lnTo>
                  <a:pt x="17201471" y="0"/>
                </a:lnTo>
                <a:lnTo>
                  <a:pt x="17201471" y="12416335"/>
                </a:lnTo>
                <a:lnTo>
                  <a:pt x="0" y="1241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615022"/>
            <a:ext cx="9763060" cy="1914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7"/>
              </a:lnSpc>
            </a:pPr>
            <a:r>
              <a:rPr lang="en-US" sz="5512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MACHINE LEARNING ALGORITHMS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542507" y="1148845"/>
            <a:ext cx="5382069" cy="11973745"/>
          </a:xfrm>
          <a:custGeom>
            <a:avLst/>
            <a:gdLst/>
            <a:ahLst/>
            <a:cxnLst/>
            <a:rect r="r" b="b" t="t" l="l"/>
            <a:pathLst>
              <a:path h="11973745" w="5382069">
                <a:moveTo>
                  <a:pt x="0" y="0"/>
                </a:moveTo>
                <a:lnTo>
                  <a:pt x="5382069" y="0"/>
                </a:lnTo>
                <a:lnTo>
                  <a:pt x="5382069" y="11973745"/>
                </a:lnTo>
                <a:lnTo>
                  <a:pt x="0" y="119737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77007" y="1382822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3" y="0"/>
                </a:lnTo>
                <a:lnTo>
                  <a:pt x="1777053" y="1444596"/>
                </a:lnTo>
                <a:lnTo>
                  <a:pt x="0" y="1444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97050" y="1299474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545550" y="580754"/>
            <a:ext cx="1574250" cy="895891"/>
          </a:xfrm>
          <a:custGeom>
            <a:avLst/>
            <a:gdLst/>
            <a:ahLst/>
            <a:cxnLst/>
            <a:rect r="r" b="b" t="t" l="l"/>
            <a:pathLst>
              <a:path h="895891" w="1574250">
                <a:moveTo>
                  <a:pt x="0" y="0"/>
                </a:moveTo>
                <a:lnTo>
                  <a:pt x="1574250" y="0"/>
                </a:lnTo>
                <a:lnTo>
                  <a:pt x="1574250" y="895892"/>
                </a:lnTo>
                <a:lnTo>
                  <a:pt x="0" y="8958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50911" y="4155027"/>
            <a:ext cx="10689786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Algorithms Used: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Decision Tree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Random Forest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Naive Bayes (optional)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75567">
            <a:off x="-3579189" y="39016"/>
            <a:ext cx="17201471" cy="12416335"/>
          </a:xfrm>
          <a:custGeom>
            <a:avLst/>
            <a:gdLst/>
            <a:ahLst/>
            <a:cxnLst/>
            <a:rect r="r" b="b" t="t" l="l"/>
            <a:pathLst>
              <a:path h="12416335" w="17201471">
                <a:moveTo>
                  <a:pt x="0" y="0"/>
                </a:moveTo>
                <a:lnTo>
                  <a:pt x="17201472" y="0"/>
                </a:lnTo>
                <a:lnTo>
                  <a:pt x="17201472" y="12416335"/>
                </a:lnTo>
                <a:lnTo>
                  <a:pt x="0" y="1241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291" t="-600" r="0" b="-106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987743">
            <a:off x="-281177" y="-854022"/>
            <a:ext cx="15808940" cy="13394484"/>
          </a:xfrm>
          <a:custGeom>
            <a:avLst/>
            <a:gdLst/>
            <a:ahLst/>
            <a:cxnLst/>
            <a:rect r="r" b="b" t="t" l="l"/>
            <a:pathLst>
              <a:path h="13394484" w="15808940">
                <a:moveTo>
                  <a:pt x="0" y="0"/>
                </a:moveTo>
                <a:lnTo>
                  <a:pt x="15808940" y="0"/>
                </a:lnTo>
                <a:lnTo>
                  <a:pt x="15808940" y="13394485"/>
                </a:lnTo>
                <a:lnTo>
                  <a:pt x="0" y="13394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51240" y="1028700"/>
            <a:ext cx="5864488" cy="12377407"/>
          </a:xfrm>
          <a:custGeom>
            <a:avLst/>
            <a:gdLst/>
            <a:ahLst/>
            <a:cxnLst/>
            <a:rect r="r" b="b" t="t" l="l"/>
            <a:pathLst>
              <a:path h="12377407" w="5864488">
                <a:moveTo>
                  <a:pt x="0" y="0"/>
                </a:moveTo>
                <a:lnTo>
                  <a:pt x="5864487" y="0"/>
                </a:lnTo>
                <a:lnTo>
                  <a:pt x="5864487" y="12377407"/>
                </a:lnTo>
                <a:lnTo>
                  <a:pt x="0" y="123774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77241" y="460779"/>
            <a:ext cx="1397243" cy="1135842"/>
          </a:xfrm>
          <a:custGeom>
            <a:avLst/>
            <a:gdLst/>
            <a:ahLst/>
            <a:cxnLst/>
            <a:rect r="r" b="b" t="t" l="l"/>
            <a:pathLst>
              <a:path h="1135842" w="1397243">
                <a:moveTo>
                  <a:pt x="0" y="0"/>
                </a:moveTo>
                <a:lnTo>
                  <a:pt x="1397244" y="0"/>
                </a:lnTo>
                <a:lnTo>
                  <a:pt x="1397244" y="1135842"/>
                </a:lnTo>
                <a:lnTo>
                  <a:pt x="0" y="11358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42890" y="2920925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4626" y="9754108"/>
            <a:ext cx="1807620" cy="1028700"/>
          </a:xfrm>
          <a:custGeom>
            <a:avLst/>
            <a:gdLst/>
            <a:ahLst/>
            <a:cxnLst/>
            <a:rect r="r" b="b" t="t" l="l"/>
            <a:pathLst>
              <a:path h="1028700" w="1807620">
                <a:moveTo>
                  <a:pt x="0" y="0"/>
                </a:moveTo>
                <a:lnTo>
                  <a:pt x="1807620" y="0"/>
                </a:lnTo>
                <a:lnTo>
                  <a:pt x="180762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0143" y="1482321"/>
            <a:ext cx="10743962" cy="1053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0"/>
              </a:lnSpc>
            </a:pPr>
            <a:r>
              <a:rPr lang="en-US" sz="616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 EXPLAINATION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8436" y="3104367"/>
            <a:ext cx="11412670" cy="5524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3951" indent="-376975" lvl="1">
              <a:lnSpc>
                <a:spcPts val="4888"/>
              </a:lnSpc>
              <a:spcBef>
                <a:spcPct val="0"/>
              </a:spcBef>
              <a:buAutoNum type="arabicPeriod" startAt="1"/>
            </a:pPr>
            <a:r>
              <a:rPr lang="en-US" sz="34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DECISION TREE : A </a:t>
            </a:r>
            <a:r>
              <a:rPr lang="en-US" b="true" sz="3492" u="sng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12" tooltip="https://www.geeksforgeeks.org/decision-tree-introduction-example/"/>
              </a:rPr>
              <a:t>decision tree</a:t>
            </a:r>
            <a:r>
              <a:rPr lang="en-US" sz="34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splits data into branches based on feature values, creating a tree-like structure.</a:t>
            </a:r>
          </a:p>
          <a:p>
            <a:pPr algn="l" marL="753951" indent="-376975" lvl="1">
              <a:lnSpc>
                <a:spcPts val="4888"/>
              </a:lnSpc>
              <a:spcBef>
                <a:spcPct val="0"/>
              </a:spcBef>
              <a:buAutoNum type="arabicPeriod" startAt="1"/>
            </a:pPr>
            <a:r>
              <a:rPr lang="en-US" sz="34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RANDOM FOREST :  </a:t>
            </a:r>
            <a:r>
              <a:rPr lang="en-US" sz="3492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13" tooltip="https://www.geeksforgeeks.org/random-forest-algorithm-in-machine-learning/"/>
              </a:rPr>
              <a:t>Random forest</a:t>
            </a:r>
            <a:r>
              <a:rPr lang="en-US" sz="34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is an ensemble method that combines multiple decision trees.</a:t>
            </a:r>
          </a:p>
          <a:p>
            <a:pPr algn="l" marL="753951" indent="-376975" lvl="1">
              <a:lnSpc>
                <a:spcPts val="4888"/>
              </a:lnSpc>
              <a:spcBef>
                <a:spcPct val="0"/>
              </a:spcBef>
              <a:buAutoNum type="arabicPeriod" startAt="1"/>
            </a:pPr>
            <a:r>
              <a:rPr lang="en-US" sz="34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NAIVE BAYES :  Based on </a:t>
            </a:r>
            <a:r>
              <a:rPr lang="en-US" sz="3492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14" tooltip="https://www.geeksforgeeks.org/bayes-theorem/"/>
              </a:rPr>
              <a:t>Bayes' theorem</a:t>
            </a:r>
            <a:r>
              <a:rPr lang="en-US" sz="34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assumes all features are independent of each other 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2750" y="-1185886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30" y="0"/>
                </a:lnTo>
                <a:lnTo>
                  <a:pt x="17240730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0078" y="698574"/>
            <a:ext cx="1397243" cy="1135842"/>
          </a:xfrm>
          <a:custGeom>
            <a:avLst/>
            <a:gdLst/>
            <a:ahLst/>
            <a:cxnLst/>
            <a:rect r="r" b="b" t="t" l="l"/>
            <a:pathLst>
              <a:path h="1135842" w="1397243">
                <a:moveTo>
                  <a:pt x="0" y="0"/>
                </a:moveTo>
                <a:lnTo>
                  <a:pt x="1397244" y="0"/>
                </a:lnTo>
                <a:lnTo>
                  <a:pt x="1397244" y="1135843"/>
                </a:lnTo>
                <a:lnTo>
                  <a:pt x="0" y="1135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60474" y="0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81429" y="2367312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73623" y="698574"/>
            <a:ext cx="1227526" cy="698574"/>
          </a:xfrm>
          <a:custGeom>
            <a:avLst/>
            <a:gdLst/>
            <a:ahLst/>
            <a:cxnLst/>
            <a:rect r="r" b="b" t="t" l="l"/>
            <a:pathLst>
              <a:path h="698574" w="1227526">
                <a:moveTo>
                  <a:pt x="0" y="0"/>
                </a:moveTo>
                <a:lnTo>
                  <a:pt x="1227526" y="0"/>
                </a:lnTo>
                <a:lnTo>
                  <a:pt x="1227526" y="698574"/>
                </a:lnTo>
                <a:lnTo>
                  <a:pt x="0" y="698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5535" y="1624127"/>
            <a:ext cx="15593765" cy="7991805"/>
          </a:xfrm>
          <a:custGeom>
            <a:avLst/>
            <a:gdLst/>
            <a:ahLst/>
            <a:cxnLst/>
            <a:rect r="r" b="b" t="t" l="l"/>
            <a:pathLst>
              <a:path h="7991805" w="15593765">
                <a:moveTo>
                  <a:pt x="0" y="0"/>
                </a:moveTo>
                <a:lnTo>
                  <a:pt x="15593765" y="0"/>
                </a:lnTo>
                <a:lnTo>
                  <a:pt x="15593765" y="7991805"/>
                </a:lnTo>
                <a:lnTo>
                  <a:pt x="0" y="79918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2750" y="-1185886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30" y="0"/>
                </a:lnTo>
                <a:lnTo>
                  <a:pt x="17240730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0078" y="698574"/>
            <a:ext cx="1397243" cy="1135842"/>
          </a:xfrm>
          <a:custGeom>
            <a:avLst/>
            <a:gdLst/>
            <a:ahLst/>
            <a:cxnLst/>
            <a:rect r="r" b="b" t="t" l="l"/>
            <a:pathLst>
              <a:path h="1135842" w="1397243">
                <a:moveTo>
                  <a:pt x="0" y="0"/>
                </a:moveTo>
                <a:lnTo>
                  <a:pt x="1397244" y="0"/>
                </a:lnTo>
                <a:lnTo>
                  <a:pt x="1397244" y="1135843"/>
                </a:lnTo>
                <a:lnTo>
                  <a:pt x="0" y="1135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60474" y="0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81429" y="2367312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73623" y="698574"/>
            <a:ext cx="1227526" cy="698574"/>
          </a:xfrm>
          <a:custGeom>
            <a:avLst/>
            <a:gdLst/>
            <a:ahLst/>
            <a:cxnLst/>
            <a:rect r="r" b="b" t="t" l="l"/>
            <a:pathLst>
              <a:path h="698574" w="1227526">
                <a:moveTo>
                  <a:pt x="0" y="0"/>
                </a:moveTo>
                <a:lnTo>
                  <a:pt x="1227526" y="0"/>
                </a:lnTo>
                <a:lnTo>
                  <a:pt x="1227526" y="698574"/>
                </a:lnTo>
                <a:lnTo>
                  <a:pt x="0" y="698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4576" y="1620198"/>
            <a:ext cx="15018848" cy="7866122"/>
          </a:xfrm>
          <a:custGeom>
            <a:avLst/>
            <a:gdLst/>
            <a:ahLst/>
            <a:cxnLst/>
            <a:rect r="r" b="b" t="t" l="l"/>
            <a:pathLst>
              <a:path h="7866122" w="15018848">
                <a:moveTo>
                  <a:pt x="0" y="0"/>
                </a:moveTo>
                <a:lnTo>
                  <a:pt x="15018848" y="0"/>
                </a:lnTo>
                <a:lnTo>
                  <a:pt x="15018848" y="7866121"/>
                </a:lnTo>
                <a:lnTo>
                  <a:pt x="0" y="78661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2750" y="-1185886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30" y="0"/>
                </a:lnTo>
                <a:lnTo>
                  <a:pt x="17240730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0078" y="698574"/>
            <a:ext cx="1397243" cy="1135842"/>
          </a:xfrm>
          <a:custGeom>
            <a:avLst/>
            <a:gdLst/>
            <a:ahLst/>
            <a:cxnLst/>
            <a:rect r="r" b="b" t="t" l="l"/>
            <a:pathLst>
              <a:path h="1135842" w="1397243">
                <a:moveTo>
                  <a:pt x="0" y="0"/>
                </a:moveTo>
                <a:lnTo>
                  <a:pt x="1397244" y="0"/>
                </a:lnTo>
                <a:lnTo>
                  <a:pt x="1397244" y="1135843"/>
                </a:lnTo>
                <a:lnTo>
                  <a:pt x="0" y="1135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60474" y="0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81429" y="2367312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73623" y="698574"/>
            <a:ext cx="1227526" cy="698574"/>
          </a:xfrm>
          <a:custGeom>
            <a:avLst/>
            <a:gdLst/>
            <a:ahLst/>
            <a:cxnLst/>
            <a:rect r="r" b="b" t="t" l="l"/>
            <a:pathLst>
              <a:path h="698574" w="1227526">
                <a:moveTo>
                  <a:pt x="0" y="0"/>
                </a:moveTo>
                <a:lnTo>
                  <a:pt x="1227526" y="0"/>
                </a:lnTo>
                <a:lnTo>
                  <a:pt x="1227526" y="698574"/>
                </a:lnTo>
                <a:lnTo>
                  <a:pt x="0" y="698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1880" y="1583586"/>
            <a:ext cx="14794629" cy="7674714"/>
          </a:xfrm>
          <a:custGeom>
            <a:avLst/>
            <a:gdLst/>
            <a:ahLst/>
            <a:cxnLst/>
            <a:rect r="r" b="b" t="t" l="l"/>
            <a:pathLst>
              <a:path h="7674714" w="14794629">
                <a:moveTo>
                  <a:pt x="0" y="0"/>
                </a:moveTo>
                <a:lnTo>
                  <a:pt x="14794630" y="0"/>
                </a:lnTo>
                <a:lnTo>
                  <a:pt x="14794630" y="7674714"/>
                </a:lnTo>
                <a:lnTo>
                  <a:pt x="0" y="76747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DAGpXJrd6wM</dc:identifier>
  <dcterms:modified xsi:type="dcterms:W3CDTF">2011-08-01T06:04:30Z</dcterms:modified>
  <cp:revision>1</cp:revision>
  <dc:title>Blue and White Illustrative Medical Healthcare Presentation</dc:title>
</cp:coreProperties>
</file>