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sldIdLst>
    <p:sldId id="256" r:id="rId2"/>
    <p:sldId id="257" r:id="rId3"/>
    <p:sldId id="258" r:id="rId4"/>
    <p:sldId id="284" r:id="rId5"/>
    <p:sldId id="259" r:id="rId6"/>
    <p:sldId id="261" r:id="rId7"/>
    <p:sldId id="260" r:id="rId8"/>
    <p:sldId id="264" r:id="rId9"/>
    <p:sldId id="262" r:id="rId10"/>
    <p:sldId id="273" r:id="rId11"/>
    <p:sldId id="279" r:id="rId12"/>
    <p:sldId id="280" r:id="rId13"/>
    <p:sldId id="281" r:id="rId14"/>
    <p:sldId id="282" r:id="rId15"/>
    <p:sldId id="283"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erthana k" initials="kk" lastIdx="3" clrIdx="0">
    <p:extLst>
      <p:ext uri="{19B8F6BF-5375-455C-9EA6-DF929625EA0E}">
        <p15:presenceInfo xmlns:p15="http://schemas.microsoft.com/office/powerpoint/2012/main" userId="0a28a21050118d3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9AC9C6-8AA2-492A-A01A-127FCB6709E6}"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378663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9AC9C6-8AA2-492A-A01A-127FCB6709E6}"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349855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9AC9C6-8AA2-492A-A01A-127FCB6709E6}"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DB35-95A6-4863-BEFF-379A29FE42A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46847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9AC9C6-8AA2-492A-A01A-127FCB6709E6}"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1888924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9AC9C6-8AA2-492A-A01A-127FCB6709E6}"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DB35-95A6-4863-BEFF-379A29FE42A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7447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9AC9C6-8AA2-492A-A01A-127FCB6709E6}"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150414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AC9C6-8AA2-492A-A01A-127FCB6709E6}"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11229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AC9C6-8AA2-492A-A01A-127FCB6709E6}"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3670819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AC9C6-8AA2-492A-A01A-127FCB6709E6}"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245947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9AC9C6-8AA2-492A-A01A-127FCB6709E6}"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733323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9AC9C6-8AA2-492A-A01A-127FCB6709E6}"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80578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9AC9C6-8AA2-492A-A01A-127FCB6709E6}" type="datetimeFigureOut">
              <a:rPr lang="en-IN" smtClean="0"/>
              <a:t>12-11-2022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4147738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9AC9C6-8AA2-492A-A01A-127FCB6709E6}" type="datetimeFigureOut">
              <a:rPr lang="en-IN" smtClean="0"/>
              <a:t>12-11-2022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2253882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9AC9C6-8AA2-492A-A01A-127FCB6709E6}" type="datetimeFigureOut">
              <a:rPr lang="en-IN" smtClean="0"/>
              <a:t>12-11-2022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3214064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9AC9C6-8AA2-492A-A01A-127FCB6709E6}"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160553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9AC9C6-8AA2-492A-A01A-127FCB6709E6}"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EDB35-95A6-4863-BEFF-379A29FE42AF}" type="slidenum">
              <a:rPr lang="en-IN" smtClean="0"/>
              <a:t>‹#›</a:t>
            </a:fld>
            <a:endParaRPr lang="en-IN"/>
          </a:p>
        </p:txBody>
      </p:sp>
    </p:spTree>
    <p:extLst>
      <p:ext uri="{BB962C8B-B14F-4D97-AF65-F5344CB8AC3E}">
        <p14:creationId xmlns:p14="http://schemas.microsoft.com/office/powerpoint/2010/main" val="4132176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9AC9C6-8AA2-492A-A01A-127FCB6709E6}" type="datetimeFigureOut">
              <a:rPr lang="en-IN" smtClean="0"/>
              <a:t>12-11-2022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0EDB35-95A6-4863-BEFF-379A29FE42AF}" type="slidenum">
              <a:rPr lang="en-IN" smtClean="0"/>
              <a:t>‹#›</a:t>
            </a:fld>
            <a:endParaRPr lang="en-IN"/>
          </a:p>
        </p:txBody>
      </p:sp>
    </p:spTree>
    <p:extLst>
      <p:ext uri="{BB962C8B-B14F-4D97-AF65-F5344CB8AC3E}">
        <p14:creationId xmlns:p14="http://schemas.microsoft.com/office/powerpoint/2010/main" val="3607733946"/>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2946-F857-3E6C-8CC0-478016CC1A85}"/>
              </a:ext>
            </a:extLst>
          </p:cNvPr>
          <p:cNvSpPr>
            <a:spLocks noGrp="1"/>
          </p:cNvSpPr>
          <p:nvPr>
            <p:ph type="ctrTitle"/>
          </p:nvPr>
        </p:nvSpPr>
        <p:spPr/>
        <p:txBody>
          <a:bodyPr/>
          <a:lstStyle/>
          <a:p>
            <a:pPr marL="285750" indent="-285750" algn="ctr"/>
            <a:r>
              <a:rPr lang="en-IN" dirty="0"/>
              <a:t>Adventure Works</a:t>
            </a:r>
            <a:br>
              <a:rPr lang="en-IN" dirty="0"/>
            </a:br>
            <a:endParaRPr lang="en-IN" dirty="0"/>
          </a:p>
        </p:txBody>
      </p:sp>
      <p:sp>
        <p:nvSpPr>
          <p:cNvPr id="3" name="Subtitle 2">
            <a:extLst>
              <a:ext uri="{FF2B5EF4-FFF2-40B4-BE49-F238E27FC236}">
                <a16:creationId xmlns:a16="http://schemas.microsoft.com/office/drawing/2014/main" id="{A240DA62-E97D-FE90-AEB3-884473C38E20}"/>
              </a:ext>
            </a:extLst>
          </p:cNvPr>
          <p:cNvSpPr>
            <a:spLocks noGrp="1"/>
          </p:cNvSpPr>
          <p:nvPr>
            <p:ph type="subTitle" idx="1"/>
          </p:nvPr>
        </p:nvSpPr>
        <p:spPr/>
        <p:txBody>
          <a:bodyPr/>
          <a:lstStyle/>
          <a:p>
            <a:r>
              <a:rPr lang="en-IN" dirty="0">
                <a:latin typeface="+mj-lt"/>
              </a:rPr>
              <a:t>Manufacturing Analysis</a:t>
            </a:r>
          </a:p>
          <a:p>
            <a:endParaRPr lang="en-IN" dirty="0"/>
          </a:p>
        </p:txBody>
      </p:sp>
    </p:spTree>
    <p:extLst>
      <p:ext uri="{BB962C8B-B14F-4D97-AF65-F5344CB8AC3E}">
        <p14:creationId xmlns:p14="http://schemas.microsoft.com/office/powerpoint/2010/main" val="1869278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49A31-3619-83D7-AEFF-8096E2777893}"/>
              </a:ext>
            </a:extLst>
          </p:cNvPr>
          <p:cNvSpPr>
            <a:spLocks noGrp="1"/>
          </p:cNvSpPr>
          <p:nvPr>
            <p:ph type="title"/>
          </p:nvPr>
        </p:nvSpPr>
        <p:spPr>
          <a:xfrm>
            <a:off x="677334" y="609600"/>
            <a:ext cx="8596668" cy="740229"/>
          </a:xfrm>
        </p:spPr>
        <p:txBody>
          <a:bodyPr/>
          <a:lstStyle/>
          <a:p>
            <a:r>
              <a:rPr lang="en-IN" dirty="0"/>
              <a:t>KPI 5</a:t>
            </a:r>
          </a:p>
        </p:txBody>
      </p:sp>
      <p:sp>
        <p:nvSpPr>
          <p:cNvPr id="11" name="Content Placeholder 10">
            <a:extLst>
              <a:ext uri="{FF2B5EF4-FFF2-40B4-BE49-F238E27FC236}">
                <a16:creationId xmlns:a16="http://schemas.microsoft.com/office/drawing/2014/main" id="{E19314A2-1FE3-89D9-9150-7468FD254DF0}"/>
              </a:ext>
            </a:extLst>
          </p:cNvPr>
          <p:cNvSpPr>
            <a:spLocks noGrp="1"/>
          </p:cNvSpPr>
          <p:nvPr>
            <p:ph idx="1"/>
          </p:nvPr>
        </p:nvSpPr>
        <p:spPr>
          <a:xfrm>
            <a:off x="566055" y="1463040"/>
            <a:ext cx="9083041" cy="4415246"/>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Here in this graph Shows the Year wise Sales, Profit and Cost by using parameter.</a:t>
            </a:r>
          </a:p>
          <a:p>
            <a:r>
              <a:rPr lang="en-IN" dirty="0"/>
              <a:t>So we can conclude that year 2013 has the highest Sales, Cost as well as Profit. </a:t>
            </a:r>
          </a:p>
          <a:p>
            <a:endParaRPr lang="en-IN" dirty="0"/>
          </a:p>
        </p:txBody>
      </p:sp>
      <p:pic>
        <p:nvPicPr>
          <p:cNvPr id="9" name="Picture 8">
            <a:extLst>
              <a:ext uri="{FF2B5EF4-FFF2-40B4-BE49-F238E27FC236}">
                <a16:creationId xmlns:a16="http://schemas.microsoft.com/office/drawing/2014/main" id="{C833623F-315D-4EC6-41D3-7D367CE74611}"/>
              </a:ext>
            </a:extLst>
          </p:cNvPr>
          <p:cNvPicPr>
            <a:picLocks noChangeAspect="1"/>
          </p:cNvPicPr>
          <p:nvPr/>
        </p:nvPicPr>
        <p:blipFill>
          <a:blip r:embed="rId2"/>
          <a:stretch>
            <a:fillRect/>
          </a:stretch>
        </p:blipFill>
        <p:spPr>
          <a:xfrm>
            <a:off x="1332411" y="1605396"/>
            <a:ext cx="8259039" cy="2949187"/>
          </a:xfrm>
          <a:prstGeom prst="rect">
            <a:avLst/>
          </a:prstGeom>
        </p:spPr>
      </p:pic>
    </p:spTree>
    <p:extLst>
      <p:ext uri="{BB962C8B-B14F-4D97-AF65-F5344CB8AC3E}">
        <p14:creationId xmlns:p14="http://schemas.microsoft.com/office/powerpoint/2010/main" val="2834657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2281-0D4B-E2FE-9136-25B37769F0AA}"/>
              </a:ext>
            </a:extLst>
          </p:cNvPr>
          <p:cNvSpPr>
            <a:spLocks noGrp="1"/>
          </p:cNvSpPr>
          <p:nvPr>
            <p:ph type="title"/>
          </p:nvPr>
        </p:nvSpPr>
        <p:spPr>
          <a:xfrm>
            <a:off x="677334" y="609600"/>
            <a:ext cx="8596668" cy="722811"/>
          </a:xfrm>
        </p:spPr>
        <p:txBody>
          <a:bodyPr/>
          <a:lstStyle/>
          <a:p>
            <a:r>
              <a:rPr lang="en-IN" dirty="0"/>
              <a:t>KPI 6</a:t>
            </a:r>
          </a:p>
        </p:txBody>
      </p:sp>
      <p:sp>
        <p:nvSpPr>
          <p:cNvPr id="3" name="Content Placeholder 2">
            <a:extLst>
              <a:ext uri="{FF2B5EF4-FFF2-40B4-BE49-F238E27FC236}">
                <a16:creationId xmlns:a16="http://schemas.microsoft.com/office/drawing/2014/main" id="{56169658-C0A3-FD11-9720-AC64158AC84B}"/>
              </a:ext>
            </a:extLst>
          </p:cNvPr>
          <p:cNvSpPr>
            <a:spLocks noGrp="1"/>
          </p:cNvSpPr>
          <p:nvPr>
            <p:ph idx="1"/>
          </p:nvPr>
        </p:nvSpPr>
        <p:spPr>
          <a:xfrm>
            <a:off x="677334" y="1706881"/>
            <a:ext cx="8596668" cy="4334482"/>
          </a:xfrm>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Here by using Parameter we can Check the Sales Amount for Top N product with respect to English Product Name.</a:t>
            </a:r>
          </a:p>
          <a:p>
            <a:r>
              <a:rPr lang="en-IN" dirty="0"/>
              <a:t>Here we can Conclude that English product Name mountain-200 Black,46 holds the highest Sales Amount.</a:t>
            </a:r>
          </a:p>
        </p:txBody>
      </p:sp>
      <p:pic>
        <p:nvPicPr>
          <p:cNvPr id="4" name="Picture 3">
            <a:extLst>
              <a:ext uri="{FF2B5EF4-FFF2-40B4-BE49-F238E27FC236}">
                <a16:creationId xmlns:a16="http://schemas.microsoft.com/office/drawing/2014/main" id="{6F0C982F-D7BB-38D4-D26B-78400EB571F0}"/>
              </a:ext>
            </a:extLst>
          </p:cNvPr>
          <p:cNvPicPr>
            <a:picLocks noChangeAspect="1"/>
          </p:cNvPicPr>
          <p:nvPr/>
        </p:nvPicPr>
        <p:blipFill>
          <a:blip r:embed="rId2"/>
          <a:stretch>
            <a:fillRect/>
          </a:stretch>
        </p:blipFill>
        <p:spPr>
          <a:xfrm>
            <a:off x="853986" y="1677996"/>
            <a:ext cx="7662998" cy="2911421"/>
          </a:xfrm>
          <a:prstGeom prst="rect">
            <a:avLst/>
          </a:prstGeom>
        </p:spPr>
      </p:pic>
    </p:spTree>
    <p:extLst>
      <p:ext uri="{BB962C8B-B14F-4D97-AF65-F5344CB8AC3E}">
        <p14:creationId xmlns:p14="http://schemas.microsoft.com/office/powerpoint/2010/main" val="1337392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2CC9-3839-5EE2-276E-B42852939F51}"/>
              </a:ext>
            </a:extLst>
          </p:cNvPr>
          <p:cNvSpPr>
            <a:spLocks noGrp="1"/>
          </p:cNvSpPr>
          <p:nvPr>
            <p:ph type="title"/>
          </p:nvPr>
        </p:nvSpPr>
        <p:spPr>
          <a:xfrm>
            <a:off x="677334" y="609600"/>
            <a:ext cx="8596668" cy="775063"/>
          </a:xfrm>
        </p:spPr>
        <p:txBody>
          <a:bodyPr/>
          <a:lstStyle/>
          <a:p>
            <a:r>
              <a:rPr lang="en-IN" dirty="0"/>
              <a:t>KPI 7</a:t>
            </a:r>
          </a:p>
        </p:txBody>
      </p:sp>
      <p:sp>
        <p:nvSpPr>
          <p:cNvPr id="3" name="Content Placeholder 2">
            <a:extLst>
              <a:ext uri="{FF2B5EF4-FFF2-40B4-BE49-F238E27FC236}">
                <a16:creationId xmlns:a16="http://schemas.microsoft.com/office/drawing/2014/main" id="{B9E24447-FD0E-AF95-5EDD-36C0A9DE3EBF}"/>
              </a:ext>
            </a:extLst>
          </p:cNvPr>
          <p:cNvSpPr>
            <a:spLocks noGrp="1"/>
          </p:cNvSpPr>
          <p:nvPr>
            <p:ph idx="1"/>
          </p:nvPr>
        </p:nvSpPr>
        <p:spPr>
          <a:xfrm>
            <a:off x="677334" y="1689463"/>
            <a:ext cx="8596668" cy="4351899"/>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Here the Sales Territory Country United State has the highest Sales Amount And Canada has the Lowest.</a:t>
            </a:r>
          </a:p>
        </p:txBody>
      </p:sp>
      <p:pic>
        <p:nvPicPr>
          <p:cNvPr id="4" name="Picture 3">
            <a:extLst>
              <a:ext uri="{FF2B5EF4-FFF2-40B4-BE49-F238E27FC236}">
                <a16:creationId xmlns:a16="http://schemas.microsoft.com/office/drawing/2014/main" id="{AA7426B2-E4A4-FBCE-FF6D-4796254C2BBD}"/>
              </a:ext>
            </a:extLst>
          </p:cNvPr>
          <p:cNvPicPr>
            <a:picLocks noChangeAspect="1"/>
          </p:cNvPicPr>
          <p:nvPr/>
        </p:nvPicPr>
        <p:blipFill>
          <a:blip r:embed="rId2"/>
          <a:stretch>
            <a:fillRect/>
          </a:stretch>
        </p:blipFill>
        <p:spPr>
          <a:xfrm>
            <a:off x="1149531" y="1599622"/>
            <a:ext cx="7611292" cy="3042048"/>
          </a:xfrm>
          <a:prstGeom prst="rect">
            <a:avLst/>
          </a:prstGeom>
        </p:spPr>
      </p:pic>
    </p:spTree>
    <p:extLst>
      <p:ext uri="{BB962C8B-B14F-4D97-AF65-F5344CB8AC3E}">
        <p14:creationId xmlns:p14="http://schemas.microsoft.com/office/powerpoint/2010/main" val="3864199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B0EA-6C87-2CC3-CF8F-0A7E7FB818D2}"/>
              </a:ext>
            </a:extLst>
          </p:cNvPr>
          <p:cNvSpPr>
            <a:spLocks noGrp="1"/>
          </p:cNvSpPr>
          <p:nvPr>
            <p:ph type="title"/>
          </p:nvPr>
        </p:nvSpPr>
        <p:spPr>
          <a:xfrm>
            <a:off x="677334" y="609600"/>
            <a:ext cx="8596668" cy="679269"/>
          </a:xfrm>
        </p:spPr>
        <p:txBody>
          <a:bodyPr/>
          <a:lstStyle/>
          <a:p>
            <a:r>
              <a:rPr lang="en-IN" dirty="0"/>
              <a:t>KPI 8</a:t>
            </a:r>
          </a:p>
        </p:txBody>
      </p:sp>
      <p:sp>
        <p:nvSpPr>
          <p:cNvPr id="3" name="Content Placeholder 2">
            <a:extLst>
              <a:ext uri="{FF2B5EF4-FFF2-40B4-BE49-F238E27FC236}">
                <a16:creationId xmlns:a16="http://schemas.microsoft.com/office/drawing/2014/main" id="{8B132C60-E144-BD2D-CBF8-A5BA499ABD88}"/>
              </a:ext>
            </a:extLst>
          </p:cNvPr>
          <p:cNvSpPr>
            <a:spLocks noGrp="1"/>
          </p:cNvSpPr>
          <p:nvPr>
            <p:ph idx="1"/>
          </p:nvPr>
        </p:nvSpPr>
        <p:spPr>
          <a:xfrm>
            <a:off x="677334" y="1654629"/>
            <a:ext cx="8596668" cy="4386733"/>
          </a:xfrm>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In the Above Chart Bar represent the Sales Amount and line represent the % of Total Running Sum of Sales Amount.</a:t>
            </a:r>
          </a:p>
          <a:p>
            <a:r>
              <a:rPr lang="en-IN" dirty="0"/>
              <a:t>Here English Product Name Mountain-200 Black, 46 holds the highest Sales Amount.</a:t>
            </a:r>
          </a:p>
        </p:txBody>
      </p:sp>
      <p:pic>
        <p:nvPicPr>
          <p:cNvPr id="4" name="Picture 3">
            <a:extLst>
              <a:ext uri="{FF2B5EF4-FFF2-40B4-BE49-F238E27FC236}">
                <a16:creationId xmlns:a16="http://schemas.microsoft.com/office/drawing/2014/main" id="{BBDC7C0B-13A1-1787-EDC0-55919AAC98C5}"/>
              </a:ext>
            </a:extLst>
          </p:cNvPr>
          <p:cNvPicPr>
            <a:picLocks noChangeAspect="1"/>
          </p:cNvPicPr>
          <p:nvPr/>
        </p:nvPicPr>
        <p:blipFill>
          <a:blip r:embed="rId2"/>
          <a:stretch>
            <a:fillRect/>
          </a:stretch>
        </p:blipFill>
        <p:spPr>
          <a:xfrm>
            <a:off x="1144826" y="1758121"/>
            <a:ext cx="7511494" cy="2839014"/>
          </a:xfrm>
          <a:prstGeom prst="rect">
            <a:avLst/>
          </a:prstGeom>
        </p:spPr>
      </p:pic>
    </p:spTree>
    <p:extLst>
      <p:ext uri="{BB962C8B-B14F-4D97-AF65-F5344CB8AC3E}">
        <p14:creationId xmlns:p14="http://schemas.microsoft.com/office/powerpoint/2010/main" val="1064478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EB9A-4B43-A79E-7E18-E4954A1005D8}"/>
              </a:ext>
            </a:extLst>
          </p:cNvPr>
          <p:cNvSpPr>
            <a:spLocks noGrp="1"/>
          </p:cNvSpPr>
          <p:nvPr>
            <p:ph type="title"/>
          </p:nvPr>
        </p:nvSpPr>
        <p:spPr>
          <a:xfrm>
            <a:off x="677334" y="609600"/>
            <a:ext cx="8596668" cy="766354"/>
          </a:xfrm>
        </p:spPr>
        <p:txBody>
          <a:bodyPr/>
          <a:lstStyle/>
          <a:p>
            <a:r>
              <a:rPr lang="en-IN" dirty="0"/>
              <a:t>KPI 9</a:t>
            </a:r>
          </a:p>
        </p:txBody>
      </p:sp>
      <p:sp>
        <p:nvSpPr>
          <p:cNvPr id="3" name="Content Placeholder 2">
            <a:extLst>
              <a:ext uri="{FF2B5EF4-FFF2-40B4-BE49-F238E27FC236}">
                <a16:creationId xmlns:a16="http://schemas.microsoft.com/office/drawing/2014/main" id="{99099A53-D95D-8306-A655-EEFC1016B201}"/>
              </a:ext>
            </a:extLst>
          </p:cNvPr>
          <p:cNvSpPr>
            <a:spLocks noGrp="1"/>
          </p:cNvSpPr>
          <p:nvPr>
            <p:ph idx="1"/>
          </p:nvPr>
        </p:nvSpPr>
        <p:spPr>
          <a:xfrm>
            <a:off x="677334" y="1706881"/>
            <a:ext cx="8596668" cy="4334482"/>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r>
              <a:rPr lang="en-IN" dirty="0"/>
              <a:t>In Bump Chart with the help of Rank Calculation we concluded that on the month of January United State has the highest Rank and Canada has the lowest rank in terms of Sales Amount. So we can Check the Rank of States in each month.</a:t>
            </a:r>
          </a:p>
        </p:txBody>
      </p:sp>
      <p:pic>
        <p:nvPicPr>
          <p:cNvPr id="4" name="Picture 3">
            <a:extLst>
              <a:ext uri="{FF2B5EF4-FFF2-40B4-BE49-F238E27FC236}">
                <a16:creationId xmlns:a16="http://schemas.microsoft.com/office/drawing/2014/main" id="{0CF65381-09EA-7FD6-BFED-E51DA4260AF7}"/>
              </a:ext>
            </a:extLst>
          </p:cNvPr>
          <p:cNvPicPr>
            <a:picLocks noChangeAspect="1"/>
          </p:cNvPicPr>
          <p:nvPr/>
        </p:nvPicPr>
        <p:blipFill>
          <a:blip r:embed="rId2"/>
          <a:stretch>
            <a:fillRect/>
          </a:stretch>
        </p:blipFill>
        <p:spPr>
          <a:xfrm>
            <a:off x="1193074" y="1601392"/>
            <a:ext cx="7576457" cy="2627604"/>
          </a:xfrm>
          <a:prstGeom prst="rect">
            <a:avLst/>
          </a:prstGeom>
        </p:spPr>
      </p:pic>
    </p:spTree>
    <p:extLst>
      <p:ext uri="{BB962C8B-B14F-4D97-AF65-F5344CB8AC3E}">
        <p14:creationId xmlns:p14="http://schemas.microsoft.com/office/powerpoint/2010/main" val="808332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BD36-AB1D-A140-B3FB-708B2554BC87}"/>
              </a:ext>
            </a:extLst>
          </p:cNvPr>
          <p:cNvSpPr>
            <a:spLocks noGrp="1"/>
          </p:cNvSpPr>
          <p:nvPr>
            <p:ph type="title"/>
          </p:nvPr>
        </p:nvSpPr>
        <p:spPr>
          <a:xfrm>
            <a:off x="677334" y="609599"/>
            <a:ext cx="8596668" cy="801189"/>
          </a:xfrm>
        </p:spPr>
        <p:txBody>
          <a:bodyPr/>
          <a:lstStyle/>
          <a:p>
            <a:r>
              <a:rPr lang="en-IN" dirty="0"/>
              <a:t>KPI 10</a:t>
            </a:r>
          </a:p>
        </p:txBody>
      </p:sp>
      <p:sp>
        <p:nvSpPr>
          <p:cNvPr id="3" name="Content Placeholder 2">
            <a:extLst>
              <a:ext uri="{FF2B5EF4-FFF2-40B4-BE49-F238E27FC236}">
                <a16:creationId xmlns:a16="http://schemas.microsoft.com/office/drawing/2014/main" id="{3A730518-21A5-2C27-7E5D-94C3A0D590F6}"/>
              </a:ext>
            </a:extLst>
          </p:cNvPr>
          <p:cNvSpPr>
            <a:spLocks noGrp="1"/>
          </p:cNvSpPr>
          <p:nvPr>
            <p:ph idx="1"/>
          </p:nvPr>
        </p:nvSpPr>
        <p:spPr>
          <a:xfrm>
            <a:off x="677334" y="1750423"/>
            <a:ext cx="8596668" cy="4290939"/>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r>
              <a:rPr lang="en-IN" dirty="0"/>
              <a:t>So with the help of cards we showed the total Sales Amount, Cost, Profit and number of orders.</a:t>
            </a:r>
          </a:p>
        </p:txBody>
      </p:sp>
      <p:pic>
        <p:nvPicPr>
          <p:cNvPr id="4" name="Picture 3">
            <a:extLst>
              <a:ext uri="{FF2B5EF4-FFF2-40B4-BE49-F238E27FC236}">
                <a16:creationId xmlns:a16="http://schemas.microsoft.com/office/drawing/2014/main" id="{8C39A9E8-A34E-0F40-34DC-2A2713A4EAF5}"/>
              </a:ext>
            </a:extLst>
          </p:cNvPr>
          <p:cNvPicPr>
            <a:picLocks noChangeAspect="1"/>
          </p:cNvPicPr>
          <p:nvPr/>
        </p:nvPicPr>
        <p:blipFill>
          <a:blip r:embed="rId2"/>
          <a:stretch>
            <a:fillRect/>
          </a:stretch>
        </p:blipFill>
        <p:spPr>
          <a:xfrm>
            <a:off x="1185831" y="1933202"/>
            <a:ext cx="7932044" cy="2347163"/>
          </a:xfrm>
          <a:prstGeom prst="rect">
            <a:avLst/>
          </a:prstGeom>
        </p:spPr>
      </p:pic>
    </p:spTree>
    <p:extLst>
      <p:ext uri="{BB962C8B-B14F-4D97-AF65-F5344CB8AC3E}">
        <p14:creationId xmlns:p14="http://schemas.microsoft.com/office/powerpoint/2010/main" val="126984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29EF9-3776-6D8A-E673-06D33837374B}"/>
              </a:ext>
            </a:extLst>
          </p:cNvPr>
          <p:cNvSpPr>
            <a:spLocks noGrp="1"/>
          </p:cNvSpPr>
          <p:nvPr>
            <p:ph type="title"/>
          </p:nvPr>
        </p:nvSpPr>
        <p:spPr>
          <a:xfrm>
            <a:off x="677334" y="452846"/>
            <a:ext cx="8596668" cy="687977"/>
          </a:xfrm>
        </p:spPr>
        <p:txBody>
          <a:bodyPr>
            <a:normAutofit/>
          </a:bodyPr>
          <a:lstStyle/>
          <a:p>
            <a:r>
              <a:rPr lang="en-IN" dirty="0"/>
              <a:t>Dashboard</a:t>
            </a:r>
          </a:p>
        </p:txBody>
      </p:sp>
      <p:pic>
        <p:nvPicPr>
          <p:cNvPr id="7" name="Content Placeholder 6">
            <a:extLst>
              <a:ext uri="{FF2B5EF4-FFF2-40B4-BE49-F238E27FC236}">
                <a16:creationId xmlns:a16="http://schemas.microsoft.com/office/drawing/2014/main" id="{5EAE70DB-6618-594D-F486-7C1D8C3AA5F8}"/>
              </a:ext>
            </a:extLst>
          </p:cNvPr>
          <p:cNvPicPr>
            <a:picLocks noGrp="1" noChangeAspect="1"/>
          </p:cNvPicPr>
          <p:nvPr>
            <p:ph idx="1"/>
          </p:nvPr>
        </p:nvPicPr>
        <p:blipFill>
          <a:blip r:embed="rId2"/>
          <a:stretch>
            <a:fillRect/>
          </a:stretch>
        </p:blipFill>
        <p:spPr>
          <a:xfrm>
            <a:off x="818606" y="1140824"/>
            <a:ext cx="8177347" cy="4763587"/>
          </a:xfrm>
        </p:spPr>
      </p:pic>
    </p:spTree>
    <p:extLst>
      <p:ext uri="{BB962C8B-B14F-4D97-AF65-F5344CB8AC3E}">
        <p14:creationId xmlns:p14="http://schemas.microsoft.com/office/powerpoint/2010/main" val="4207784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EB61-3A21-D96E-30EF-C2CD98B464BE}"/>
              </a:ext>
            </a:extLst>
          </p:cNvPr>
          <p:cNvSpPr>
            <a:spLocks noGrp="1"/>
          </p:cNvSpPr>
          <p:nvPr>
            <p:ph type="title"/>
          </p:nvPr>
        </p:nvSpPr>
        <p:spPr>
          <a:xfrm>
            <a:off x="677334" y="609600"/>
            <a:ext cx="8596668" cy="818606"/>
          </a:xfrm>
        </p:spPr>
        <p:txBody>
          <a:bodyPr/>
          <a:lstStyle/>
          <a:p>
            <a:r>
              <a:rPr lang="en-IN" dirty="0"/>
              <a:t>Conclusion</a:t>
            </a:r>
          </a:p>
        </p:txBody>
      </p:sp>
      <p:sp>
        <p:nvSpPr>
          <p:cNvPr id="3" name="Content Placeholder 2">
            <a:extLst>
              <a:ext uri="{FF2B5EF4-FFF2-40B4-BE49-F238E27FC236}">
                <a16:creationId xmlns:a16="http://schemas.microsoft.com/office/drawing/2014/main" id="{F103BB7E-4827-6E21-2F4B-8DAF1C83267F}"/>
              </a:ext>
            </a:extLst>
          </p:cNvPr>
          <p:cNvSpPr>
            <a:spLocks noGrp="1"/>
          </p:cNvSpPr>
          <p:nvPr>
            <p:ph idx="1"/>
          </p:nvPr>
        </p:nvSpPr>
        <p:spPr>
          <a:xfrm>
            <a:off x="677334" y="1602377"/>
            <a:ext cx="8596668" cy="4412859"/>
          </a:xfrm>
        </p:spPr>
        <p:txBody>
          <a:bodyPr/>
          <a:lstStyle/>
          <a:p>
            <a:pPr>
              <a:buFont typeface="+mj-lt"/>
              <a:buAutoNum type="arabicPeriod"/>
            </a:pPr>
            <a:r>
              <a:rPr lang="en-IN" dirty="0"/>
              <a:t> From this Dashboard we can conclude that Year 2013 has highest Sales amount and Total Product Cost.</a:t>
            </a:r>
          </a:p>
          <a:p>
            <a:pPr>
              <a:buFont typeface="+mj-lt"/>
              <a:buAutoNum type="arabicPeriod"/>
            </a:pPr>
            <a:r>
              <a:rPr lang="en-IN" dirty="0"/>
              <a:t>In terms of Sales Territory Country United States Has highest Sales Amount and Canada Has the lowest.</a:t>
            </a:r>
          </a:p>
          <a:p>
            <a:pPr>
              <a:buFont typeface="+mj-lt"/>
              <a:buAutoNum type="arabicPeriod"/>
            </a:pPr>
            <a:r>
              <a:rPr lang="en-IN" dirty="0"/>
              <a:t>In the Year 2013 the month December has the highest Sales Amount.</a:t>
            </a:r>
          </a:p>
          <a:p>
            <a:pPr>
              <a:buFont typeface="+mj-lt"/>
              <a:buAutoNum type="arabicPeriod"/>
            </a:pPr>
            <a:r>
              <a:rPr lang="en-IN" dirty="0"/>
              <a:t>In terms of Quarter, Qtr-4 has the highest Sales Amount.</a:t>
            </a:r>
          </a:p>
          <a:p>
            <a:pPr>
              <a:buFont typeface="+mj-lt"/>
              <a:buAutoNum type="arabicPeriod"/>
            </a:pPr>
            <a:endParaRPr lang="en-IN" dirty="0"/>
          </a:p>
        </p:txBody>
      </p:sp>
    </p:spTree>
    <p:extLst>
      <p:ext uri="{BB962C8B-B14F-4D97-AF65-F5344CB8AC3E}">
        <p14:creationId xmlns:p14="http://schemas.microsoft.com/office/powerpoint/2010/main" val="3993765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C071-68FF-CCFB-ACE1-FD812C5452C9}"/>
              </a:ext>
            </a:extLst>
          </p:cNvPr>
          <p:cNvSpPr>
            <a:spLocks noGrp="1"/>
          </p:cNvSpPr>
          <p:nvPr>
            <p:ph type="title"/>
          </p:nvPr>
        </p:nvSpPr>
        <p:spPr>
          <a:xfrm>
            <a:off x="694751" y="2151017"/>
            <a:ext cx="8596668" cy="2560319"/>
          </a:xfrm>
        </p:spPr>
        <p:txBody>
          <a:bodyPr>
            <a:noAutofit/>
          </a:bodyPr>
          <a:lstStyle/>
          <a:p>
            <a:pPr algn="ctr"/>
            <a:r>
              <a:rPr lang="en-IN" sz="9600" dirty="0"/>
              <a:t>Thank You!!</a:t>
            </a:r>
          </a:p>
        </p:txBody>
      </p:sp>
    </p:spTree>
    <p:extLst>
      <p:ext uri="{BB962C8B-B14F-4D97-AF65-F5344CB8AC3E}">
        <p14:creationId xmlns:p14="http://schemas.microsoft.com/office/powerpoint/2010/main" val="162509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2944E-39C4-36E1-B758-7713301FFF3F}"/>
              </a:ext>
            </a:extLst>
          </p:cNvPr>
          <p:cNvSpPr>
            <a:spLocks noGrp="1"/>
          </p:cNvSpPr>
          <p:nvPr>
            <p:ph type="title"/>
          </p:nvPr>
        </p:nvSpPr>
        <p:spPr/>
        <p:txBody>
          <a:bodyPr/>
          <a:lstStyle/>
          <a:p>
            <a:r>
              <a:rPr lang="en-IN" dirty="0"/>
              <a:t>Project Group Members</a:t>
            </a:r>
          </a:p>
        </p:txBody>
      </p:sp>
      <p:sp>
        <p:nvSpPr>
          <p:cNvPr id="3" name="Content Placeholder 2">
            <a:extLst>
              <a:ext uri="{FF2B5EF4-FFF2-40B4-BE49-F238E27FC236}">
                <a16:creationId xmlns:a16="http://schemas.microsoft.com/office/drawing/2014/main" id="{1315880C-83CF-BC8B-45BA-04DC00822023}"/>
              </a:ext>
            </a:extLst>
          </p:cNvPr>
          <p:cNvSpPr>
            <a:spLocks noGrp="1"/>
          </p:cNvSpPr>
          <p:nvPr>
            <p:ph idx="1"/>
          </p:nvPr>
        </p:nvSpPr>
        <p:spPr>
          <a:xfrm>
            <a:off x="677334" y="1558835"/>
            <a:ext cx="8596668" cy="4482528"/>
          </a:xfrm>
        </p:spPr>
        <p:txBody>
          <a:bodyPr>
            <a:normAutofit fontScale="92500" lnSpcReduction="10000"/>
          </a:bodyPr>
          <a:lstStyle/>
          <a:p>
            <a:pPr>
              <a:buFont typeface="+mj-lt"/>
              <a:buAutoNum type="arabicPeriod"/>
            </a:pPr>
            <a:r>
              <a:rPr lang="en-IN" dirty="0"/>
              <a:t>MISS. KEERTHANA KUNDAPUR</a:t>
            </a:r>
          </a:p>
          <a:p>
            <a:pPr>
              <a:buFont typeface="+mj-lt"/>
              <a:buAutoNum type="arabicPeriod"/>
            </a:pPr>
            <a:endParaRPr lang="en-IN" dirty="0"/>
          </a:p>
          <a:p>
            <a:pPr>
              <a:buFont typeface="+mj-lt"/>
              <a:buAutoNum type="arabicPeriod"/>
            </a:pPr>
            <a:r>
              <a:rPr lang="en-IN" dirty="0"/>
              <a:t>MISS. ANJALI RAJENDRA JADHAV</a:t>
            </a:r>
          </a:p>
          <a:p>
            <a:pPr>
              <a:buFont typeface="+mj-lt"/>
              <a:buAutoNum type="arabicPeriod"/>
            </a:pPr>
            <a:endParaRPr lang="en-IN" dirty="0"/>
          </a:p>
          <a:p>
            <a:pPr>
              <a:buFont typeface="+mj-lt"/>
              <a:buAutoNum type="arabicPeriod"/>
            </a:pPr>
            <a:r>
              <a:rPr lang="en-IN" dirty="0"/>
              <a:t>VAISHNAVI SURESH GANGTHADE</a:t>
            </a:r>
          </a:p>
          <a:p>
            <a:pPr>
              <a:buFont typeface="+mj-lt"/>
              <a:buAutoNum type="arabicPeriod"/>
            </a:pPr>
            <a:endParaRPr lang="en-IN" dirty="0"/>
          </a:p>
          <a:p>
            <a:pPr>
              <a:buFont typeface="+mj-lt"/>
              <a:buAutoNum type="arabicPeriod"/>
            </a:pPr>
            <a:r>
              <a:rPr lang="en-IN" dirty="0"/>
              <a:t>RAHUL REDDY KANAMATA REDDY</a:t>
            </a:r>
          </a:p>
          <a:p>
            <a:pPr>
              <a:buFont typeface="+mj-lt"/>
              <a:buAutoNum type="arabicPeriod"/>
            </a:pPr>
            <a:endParaRPr lang="en-IN" dirty="0"/>
          </a:p>
          <a:p>
            <a:pPr>
              <a:buFont typeface="+mj-lt"/>
              <a:buAutoNum type="arabicPeriod"/>
            </a:pPr>
            <a:r>
              <a:rPr lang="en-IN" dirty="0"/>
              <a:t>MR. MRUNAL BHAGWAN THER</a:t>
            </a:r>
          </a:p>
          <a:p>
            <a:pPr>
              <a:buFont typeface="+mj-lt"/>
              <a:buAutoNum type="arabicPeriod"/>
            </a:pPr>
            <a:endParaRPr lang="en-IN" dirty="0"/>
          </a:p>
          <a:p>
            <a:pPr>
              <a:buFont typeface="+mj-lt"/>
              <a:buAutoNum type="arabicPeriod"/>
            </a:pPr>
            <a:r>
              <a:rPr lang="en-IN" dirty="0"/>
              <a:t>DHARNA KEDIA</a:t>
            </a:r>
          </a:p>
          <a:p>
            <a:pPr marL="0" indent="0">
              <a:buNone/>
            </a:pPr>
            <a:r>
              <a:rPr lang="en-IN" dirty="0"/>
              <a:t>											PROJECT MENTOR: ARIF </a:t>
            </a:r>
          </a:p>
        </p:txBody>
      </p:sp>
    </p:spTree>
    <p:extLst>
      <p:ext uri="{BB962C8B-B14F-4D97-AF65-F5344CB8AC3E}">
        <p14:creationId xmlns:p14="http://schemas.microsoft.com/office/powerpoint/2010/main" val="324291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6A20-58FC-17AF-84A8-D655B10440DA}"/>
              </a:ext>
            </a:extLst>
          </p:cNvPr>
          <p:cNvSpPr>
            <a:spLocks noGrp="1"/>
          </p:cNvSpPr>
          <p:nvPr>
            <p:ph type="title"/>
          </p:nvPr>
        </p:nvSpPr>
        <p:spPr>
          <a:xfrm>
            <a:off x="677334" y="496390"/>
            <a:ext cx="8596668" cy="740228"/>
          </a:xfrm>
        </p:spPr>
        <p:txBody>
          <a:bodyPr>
            <a:normAutofit/>
          </a:bodyPr>
          <a:lstStyle/>
          <a:p>
            <a:r>
              <a:rPr lang="en-IN" dirty="0"/>
              <a:t>TOOLS USED:</a:t>
            </a:r>
          </a:p>
        </p:txBody>
      </p:sp>
      <p:sp>
        <p:nvSpPr>
          <p:cNvPr id="3" name="Content Placeholder 2">
            <a:extLst>
              <a:ext uri="{FF2B5EF4-FFF2-40B4-BE49-F238E27FC236}">
                <a16:creationId xmlns:a16="http://schemas.microsoft.com/office/drawing/2014/main" id="{4862AC5A-5D2E-0106-9E9C-B01A71D34C31}"/>
              </a:ext>
            </a:extLst>
          </p:cNvPr>
          <p:cNvSpPr>
            <a:spLocks noGrp="1"/>
          </p:cNvSpPr>
          <p:nvPr>
            <p:ph idx="1"/>
          </p:nvPr>
        </p:nvSpPr>
        <p:spPr>
          <a:xfrm>
            <a:off x="677334" y="1454331"/>
            <a:ext cx="8596668" cy="3949338"/>
          </a:xfrm>
        </p:spPr>
        <p:txBody>
          <a:bodyPr/>
          <a:lstStyle/>
          <a:p>
            <a:r>
              <a:rPr lang="en-IN" dirty="0"/>
              <a:t>EXCEL</a:t>
            </a:r>
          </a:p>
          <a:p>
            <a:endParaRPr lang="en-IN" dirty="0"/>
          </a:p>
          <a:p>
            <a:r>
              <a:rPr lang="en-IN" dirty="0"/>
              <a:t>MYSQL</a:t>
            </a:r>
          </a:p>
          <a:p>
            <a:endParaRPr lang="en-IN" dirty="0"/>
          </a:p>
          <a:p>
            <a:r>
              <a:rPr lang="en-IN" dirty="0"/>
              <a:t>TABLEAU</a:t>
            </a:r>
          </a:p>
          <a:p>
            <a:endParaRPr lang="en-IN" dirty="0"/>
          </a:p>
          <a:p>
            <a:r>
              <a:rPr lang="en-IN" dirty="0"/>
              <a:t>POWER BI</a:t>
            </a:r>
          </a:p>
        </p:txBody>
      </p:sp>
      <p:pic>
        <p:nvPicPr>
          <p:cNvPr id="4" name="Picture 3">
            <a:extLst>
              <a:ext uri="{FF2B5EF4-FFF2-40B4-BE49-F238E27FC236}">
                <a16:creationId xmlns:a16="http://schemas.microsoft.com/office/drawing/2014/main" id="{82840FFD-06C5-B450-67B7-149BD7C25DD7}"/>
              </a:ext>
            </a:extLst>
          </p:cNvPr>
          <p:cNvPicPr>
            <a:picLocks noChangeAspect="1"/>
          </p:cNvPicPr>
          <p:nvPr/>
        </p:nvPicPr>
        <p:blipFill>
          <a:blip r:embed="rId2"/>
          <a:stretch>
            <a:fillRect/>
          </a:stretch>
        </p:blipFill>
        <p:spPr>
          <a:xfrm>
            <a:off x="5073677" y="1454331"/>
            <a:ext cx="1022323" cy="619131"/>
          </a:xfrm>
          <a:prstGeom prst="rect">
            <a:avLst/>
          </a:prstGeom>
        </p:spPr>
      </p:pic>
      <p:pic>
        <p:nvPicPr>
          <p:cNvPr id="5" name="Picture 4">
            <a:extLst>
              <a:ext uri="{FF2B5EF4-FFF2-40B4-BE49-F238E27FC236}">
                <a16:creationId xmlns:a16="http://schemas.microsoft.com/office/drawing/2014/main" id="{A2C0F583-177D-CF3A-2C36-9240239508DF}"/>
              </a:ext>
            </a:extLst>
          </p:cNvPr>
          <p:cNvPicPr>
            <a:picLocks noChangeAspect="1"/>
          </p:cNvPicPr>
          <p:nvPr/>
        </p:nvPicPr>
        <p:blipFill>
          <a:blip r:embed="rId3"/>
          <a:stretch>
            <a:fillRect/>
          </a:stretch>
        </p:blipFill>
        <p:spPr>
          <a:xfrm>
            <a:off x="7772654" y="2148345"/>
            <a:ext cx="764114" cy="619132"/>
          </a:xfrm>
          <a:prstGeom prst="rect">
            <a:avLst/>
          </a:prstGeom>
        </p:spPr>
      </p:pic>
      <p:pic>
        <p:nvPicPr>
          <p:cNvPr id="6" name="Picture 5">
            <a:extLst>
              <a:ext uri="{FF2B5EF4-FFF2-40B4-BE49-F238E27FC236}">
                <a16:creationId xmlns:a16="http://schemas.microsoft.com/office/drawing/2014/main" id="{10B81B78-9180-8D5B-B25D-BE1D417743A6}"/>
              </a:ext>
            </a:extLst>
          </p:cNvPr>
          <p:cNvPicPr>
            <a:picLocks noChangeAspect="1"/>
          </p:cNvPicPr>
          <p:nvPr/>
        </p:nvPicPr>
        <p:blipFill>
          <a:blip r:embed="rId4"/>
          <a:stretch>
            <a:fillRect/>
          </a:stretch>
        </p:blipFill>
        <p:spPr>
          <a:xfrm>
            <a:off x="4515568" y="2865120"/>
            <a:ext cx="920199" cy="815203"/>
          </a:xfrm>
          <a:prstGeom prst="rect">
            <a:avLst/>
          </a:prstGeom>
        </p:spPr>
      </p:pic>
      <p:pic>
        <p:nvPicPr>
          <p:cNvPr id="7" name="Picture 6">
            <a:extLst>
              <a:ext uri="{FF2B5EF4-FFF2-40B4-BE49-F238E27FC236}">
                <a16:creationId xmlns:a16="http://schemas.microsoft.com/office/drawing/2014/main" id="{09D8B665-3768-C438-DA7C-5714B3722C52}"/>
              </a:ext>
            </a:extLst>
          </p:cNvPr>
          <p:cNvPicPr>
            <a:picLocks noChangeAspect="1"/>
          </p:cNvPicPr>
          <p:nvPr/>
        </p:nvPicPr>
        <p:blipFill>
          <a:blip r:embed="rId5"/>
          <a:stretch>
            <a:fillRect/>
          </a:stretch>
        </p:blipFill>
        <p:spPr>
          <a:xfrm>
            <a:off x="6720649" y="3931472"/>
            <a:ext cx="920200" cy="855831"/>
          </a:xfrm>
          <a:prstGeom prst="rect">
            <a:avLst/>
          </a:prstGeom>
        </p:spPr>
      </p:pic>
    </p:spTree>
    <p:extLst>
      <p:ext uri="{BB962C8B-B14F-4D97-AF65-F5344CB8AC3E}">
        <p14:creationId xmlns:p14="http://schemas.microsoft.com/office/powerpoint/2010/main" val="82317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9245-73BA-68BF-041A-6CA225CA606D}"/>
              </a:ext>
            </a:extLst>
          </p:cNvPr>
          <p:cNvSpPr>
            <a:spLocks noGrp="1"/>
          </p:cNvSpPr>
          <p:nvPr>
            <p:ph type="title"/>
          </p:nvPr>
        </p:nvSpPr>
        <p:spPr>
          <a:xfrm>
            <a:off x="677334" y="609600"/>
            <a:ext cx="8596668" cy="705394"/>
          </a:xfrm>
        </p:spPr>
        <p:txBody>
          <a:bodyPr/>
          <a:lstStyle/>
          <a:p>
            <a:r>
              <a:rPr lang="en-IN" dirty="0"/>
              <a:t>DATA MODEL</a:t>
            </a:r>
          </a:p>
        </p:txBody>
      </p:sp>
      <p:sp>
        <p:nvSpPr>
          <p:cNvPr id="3" name="Content Placeholder 2">
            <a:extLst>
              <a:ext uri="{FF2B5EF4-FFF2-40B4-BE49-F238E27FC236}">
                <a16:creationId xmlns:a16="http://schemas.microsoft.com/office/drawing/2014/main" id="{2C1A19CC-B9DE-6545-0CE5-9F2B903FF38A}"/>
              </a:ext>
            </a:extLst>
          </p:cNvPr>
          <p:cNvSpPr>
            <a:spLocks noGrp="1"/>
          </p:cNvSpPr>
          <p:nvPr>
            <p:ph idx="1"/>
          </p:nvPr>
        </p:nvSpPr>
        <p:spPr>
          <a:xfrm>
            <a:off x="677334" y="1715589"/>
            <a:ext cx="8596668" cy="4325773"/>
          </a:xfrm>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Requirement  : Fact Internet Sales is Union of 2 tables Fact_Internet_Sales and Fact_Internet_Sales_New.</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Dim Product is left Join Dim Product &lt;  DimProductSubCategory &lt;DimProductCategoory.</a:t>
            </a:r>
          </a:p>
          <a:p>
            <a:pPr marL="0" indent="0">
              <a:lnSpc>
                <a:spcPct val="107000"/>
              </a:lnSpc>
              <a:spcAft>
                <a:spcPts val="800"/>
              </a:spcAft>
              <a:buNone/>
            </a:pPr>
            <a:endParaRPr lang="en-IN" dirty="0"/>
          </a:p>
        </p:txBody>
      </p:sp>
      <p:pic>
        <p:nvPicPr>
          <p:cNvPr id="4" name="Picture 3">
            <a:extLst>
              <a:ext uri="{FF2B5EF4-FFF2-40B4-BE49-F238E27FC236}">
                <a16:creationId xmlns:a16="http://schemas.microsoft.com/office/drawing/2014/main" id="{2BF06A8A-32B5-8D67-90E5-332EBDE6961B}"/>
              </a:ext>
            </a:extLst>
          </p:cNvPr>
          <p:cNvPicPr>
            <a:picLocks noChangeAspect="1"/>
          </p:cNvPicPr>
          <p:nvPr/>
        </p:nvPicPr>
        <p:blipFill>
          <a:blip r:embed="rId2"/>
          <a:stretch>
            <a:fillRect/>
          </a:stretch>
        </p:blipFill>
        <p:spPr>
          <a:xfrm>
            <a:off x="1227909" y="1613985"/>
            <a:ext cx="7123611" cy="2505170"/>
          </a:xfrm>
          <a:prstGeom prst="rect">
            <a:avLst/>
          </a:prstGeom>
        </p:spPr>
      </p:pic>
    </p:spTree>
    <p:extLst>
      <p:ext uri="{BB962C8B-B14F-4D97-AF65-F5344CB8AC3E}">
        <p14:creationId xmlns:p14="http://schemas.microsoft.com/office/powerpoint/2010/main" val="51494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B4CF-10F8-8A13-8EC7-EFDCA859CC57}"/>
              </a:ext>
            </a:extLst>
          </p:cNvPr>
          <p:cNvSpPr>
            <a:spLocks noGrp="1"/>
          </p:cNvSpPr>
          <p:nvPr>
            <p:ph type="title"/>
          </p:nvPr>
        </p:nvSpPr>
        <p:spPr>
          <a:xfrm>
            <a:off x="677334" y="609600"/>
            <a:ext cx="8596668" cy="731520"/>
          </a:xfrm>
        </p:spPr>
        <p:txBody>
          <a:bodyPr/>
          <a:lstStyle/>
          <a:p>
            <a:r>
              <a:rPr lang="en-IN" dirty="0"/>
              <a:t>KPI’S</a:t>
            </a:r>
          </a:p>
        </p:txBody>
      </p:sp>
      <p:sp>
        <p:nvSpPr>
          <p:cNvPr id="3" name="Content Placeholder 2">
            <a:extLst>
              <a:ext uri="{FF2B5EF4-FFF2-40B4-BE49-F238E27FC236}">
                <a16:creationId xmlns:a16="http://schemas.microsoft.com/office/drawing/2014/main" id="{A9459CE7-D7EF-8605-1BB4-3E1DC2ED6F60}"/>
              </a:ext>
            </a:extLst>
          </p:cNvPr>
          <p:cNvSpPr>
            <a:spLocks noGrp="1"/>
          </p:cNvSpPr>
          <p:nvPr>
            <p:ph idx="1"/>
          </p:nvPr>
        </p:nvSpPr>
        <p:spPr>
          <a:xfrm>
            <a:off x="677334" y="1341121"/>
            <a:ext cx="8596668" cy="4450080"/>
          </a:xfrm>
        </p:spPr>
        <p:txBody>
          <a:bodyPr>
            <a:normAutofit/>
          </a:bodyPr>
          <a:lstStyle/>
          <a:p>
            <a:pPr marL="342900" indent="-342900">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Create the Combinational Chart.</a:t>
            </a:r>
          </a:p>
          <a:p>
            <a:pPr>
              <a:buFont typeface="Wingdings 3" charset="2"/>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Create Line Chart as below using English Month Name , Year and Sales Amount.</a:t>
            </a:r>
          </a:p>
          <a:p>
            <a:pPr marL="342900" indent="-342900">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Create Donut Chart.</a:t>
            </a:r>
          </a:p>
          <a:p>
            <a:pPr marL="342900" indent="-342900">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Create a crosstab , Ensure the Formatting , Border and Color Scheme.</a:t>
            </a:r>
          </a:p>
          <a:p>
            <a:pPr>
              <a:buFont typeface="Wingdings 3" charset="2"/>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Create the Below Bar chart with the option for user to Switch between the SALES, COST, PROFIT using parameter, Title of the Chart also should Change Accordingly.</a:t>
            </a:r>
          </a:p>
          <a:p>
            <a:pPr>
              <a:buFont typeface="Wingdings 3" charset="2"/>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Create a TOP N chart as below using Parameter.</a:t>
            </a:r>
          </a:p>
          <a:p>
            <a:pPr>
              <a:buFont typeface="Wingdings 3" charset="2"/>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Create Advanced Funnel Chart as below for Country vs SalesAmount</a:t>
            </a:r>
          </a:p>
          <a:p>
            <a:pPr>
              <a:buFont typeface="Wingdings 3" charset="2"/>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Create a Pareto Chart as Below Using English Product Name and Sales Amount.</a:t>
            </a:r>
          </a:p>
          <a:p>
            <a:pPr>
              <a:buFont typeface="Wingdings 3" charset="2"/>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Create Bump Chart using English Monthname , Salesterritory Country and Sales Rank.</a:t>
            </a:r>
          </a:p>
          <a:p>
            <a:pPr>
              <a:buFont typeface="Wingdings 3" charset="2"/>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Create a KPI worksheet .</a:t>
            </a:r>
          </a:p>
          <a:p>
            <a:pPr>
              <a:buFont typeface="Wingdings 3" charset="2"/>
              <a:buAutoNum type="arabicParen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3" charset="2"/>
              <a:buAutoNum type="arabicParen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3" charset="2"/>
              <a:buAutoNum type="arabicParen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aren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arenR"/>
            </a:pPr>
            <a:endParaRPr lang="en-IN" dirty="0">
              <a:latin typeface="+mj-lt"/>
            </a:endParaRPr>
          </a:p>
          <a:p>
            <a:pPr marL="342900" indent="-342900">
              <a:buAutoNum type="arabicParenR"/>
            </a:pPr>
            <a:endParaRPr lang="en-IN" dirty="0">
              <a:latin typeface="+mj-lt"/>
            </a:endParaRPr>
          </a:p>
          <a:p>
            <a:pPr marL="342900" indent="-342900">
              <a:buAutoNum type="arabicParenR"/>
            </a:pPr>
            <a:endParaRPr lang="en-IN" dirty="0">
              <a:latin typeface="+mj-lt"/>
            </a:endParaRPr>
          </a:p>
          <a:p>
            <a:pPr marL="342900" indent="-342900">
              <a:buAutoNum type="arabicParenR"/>
            </a:pPr>
            <a:endParaRPr lang="en-IN" dirty="0">
              <a:latin typeface="+mj-lt"/>
            </a:endParaRPr>
          </a:p>
          <a:p>
            <a:endParaRPr lang="en-IN" dirty="0"/>
          </a:p>
        </p:txBody>
      </p:sp>
    </p:spTree>
    <p:extLst>
      <p:ext uri="{BB962C8B-B14F-4D97-AF65-F5344CB8AC3E}">
        <p14:creationId xmlns:p14="http://schemas.microsoft.com/office/powerpoint/2010/main" val="352050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8AE13-8F30-E969-EF8E-9196C1D2645A}"/>
              </a:ext>
            </a:extLst>
          </p:cNvPr>
          <p:cNvSpPr>
            <a:spLocks noGrp="1"/>
          </p:cNvSpPr>
          <p:nvPr>
            <p:ph type="title"/>
          </p:nvPr>
        </p:nvSpPr>
        <p:spPr>
          <a:xfrm>
            <a:off x="677334" y="391884"/>
            <a:ext cx="8596668" cy="827315"/>
          </a:xfrm>
        </p:spPr>
        <p:txBody>
          <a:bodyPr>
            <a:normAutofit/>
          </a:bodyPr>
          <a:lstStyle/>
          <a:p>
            <a:r>
              <a:rPr lang="en-IN" dirty="0"/>
              <a:t>KPI 1</a:t>
            </a:r>
          </a:p>
        </p:txBody>
      </p:sp>
      <p:sp>
        <p:nvSpPr>
          <p:cNvPr id="7" name="Content Placeholder 6">
            <a:extLst>
              <a:ext uri="{FF2B5EF4-FFF2-40B4-BE49-F238E27FC236}">
                <a16:creationId xmlns:a16="http://schemas.microsoft.com/office/drawing/2014/main" id="{5BB73110-1E87-77CA-BAC1-CCFBBDEE5A09}"/>
              </a:ext>
            </a:extLst>
          </p:cNvPr>
          <p:cNvSpPr>
            <a:spLocks noGrp="1"/>
          </p:cNvSpPr>
          <p:nvPr>
            <p:ph idx="1"/>
          </p:nvPr>
        </p:nvSpPr>
        <p:spPr>
          <a:xfrm>
            <a:off x="677334" y="1454331"/>
            <a:ext cx="8813544" cy="4606835"/>
          </a:xfrm>
        </p:spPr>
        <p:txBody>
          <a:bodyPr>
            <a:normAutofit lnSpcReduction="10000"/>
          </a:bodyPr>
          <a:lstStyle/>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It is a Combinational Chart in which bar represents the Sales Amount and Area represents the Total Product Cost.</a:t>
            </a:r>
          </a:p>
          <a:p>
            <a:r>
              <a:rPr lang="en-IN" dirty="0"/>
              <a:t>Here we can conclude that Year 2013 has highest Sales and Cost amount.</a:t>
            </a:r>
          </a:p>
          <a:p>
            <a:endParaRPr lang="en-IN" dirty="0"/>
          </a:p>
          <a:p>
            <a:endParaRPr lang="en-IN" dirty="0"/>
          </a:p>
          <a:p>
            <a:endParaRPr lang="en-IN" dirty="0"/>
          </a:p>
          <a:p>
            <a:endParaRPr lang="en-IN" dirty="0"/>
          </a:p>
          <a:p>
            <a:endParaRPr lang="en-IN" dirty="0"/>
          </a:p>
          <a:p>
            <a:endParaRPr lang="en-IN" dirty="0"/>
          </a:p>
          <a:p>
            <a:endParaRPr lang="en-IN" dirty="0"/>
          </a:p>
        </p:txBody>
      </p:sp>
      <p:pic>
        <p:nvPicPr>
          <p:cNvPr id="6" name="Picture 5">
            <a:extLst>
              <a:ext uri="{FF2B5EF4-FFF2-40B4-BE49-F238E27FC236}">
                <a16:creationId xmlns:a16="http://schemas.microsoft.com/office/drawing/2014/main" id="{2FCBEC06-6075-1271-1828-4BBE5A4CD465}"/>
              </a:ext>
            </a:extLst>
          </p:cNvPr>
          <p:cNvPicPr>
            <a:picLocks noChangeAspect="1"/>
          </p:cNvPicPr>
          <p:nvPr/>
        </p:nvPicPr>
        <p:blipFill>
          <a:blip r:embed="rId2"/>
          <a:stretch>
            <a:fillRect/>
          </a:stretch>
        </p:blipFill>
        <p:spPr>
          <a:xfrm>
            <a:off x="918206" y="1454331"/>
            <a:ext cx="8114924" cy="3326675"/>
          </a:xfrm>
          <a:prstGeom prst="rect">
            <a:avLst/>
          </a:prstGeom>
        </p:spPr>
      </p:pic>
    </p:spTree>
    <p:extLst>
      <p:ext uri="{BB962C8B-B14F-4D97-AF65-F5344CB8AC3E}">
        <p14:creationId xmlns:p14="http://schemas.microsoft.com/office/powerpoint/2010/main" val="14939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826C-28B4-A7F3-8773-EFB5EF78E2DC}"/>
              </a:ext>
            </a:extLst>
          </p:cNvPr>
          <p:cNvSpPr>
            <a:spLocks noGrp="1"/>
          </p:cNvSpPr>
          <p:nvPr>
            <p:ph type="title"/>
          </p:nvPr>
        </p:nvSpPr>
        <p:spPr>
          <a:xfrm>
            <a:off x="677334" y="267581"/>
            <a:ext cx="8596668" cy="659884"/>
          </a:xfrm>
        </p:spPr>
        <p:txBody>
          <a:bodyPr>
            <a:normAutofit/>
          </a:bodyPr>
          <a:lstStyle/>
          <a:p>
            <a:r>
              <a:rPr lang="en-IN" dirty="0"/>
              <a:t>KPI 2</a:t>
            </a:r>
          </a:p>
        </p:txBody>
      </p:sp>
      <p:sp>
        <p:nvSpPr>
          <p:cNvPr id="7" name="Content Placeholder 6">
            <a:extLst>
              <a:ext uri="{FF2B5EF4-FFF2-40B4-BE49-F238E27FC236}">
                <a16:creationId xmlns:a16="http://schemas.microsoft.com/office/drawing/2014/main" id="{6B10FB8D-3DF4-604C-FA43-0A796207252A}"/>
              </a:ext>
            </a:extLst>
          </p:cNvPr>
          <p:cNvSpPr>
            <a:spLocks noGrp="1"/>
          </p:cNvSpPr>
          <p:nvPr>
            <p:ph idx="1"/>
          </p:nvPr>
        </p:nvSpPr>
        <p:spPr>
          <a:xfrm>
            <a:off x="677334" y="1045030"/>
            <a:ext cx="8596668" cy="4996334"/>
          </a:xfrm>
        </p:spPr>
        <p:txBody>
          <a:bodyPr>
            <a:normAutofit/>
          </a:bodyPr>
          <a:lstStyle/>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Here we can conclude that year 2013 the month December has  the highest Sales Amount.</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7FE85545-093C-A37C-817E-550C0F980A27}"/>
              </a:ext>
            </a:extLst>
          </p:cNvPr>
          <p:cNvPicPr>
            <a:picLocks noChangeAspect="1"/>
          </p:cNvPicPr>
          <p:nvPr/>
        </p:nvPicPr>
        <p:blipFill>
          <a:blip r:embed="rId2"/>
          <a:stretch>
            <a:fillRect/>
          </a:stretch>
        </p:blipFill>
        <p:spPr>
          <a:xfrm>
            <a:off x="1105989" y="1402080"/>
            <a:ext cx="7306491" cy="3509554"/>
          </a:xfrm>
          <a:prstGeom prst="rect">
            <a:avLst/>
          </a:prstGeom>
        </p:spPr>
      </p:pic>
    </p:spTree>
    <p:extLst>
      <p:ext uri="{BB962C8B-B14F-4D97-AF65-F5344CB8AC3E}">
        <p14:creationId xmlns:p14="http://schemas.microsoft.com/office/powerpoint/2010/main" val="129129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D24F-4153-22FD-6CD2-35ACA6314C5A}"/>
              </a:ext>
            </a:extLst>
          </p:cNvPr>
          <p:cNvSpPr>
            <a:spLocks noGrp="1"/>
          </p:cNvSpPr>
          <p:nvPr>
            <p:ph type="title"/>
          </p:nvPr>
        </p:nvSpPr>
        <p:spPr>
          <a:xfrm>
            <a:off x="677334" y="444136"/>
            <a:ext cx="8596668" cy="618309"/>
          </a:xfrm>
        </p:spPr>
        <p:txBody>
          <a:bodyPr>
            <a:normAutofit fontScale="90000"/>
          </a:bodyPr>
          <a:lstStyle/>
          <a:p>
            <a:r>
              <a:rPr lang="en-IN" dirty="0"/>
              <a:t>KPI 3</a:t>
            </a:r>
          </a:p>
        </p:txBody>
      </p:sp>
      <p:sp>
        <p:nvSpPr>
          <p:cNvPr id="3" name="Content Placeholder 2">
            <a:extLst>
              <a:ext uri="{FF2B5EF4-FFF2-40B4-BE49-F238E27FC236}">
                <a16:creationId xmlns:a16="http://schemas.microsoft.com/office/drawing/2014/main" id="{2E85C555-2221-D5AE-9338-7148A0172AB6}"/>
              </a:ext>
            </a:extLst>
          </p:cNvPr>
          <p:cNvSpPr>
            <a:spLocks noGrp="1"/>
          </p:cNvSpPr>
          <p:nvPr>
            <p:ph idx="1"/>
          </p:nvPr>
        </p:nvSpPr>
        <p:spPr>
          <a:xfrm>
            <a:off x="677334" y="1306286"/>
            <a:ext cx="8596668" cy="4735076"/>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Here Compare to all 4 Quarter, Qtr-4 has the highest Sales Amount.</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0A1F1D86-D73B-B2EA-89A5-345C0E2F4D5D}"/>
              </a:ext>
            </a:extLst>
          </p:cNvPr>
          <p:cNvPicPr>
            <a:picLocks noChangeAspect="1"/>
          </p:cNvPicPr>
          <p:nvPr/>
        </p:nvPicPr>
        <p:blipFill>
          <a:blip r:embed="rId2"/>
          <a:stretch>
            <a:fillRect/>
          </a:stretch>
        </p:blipFill>
        <p:spPr>
          <a:xfrm>
            <a:off x="1001485" y="1506583"/>
            <a:ext cx="6444343" cy="3422468"/>
          </a:xfrm>
          <a:prstGeom prst="rect">
            <a:avLst/>
          </a:prstGeom>
        </p:spPr>
      </p:pic>
    </p:spTree>
    <p:extLst>
      <p:ext uri="{BB962C8B-B14F-4D97-AF65-F5344CB8AC3E}">
        <p14:creationId xmlns:p14="http://schemas.microsoft.com/office/powerpoint/2010/main" val="199360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F367-D017-6889-9402-FD57CE9F47CB}"/>
              </a:ext>
            </a:extLst>
          </p:cNvPr>
          <p:cNvSpPr>
            <a:spLocks noGrp="1"/>
          </p:cNvSpPr>
          <p:nvPr>
            <p:ph type="title"/>
          </p:nvPr>
        </p:nvSpPr>
        <p:spPr>
          <a:xfrm>
            <a:off x="677334" y="609600"/>
            <a:ext cx="8596668" cy="609600"/>
          </a:xfrm>
        </p:spPr>
        <p:txBody>
          <a:bodyPr>
            <a:normAutofit fontScale="90000"/>
          </a:bodyPr>
          <a:lstStyle/>
          <a:p>
            <a:r>
              <a:rPr lang="en-IN" dirty="0"/>
              <a:t>KPI 4</a:t>
            </a:r>
          </a:p>
        </p:txBody>
      </p:sp>
      <p:sp>
        <p:nvSpPr>
          <p:cNvPr id="3" name="Content Placeholder 2">
            <a:extLst>
              <a:ext uri="{FF2B5EF4-FFF2-40B4-BE49-F238E27FC236}">
                <a16:creationId xmlns:a16="http://schemas.microsoft.com/office/drawing/2014/main" id="{EE00D263-C6DD-3E8A-3389-D33FBF493C01}"/>
              </a:ext>
            </a:extLst>
          </p:cNvPr>
          <p:cNvSpPr>
            <a:spLocks noGrp="1"/>
          </p:cNvSpPr>
          <p:nvPr>
            <p:ph idx="1"/>
          </p:nvPr>
        </p:nvSpPr>
        <p:spPr>
          <a:xfrm>
            <a:off x="677334" y="1280160"/>
            <a:ext cx="8596668" cy="4824549"/>
          </a:xfrm>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endParaRPr lang="en-IN" dirty="0"/>
          </a:p>
          <a:p>
            <a:r>
              <a:rPr lang="en-IN" dirty="0"/>
              <a:t>Here in the above Chart, the Darker Green colour represent the highest Sales Amount.</a:t>
            </a:r>
          </a:p>
          <a:p>
            <a:r>
              <a:rPr lang="en-IN" dirty="0"/>
              <a:t> So Here we can Say that Australia Country has the highest Sales Amount.</a:t>
            </a:r>
          </a:p>
        </p:txBody>
      </p:sp>
      <p:pic>
        <p:nvPicPr>
          <p:cNvPr id="6" name="Picture 5">
            <a:extLst>
              <a:ext uri="{FF2B5EF4-FFF2-40B4-BE49-F238E27FC236}">
                <a16:creationId xmlns:a16="http://schemas.microsoft.com/office/drawing/2014/main" id="{9DCE8309-2D48-9B7F-E98A-F9BA86F78F6B}"/>
              </a:ext>
            </a:extLst>
          </p:cNvPr>
          <p:cNvPicPr>
            <a:picLocks noChangeAspect="1"/>
          </p:cNvPicPr>
          <p:nvPr/>
        </p:nvPicPr>
        <p:blipFill>
          <a:blip r:embed="rId2"/>
          <a:stretch>
            <a:fillRect/>
          </a:stretch>
        </p:blipFill>
        <p:spPr>
          <a:xfrm>
            <a:off x="1132115" y="1530196"/>
            <a:ext cx="7620000" cy="3433690"/>
          </a:xfrm>
          <a:prstGeom prst="rect">
            <a:avLst/>
          </a:prstGeom>
        </p:spPr>
      </p:pic>
    </p:spTree>
    <p:extLst>
      <p:ext uri="{BB962C8B-B14F-4D97-AF65-F5344CB8AC3E}">
        <p14:creationId xmlns:p14="http://schemas.microsoft.com/office/powerpoint/2010/main" val="8508650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1062</TotalTime>
  <Words>592</Words>
  <Application>Microsoft Office PowerPoint</Application>
  <PresentationFormat>Widescreen</PresentationFormat>
  <Paragraphs>175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Wingdings 3</vt:lpstr>
      <vt:lpstr>Facet</vt:lpstr>
      <vt:lpstr>Adventure Works </vt:lpstr>
      <vt:lpstr>Project Group Members</vt:lpstr>
      <vt:lpstr>TOOLS USED:</vt:lpstr>
      <vt:lpstr>DATA MODEL</vt:lpstr>
      <vt:lpstr>KPI’S</vt:lpstr>
      <vt:lpstr>KPI 1</vt:lpstr>
      <vt:lpstr>KPI 2</vt:lpstr>
      <vt:lpstr>KPI 3</vt:lpstr>
      <vt:lpstr>KPI 4</vt:lpstr>
      <vt:lpstr>KPI 5</vt:lpstr>
      <vt:lpstr>KPI 6</vt:lpstr>
      <vt:lpstr>KPI 7</vt:lpstr>
      <vt:lpstr>KPI 8</vt:lpstr>
      <vt:lpstr>KPI 9</vt:lpstr>
      <vt:lpstr>KPI 10</vt:lpstr>
      <vt:lpstr>Dashboard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Analysis</dc:title>
  <dc:creator>keerthana k</dc:creator>
  <cp:lastModifiedBy>keerthana k</cp:lastModifiedBy>
  <cp:revision>5</cp:revision>
  <dcterms:created xsi:type="dcterms:W3CDTF">2022-10-03T12:56:38Z</dcterms:created>
  <dcterms:modified xsi:type="dcterms:W3CDTF">2022-11-12T15:56:32Z</dcterms:modified>
</cp:coreProperties>
</file>