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1" r:id="rId6"/>
    <p:sldId id="270" r:id="rId7"/>
    <p:sldId id="260" r:id="rId8"/>
    <p:sldId id="266" r:id="rId9"/>
    <p:sldId id="264" r:id="rId10"/>
    <p:sldId id="265" r:id="rId11"/>
    <p:sldId id="262" r:id="rId12"/>
    <p:sldId id="271"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ana k" initials="kk" lastIdx="1" clrIdx="0">
    <p:extLst>
      <p:ext uri="{19B8F6BF-5375-455C-9EA6-DF929625EA0E}">
        <p15:presenceInfo xmlns:p15="http://schemas.microsoft.com/office/powerpoint/2012/main" userId="0a28a21050118d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k" userId="0a28a21050118d38" providerId="LiveId" clId="{4A562B71-B523-42A5-9030-6BBC405BDC45}"/>
    <pc:docChg chg="custSel modSld">
      <pc:chgData name="keerthana k" userId="0a28a21050118d38" providerId="LiveId" clId="{4A562B71-B523-42A5-9030-6BBC405BDC45}" dt="2022-10-07T18:55:34.307" v="482" actId="20577"/>
      <pc:docMkLst>
        <pc:docMk/>
      </pc:docMkLst>
      <pc:sldChg chg="addSp delSp modSp mod">
        <pc:chgData name="keerthana k" userId="0a28a21050118d38" providerId="LiveId" clId="{4A562B71-B523-42A5-9030-6BBC405BDC45}" dt="2022-10-07T18:52:19.739" v="464" actId="14100"/>
        <pc:sldMkLst>
          <pc:docMk/>
          <pc:sldMk cId="850865026" sldId="262"/>
        </pc:sldMkLst>
        <pc:spChg chg="mod">
          <ac:chgData name="keerthana k" userId="0a28a21050118d38" providerId="LiveId" clId="{4A562B71-B523-42A5-9030-6BBC405BDC45}" dt="2022-10-07T18:52:10.416" v="461" actId="14100"/>
          <ac:spMkLst>
            <pc:docMk/>
            <pc:sldMk cId="850865026" sldId="262"/>
            <ac:spMk id="3" creationId="{EE00D263-C6DD-3E8A-3389-D33FBF493C01}"/>
          </ac:spMkLst>
        </pc:spChg>
        <pc:picChg chg="add mod">
          <ac:chgData name="keerthana k" userId="0a28a21050118d38" providerId="LiveId" clId="{4A562B71-B523-42A5-9030-6BBC405BDC45}" dt="2022-10-07T18:52:19.739" v="464" actId="14100"/>
          <ac:picMkLst>
            <pc:docMk/>
            <pc:sldMk cId="850865026" sldId="262"/>
            <ac:picMk id="5" creationId="{E978C331-6D1F-D07D-66DE-126005EFB1A6}"/>
          </ac:picMkLst>
        </pc:picChg>
        <pc:picChg chg="del">
          <ac:chgData name="keerthana k" userId="0a28a21050118d38" providerId="LiveId" clId="{4A562B71-B523-42A5-9030-6BBC405BDC45}" dt="2022-10-07T18:51:12.720" v="451" actId="478"/>
          <ac:picMkLst>
            <pc:docMk/>
            <pc:sldMk cId="850865026" sldId="262"/>
            <ac:picMk id="9" creationId="{2351460D-7910-B65F-E96D-18160BBE59CF}"/>
          </ac:picMkLst>
        </pc:picChg>
      </pc:sldChg>
      <pc:sldChg chg="addSp delSp modSp mod">
        <pc:chgData name="keerthana k" userId="0a28a21050118d38" providerId="LiveId" clId="{4A562B71-B523-42A5-9030-6BBC405BDC45}" dt="2022-10-07T18:52:57.822" v="472" actId="14100"/>
        <pc:sldMkLst>
          <pc:docMk/>
          <pc:sldMk cId="4207784727" sldId="267"/>
        </pc:sldMkLst>
        <pc:spChg chg="add del mod">
          <ac:chgData name="keerthana k" userId="0a28a21050118d38" providerId="LiveId" clId="{4A562B71-B523-42A5-9030-6BBC405BDC45}" dt="2022-10-07T18:52:38.800" v="466" actId="931"/>
          <ac:spMkLst>
            <pc:docMk/>
            <pc:sldMk cId="4207784727" sldId="267"/>
            <ac:spMk id="4" creationId="{1950851C-C130-3F29-6BE7-436514D0BA51}"/>
          </ac:spMkLst>
        </pc:spChg>
        <pc:picChg chg="add mod">
          <ac:chgData name="keerthana k" userId="0a28a21050118d38" providerId="LiveId" clId="{4A562B71-B523-42A5-9030-6BBC405BDC45}" dt="2022-10-07T18:52:57.822" v="472" actId="14100"/>
          <ac:picMkLst>
            <pc:docMk/>
            <pc:sldMk cId="4207784727" sldId="267"/>
            <ac:picMk id="6" creationId="{E0405282-0424-CF81-AE76-359F582B90BB}"/>
          </ac:picMkLst>
        </pc:picChg>
        <pc:picChg chg="del">
          <ac:chgData name="keerthana k" userId="0a28a21050118d38" providerId="LiveId" clId="{4A562B71-B523-42A5-9030-6BBC405BDC45}" dt="2022-10-07T18:52:25.964" v="465" actId="478"/>
          <ac:picMkLst>
            <pc:docMk/>
            <pc:sldMk cId="4207784727" sldId="267"/>
            <ac:picMk id="7" creationId="{A7E28C8D-5DEA-E22B-235C-8465708C8664}"/>
          </ac:picMkLst>
        </pc:picChg>
      </pc:sldChg>
      <pc:sldChg chg="modSp mod">
        <pc:chgData name="keerthana k" userId="0a28a21050118d38" providerId="LiveId" clId="{4A562B71-B523-42A5-9030-6BBC405BDC45}" dt="2022-10-07T18:55:34.307" v="482" actId="20577"/>
        <pc:sldMkLst>
          <pc:docMk/>
          <pc:sldMk cId="4107262241" sldId="271"/>
        </pc:sldMkLst>
        <pc:spChg chg="mod">
          <ac:chgData name="keerthana k" userId="0a28a21050118d38" providerId="LiveId" clId="{4A562B71-B523-42A5-9030-6BBC405BDC45}" dt="2022-10-07T18:55:34.307" v="482" actId="20577"/>
          <ac:spMkLst>
            <pc:docMk/>
            <pc:sldMk cId="4107262241" sldId="271"/>
            <ac:spMk id="3" creationId="{E63D36F7-E15B-BE73-BDC4-9D16233162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182270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64021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723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22019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4843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93885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942635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40118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42408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73213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9AC9C6-8AA2-492A-A01A-127FCB6709E6}"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40352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AC9C6-8AA2-492A-A01A-127FCB6709E6}"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346592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9AC9C6-8AA2-492A-A01A-127FCB6709E6}"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8808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AC9C6-8AA2-492A-A01A-127FCB6709E6}"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125061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C9C6-8AA2-492A-A01A-127FCB6709E6}"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67319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9AC9C6-8AA2-492A-A01A-127FCB6709E6}"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32812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9AC9C6-8AA2-492A-A01A-127FCB6709E6}" type="datetimeFigureOut">
              <a:rPr lang="en-IN" smtClean="0"/>
              <a:t>08-10-2022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0EDB35-95A6-4863-BEFF-379A29FE42AF}" type="slidenum">
              <a:rPr lang="en-IN" smtClean="0"/>
              <a:t>‹#›</a:t>
            </a:fld>
            <a:endParaRPr lang="en-IN"/>
          </a:p>
        </p:txBody>
      </p:sp>
    </p:spTree>
    <p:extLst>
      <p:ext uri="{BB962C8B-B14F-4D97-AF65-F5344CB8AC3E}">
        <p14:creationId xmlns:p14="http://schemas.microsoft.com/office/powerpoint/2010/main" val="242162455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2946-F857-3E6C-8CC0-478016CC1A85}"/>
              </a:ext>
            </a:extLst>
          </p:cNvPr>
          <p:cNvSpPr>
            <a:spLocks noGrp="1"/>
          </p:cNvSpPr>
          <p:nvPr>
            <p:ph type="ctrTitle"/>
          </p:nvPr>
        </p:nvSpPr>
        <p:spPr/>
        <p:txBody>
          <a:bodyPr/>
          <a:lstStyle/>
          <a:p>
            <a:pPr marL="285750" indent="-285750"/>
            <a:r>
              <a:rPr lang="en-IN" dirty="0">
                <a:latin typeface="+mj-lt"/>
              </a:rPr>
              <a:t>Flight Delay Analysis</a:t>
            </a:r>
            <a:br>
              <a:rPr lang="en-IN" dirty="0"/>
            </a:br>
            <a:endParaRPr lang="en-IN" dirty="0"/>
          </a:p>
        </p:txBody>
      </p:sp>
      <p:sp>
        <p:nvSpPr>
          <p:cNvPr id="3" name="Subtitle 2">
            <a:extLst>
              <a:ext uri="{FF2B5EF4-FFF2-40B4-BE49-F238E27FC236}">
                <a16:creationId xmlns:a16="http://schemas.microsoft.com/office/drawing/2014/main" id="{A240DA62-E97D-FE90-AEB3-884473C38E20}"/>
              </a:ext>
            </a:extLst>
          </p:cNvPr>
          <p:cNvSpPr>
            <a:spLocks noGrp="1"/>
          </p:cNvSpPr>
          <p:nvPr>
            <p:ph type="subTitle" idx="1"/>
          </p:nvPr>
        </p:nvSpPr>
        <p:spPr/>
        <p:txBody>
          <a:bodyPr/>
          <a:lstStyle/>
          <a:p>
            <a:r>
              <a:rPr lang="en-IN" dirty="0">
                <a:latin typeface="+mj-lt"/>
              </a:rPr>
              <a:t>Domain: Aviation</a:t>
            </a:r>
          </a:p>
          <a:p>
            <a:endParaRPr lang="en-IN" dirty="0"/>
          </a:p>
        </p:txBody>
      </p:sp>
    </p:spTree>
    <p:extLst>
      <p:ext uri="{BB962C8B-B14F-4D97-AF65-F5344CB8AC3E}">
        <p14:creationId xmlns:p14="http://schemas.microsoft.com/office/powerpoint/2010/main" val="186927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55697-6B91-FB4A-8032-0D001F1EA399}"/>
              </a:ext>
            </a:extLst>
          </p:cNvPr>
          <p:cNvSpPr>
            <a:spLocks noGrp="1"/>
          </p:cNvSpPr>
          <p:nvPr>
            <p:ph type="title"/>
          </p:nvPr>
        </p:nvSpPr>
        <p:spPr>
          <a:xfrm>
            <a:off x="677334" y="609600"/>
            <a:ext cx="8596668" cy="731520"/>
          </a:xfrm>
        </p:spPr>
        <p:txBody>
          <a:bodyPr/>
          <a:lstStyle/>
          <a:p>
            <a:r>
              <a:rPr lang="en-IN" dirty="0"/>
              <a:t>Conclusion:</a:t>
            </a:r>
          </a:p>
        </p:txBody>
      </p:sp>
      <p:sp>
        <p:nvSpPr>
          <p:cNvPr id="3" name="Content Placeholder 2">
            <a:extLst>
              <a:ext uri="{FF2B5EF4-FFF2-40B4-BE49-F238E27FC236}">
                <a16:creationId xmlns:a16="http://schemas.microsoft.com/office/drawing/2014/main" id="{AD48721B-1EC1-6390-C4C1-27315ED3D881}"/>
              </a:ext>
            </a:extLst>
          </p:cNvPr>
          <p:cNvSpPr>
            <a:spLocks noGrp="1"/>
          </p:cNvSpPr>
          <p:nvPr>
            <p:ph idx="1"/>
          </p:nvPr>
        </p:nvSpPr>
        <p:spPr>
          <a:xfrm>
            <a:off x="677334" y="2063931"/>
            <a:ext cx="8596668" cy="3977431"/>
          </a:xfrm>
        </p:spPr>
        <p:txBody>
          <a:bodyPr>
            <a:normAutofit/>
          </a:bodyPr>
          <a:lstStyle/>
          <a:p>
            <a:pPr>
              <a:buFont typeface="+mj-lt"/>
              <a:buAutoNum type="arabicPeriod"/>
            </a:pPr>
            <a:r>
              <a:rPr lang="en-IN" dirty="0"/>
              <a:t>Spirit airlines delayed the most due to airline delay and Southwest Airlines co. Cancelled the most due to bad weather.</a:t>
            </a:r>
          </a:p>
          <a:p>
            <a:pPr>
              <a:buFont typeface="+mj-lt"/>
              <a:buAutoNum type="arabicPeriod"/>
            </a:pPr>
            <a:r>
              <a:rPr lang="en-IN" dirty="0"/>
              <a:t>Most common reason for the delay is Airline delay. </a:t>
            </a:r>
          </a:p>
          <a:p>
            <a:pPr>
              <a:buFont typeface="+mj-lt"/>
              <a:buAutoNum type="arabicPeriod"/>
            </a:pPr>
            <a:r>
              <a:rPr lang="en-IN" dirty="0"/>
              <a:t>Mostly all airlines got cancelled due to bad weather.</a:t>
            </a:r>
          </a:p>
          <a:p>
            <a:pPr>
              <a:buFont typeface="+mj-lt"/>
              <a:buAutoNum type="arabicPeriod"/>
            </a:pPr>
            <a:r>
              <a:rPr lang="en-IN" dirty="0"/>
              <a:t>According to the state, on an average maximum delays were in Delaware(DE) because it is a small regional airport.</a:t>
            </a:r>
          </a:p>
        </p:txBody>
      </p:sp>
    </p:spTree>
    <p:extLst>
      <p:ext uri="{BB962C8B-B14F-4D97-AF65-F5344CB8AC3E}">
        <p14:creationId xmlns:p14="http://schemas.microsoft.com/office/powerpoint/2010/main" val="132444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F367-D017-6889-9402-FD57CE9F47CB}"/>
              </a:ext>
            </a:extLst>
          </p:cNvPr>
          <p:cNvSpPr>
            <a:spLocks noGrp="1"/>
          </p:cNvSpPr>
          <p:nvPr>
            <p:ph type="title"/>
          </p:nvPr>
        </p:nvSpPr>
        <p:spPr>
          <a:xfrm>
            <a:off x="677334" y="609600"/>
            <a:ext cx="8596668" cy="609600"/>
          </a:xfrm>
        </p:spPr>
        <p:txBody>
          <a:bodyPr>
            <a:normAutofit fontScale="90000"/>
          </a:bodyPr>
          <a:lstStyle/>
          <a:p>
            <a:r>
              <a:rPr lang="en-IN" dirty="0"/>
              <a:t>KPI 4</a:t>
            </a:r>
          </a:p>
        </p:txBody>
      </p:sp>
      <p:sp>
        <p:nvSpPr>
          <p:cNvPr id="3" name="Content Placeholder 2">
            <a:extLst>
              <a:ext uri="{FF2B5EF4-FFF2-40B4-BE49-F238E27FC236}">
                <a16:creationId xmlns:a16="http://schemas.microsoft.com/office/drawing/2014/main" id="{EE00D263-C6DD-3E8A-3389-D33FBF493C01}"/>
              </a:ext>
            </a:extLst>
          </p:cNvPr>
          <p:cNvSpPr>
            <a:spLocks noGrp="1"/>
          </p:cNvSpPr>
          <p:nvPr>
            <p:ph idx="1"/>
          </p:nvPr>
        </p:nvSpPr>
        <p:spPr>
          <a:xfrm>
            <a:off x="677334" y="1463040"/>
            <a:ext cx="8596668" cy="4972594"/>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E978C331-6D1F-D07D-66DE-126005EFB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63" y="1680754"/>
            <a:ext cx="7106194" cy="4206239"/>
          </a:xfrm>
          <a:prstGeom prst="rect">
            <a:avLst/>
          </a:prstGeom>
        </p:spPr>
      </p:pic>
    </p:spTree>
    <p:extLst>
      <p:ext uri="{BB962C8B-B14F-4D97-AF65-F5344CB8AC3E}">
        <p14:creationId xmlns:p14="http://schemas.microsoft.com/office/powerpoint/2010/main" val="85086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FCF0-4894-2999-F138-BE10E0E345B3}"/>
              </a:ext>
            </a:extLst>
          </p:cNvPr>
          <p:cNvSpPr>
            <a:spLocks noGrp="1"/>
          </p:cNvSpPr>
          <p:nvPr>
            <p:ph type="title"/>
          </p:nvPr>
        </p:nvSpPr>
        <p:spPr>
          <a:xfrm>
            <a:off x="677334" y="609600"/>
            <a:ext cx="8596668" cy="757646"/>
          </a:xfrm>
        </p:spPr>
        <p:txBody>
          <a:bodyPr/>
          <a:lstStyle/>
          <a:p>
            <a:r>
              <a:rPr lang="en-IN" dirty="0"/>
              <a:t>Conclusion:</a:t>
            </a:r>
          </a:p>
        </p:txBody>
      </p:sp>
      <p:sp>
        <p:nvSpPr>
          <p:cNvPr id="3" name="Content Placeholder 2">
            <a:extLst>
              <a:ext uri="{FF2B5EF4-FFF2-40B4-BE49-F238E27FC236}">
                <a16:creationId xmlns:a16="http://schemas.microsoft.com/office/drawing/2014/main" id="{E63D36F7-E15B-BE73-BDC4-9D1623316223}"/>
              </a:ext>
            </a:extLst>
          </p:cNvPr>
          <p:cNvSpPr>
            <a:spLocks noGrp="1"/>
          </p:cNvSpPr>
          <p:nvPr>
            <p:ph idx="1"/>
          </p:nvPr>
        </p:nvSpPr>
        <p:spPr/>
        <p:txBody>
          <a:bodyPr/>
          <a:lstStyle/>
          <a:p>
            <a:pPr>
              <a:buFont typeface="+mj-lt"/>
              <a:buAutoNum type="arabicPeriod"/>
            </a:pPr>
            <a:r>
              <a:rPr lang="en-IN" dirty="0"/>
              <a:t>UA airlines has the highest number of flights, followed by AA and AS this shows passenger preferred these 3 in their priority list for long distance travel without any delay.</a:t>
            </a:r>
          </a:p>
          <a:p>
            <a:pPr>
              <a:buFont typeface="+mj-lt"/>
              <a:buAutoNum type="arabicPeriod"/>
            </a:pPr>
            <a:r>
              <a:rPr lang="en-IN" dirty="0"/>
              <a:t>US airlines is the least preferred airlines since it has 2k airlines under it and passengers do not go with this much ,might be due to higher average delay in some of these airlines.</a:t>
            </a:r>
          </a:p>
          <a:p>
            <a:pPr marL="0" indent="0">
              <a:buNone/>
            </a:pPr>
            <a:endParaRPr lang="en-IN" dirty="0"/>
          </a:p>
        </p:txBody>
      </p:sp>
    </p:spTree>
    <p:extLst>
      <p:ext uri="{BB962C8B-B14F-4D97-AF65-F5344CB8AC3E}">
        <p14:creationId xmlns:p14="http://schemas.microsoft.com/office/powerpoint/2010/main" val="410726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9EF9-3776-6D8A-E673-06D33837374B}"/>
              </a:ext>
            </a:extLst>
          </p:cNvPr>
          <p:cNvSpPr>
            <a:spLocks noGrp="1"/>
          </p:cNvSpPr>
          <p:nvPr>
            <p:ph type="title"/>
          </p:nvPr>
        </p:nvSpPr>
        <p:spPr>
          <a:xfrm>
            <a:off x="677334" y="452846"/>
            <a:ext cx="8596668" cy="687977"/>
          </a:xfrm>
        </p:spPr>
        <p:txBody>
          <a:bodyPr/>
          <a:lstStyle/>
          <a:p>
            <a:r>
              <a:rPr lang="en-IN" dirty="0"/>
              <a:t>Dashboard</a:t>
            </a:r>
          </a:p>
        </p:txBody>
      </p:sp>
      <p:pic>
        <p:nvPicPr>
          <p:cNvPr id="6" name="Content Placeholder 5">
            <a:extLst>
              <a:ext uri="{FF2B5EF4-FFF2-40B4-BE49-F238E27FC236}">
                <a16:creationId xmlns:a16="http://schemas.microsoft.com/office/drawing/2014/main" id="{E0405282-0424-CF81-AE76-359F582B9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646" y="1314995"/>
            <a:ext cx="7968343" cy="4624252"/>
          </a:xfrm>
        </p:spPr>
      </p:pic>
    </p:spTree>
    <p:extLst>
      <p:ext uri="{BB962C8B-B14F-4D97-AF65-F5344CB8AC3E}">
        <p14:creationId xmlns:p14="http://schemas.microsoft.com/office/powerpoint/2010/main" val="420778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EB61-3A21-D96E-30EF-C2CD98B464BE}"/>
              </a:ext>
            </a:extLst>
          </p:cNvPr>
          <p:cNvSpPr>
            <a:spLocks noGrp="1"/>
          </p:cNvSpPr>
          <p:nvPr>
            <p:ph type="title"/>
          </p:nvPr>
        </p:nvSpPr>
        <p:spPr>
          <a:xfrm>
            <a:off x="677334" y="609600"/>
            <a:ext cx="8596668" cy="818606"/>
          </a:xfrm>
        </p:spPr>
        <p:txBody>
          <a:bodyPr/>
          <a:lstStyle/>
          <a:p>
            <a:r>
              <a:rPr lang="en-IN" dirty="0"/>
              <a:t>Conclusion</a:t>
            </a:r>
          </a:p>
        </p:txBody>
      </p:sp>
      <p:sp>
        <p:nvSpPr>
          <p:cNvPr id="3" name="Content Placeholder 2">
            <a:extLst>
              <a:ext uri="{FF2B5EF4-FFF2-40B4-BE49-F238E27FC236}">
                <a16:creationId xmlns:a16="http://schemas.microsoft.com/office/drawing/2014/main" id="{F103BB7E-4827-6E21-2F4B-8DAF1C83267F}"/>
              </a:ext>
            </a:extLst>
          </p:cNvPr>
          <p:cNvSpPr>
            <a:spLocks noGrp="1"/>
          </p:cNvSpPr>
          <p:nvPr>
            <p:ph idx="1"/>
          </p:nvPr>
        </p:nvSpPr>
        <p:spPr>
          <a:xfrm>
            <a:off x="677334" y="1628503"/>
            <a:ext cx="8596668" cy="4412859"/>
          </a:xfrm>
        </p:spPr>
        <p:txBody>
          <a:bodyPr/>
          <a:lstStyle/>
          <a:p>
            <a:pPr>
              <a:buFont typeface="+mj-lt"/>
              <a:buAutoNum type="arabicPeriod"/>
            </a:pPr>
            <a:r>
              <a:rPr lang="en-IN" dirty="0"/>
              <a:t> Bad Weather Condition is the main reason for the maximum number of cancellation of Flights.</a:t>
            </a:r>
          </a:p>
          <a:p>
            <a:pPr>
              <a:buFont typeface="+mj-lt"/>
              <a:buAutoNum type="arabicPeriod"/>
            </a:pPr>
            <a:r>
              <a:rPr lang="en-IN" dirty="0"/>
              <a:t>Airline delay is the main reason for the maximum number of delays in Flights.</a:t>
            </a:r>
          </a:p>
          <a:p>
            <a:pPr>
              <a:buFont typeface="+mj-lt"/>
              <a:buAutoNum type="arabicPeriod"/>
            </a:pPr>
            <a:r>
              <a:rPr lang="en-IN" dirty="0"/>
              <a:t>Southwest Airlines co. is the most cheapest airline among all the airlines hence the frequency of this airline </a:t>
            </a:r>
            <a:r>
              <a:rPr lang="en-IN"/>
              <a:t>is maximum </a:t>
            </a:r>
            <a:r>
              <a:rPr lang="en-IN" dirty="0"/>
              <a:t>and therefore cancellations are also maximum.</a:t>
            </a:r>
          </a:p>
        </p:txBody>
      </p:sp>
    </p:spTree>
    <p:extLst>
      <p:ext uri="{BB962C8B-B14F-4D97-AF65-F5344CB8AC3E}">
        <p14:creationId xmlns:p14="http://schemas.microsoft.com/office/powerpoint/2010/main" val="399376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C071-68FF-CCFB-ACE1-FD812C5452C9}"/>
              </a:ext>
            </a:extLst>
          </p:cNvPr>
          <p:cNvSpPr>
            <a:spLocks noGrp="1"/>
          </p:cNvSpPr>
          <p:nvPr>
            <p:ph type="title"/>
          </p:nvPr>
        </p:nvSpPr>
        <p:spPr>
          <a:xfrm>
            <a:off x="694751" y="2151017"/>
            <a:ext cx="8596668" cy="2560319"/>
          </a:xfrm>
        </p:spPr>
        <p:txBody>
          <a:bodyPr>
            <a:noAutofit/>
          </a:bodyPr>
          <a:lstStyle/>
          <a:p>
            <a:pPr algn="ctr"/>
            <a:r>
              <a:rPr lang="en-IN" sz="9600" dirty="0"/>
              <a:t>Thank You!!</a:t>
            </a:r>
          </a:p>
        </p:txBody>
      </p:sp>
    </p:spTree>
    <p:extLst>
      <p:ext uri="{BB962C8B-B14F-4D97-AF65-F5344CB8AC3E}">
        <p14:creationId xmlns:p14="http://schemas.microsoft.com/office/powerpoint/2010/main" val="162509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944E-39C4-36E1-B758-7713301FFF3F}"/>
              </a:ext>
            </a:extLst>
          </p:cNvPr>
          <p:cNvSpPr>
            <a:spLocks noGrp="1"/>
          </p:cNvSpPr>
          <p:nvPr>
            <p:ph type="title"/>
          </p:nvPr>
        </p:nvSpPr>
        <p:spPr/>
        <p:txBody>
          <a:bodyPr/>
          <a:lstStyle/>
          <a:p>
            <a:r>
              <a:rPr lang="en-IN" dirty="0"/>
              <a:t>Project Group Members</a:t>
            </a:r>
          </a:p>
        </p:txBody>
      </p:sp>
      <p:sp>
        <p:nvSpPr>
          <p:cNvPr id="3" name="Content Placeholder 2">
            <a:extLst>
              <a:ext uri="{FF2B5EF4-FFF2-40B4-BE49-F238E27FC236}">
                <a16:creationId xmlns:a16="http://schemas.microsoft.com/office/drawing/2014/main" id="{1315880C-83CF-BC8B-45BA-04DC00822023}"/>
              </a:ext>
            </a:extLst>
          </p:cNvPr>
          <p:cNvSpPr>
            <a:spLocks noGrp="1"/>
          </p:cNvSpPr>
          <p:nvPr>
            <p:ph idx="1"/>
          </p:nvPr>
        </p:nvSpPr>
        <p:spPr>
          <a:xfrm>
            <a:off x="677334" y="1558835"/>
            <a:ext cx="8596668" cy="4482528"/>
          </a:xfrm>
        </p:spPr>
        <p:txBody>
          <a:bodyPr/>
          <a:lstStyle/>
          <a:p>
            <a:pPr>
              <a:buFont typeface="+mj-lt"/>
              <a:buAutoNum type="arabicPeriod"/>
            </a:pPr>
            <a:r>
              <a:rPr lang="en-IN" dirty="0"/>
              <a:t>MR. U.A VARUN PRASAD</a:t>
            </a:r>
          </a:p>
          <a:p>
            <a:pPr>
              <a:buFont typeface="+mj-lt"/>
              <a:buAutoNum type="arabicPeriod"/>
            </a:pPr>
            <a:endParaRPr lang="en-IN" dirty="0"/>
          </a:p>
          <a:p>
            <a:pPr>
              <a:buFont typeface="+mj-lt"/>
              <a:buAutoNum type="arabicPeriod"/>
            </a:pPr>
            <a:r>
              <a:rPr lang="en-IN" dirty="0"/>
              <a:t>MRS. AKANKSHA MODY</a:t>
            </a:r>
          </a:p>
          <a:p>
            <a:pPr>
              <a:buFont typeface="+mj-lt"/>
              <a:buAutoNum type="arabicPeriod"/>
            </a:pPr>
            <a:endParaRPr lang="en-IN" dirty="0"/>
          </a:p>
          <a:p>
            <a:pPr>
              <a:buFont typeface="+mj-lt"/>
              <a:buAutoNum type="arabicPeriod"/>
            </a:pPr>
            <a:r>
              <a:rPr lang="en-IN" dirty="0"/>
              <a:t>MRS. SHIVANGI KAUSHIK</a:t>
            </a:r>
          </a:p>
          <a:p>
            <a:pPr>
              <a:buFont typeface="+mj-lt"/>
              <a:buAutoNum type="arabicPeriod"/>
            </a:pPr>
            <a:endParaRPr lang="en-IN" dirty="0"/>
          </a:p>
          <a:p>
            <a:pPr>
              <a:buFont typeface="+mj-lt"/>
              <a:buAutoNum type="arabicPeriod"/>
            </a:pPr>
            <a:r>
              <a:rPr lang="en-IN" dirty="0"/>
              <a:t>MISS. KEERTHANA KUNDAPUR</a:t>
            </a:r>
          </a:p>
          <a:p>
            <a:pPr>
              <a:buFont typeface="+mj-lt"/>
              <a:buAutoNum type="arabicPeriod"/>
            </a:pPr>
            <a:endParaRPr lang="en-IN" dirty="0"/>
          </a:p>
          <a:p>
            <a:pPr>
              <a:buFont typeface="+mj-lt"/>
              <a:buAutoNum type="arabicPeriod"/>
            </a:pPr>
            <a:r>
              <a:rPr lang="en-IN" dirty="0"/>
              <a:t>MISS. PRIYA RAMESH SHINDE</a:t>
            </a:r>
          </a:p>
          <a:p>
            <a:pPr>
              <a:buFont typeface="+mj-lt"/>
              <a:buAutoNum type="arabicPeriod"/>
            </a:pPr>
            <a:endParaRPr lang="en-IN" dirty="0"/>
          </a:p>
          <a:p>
            <a:pPr marL="0" indent="0">
              <a:buNone/>
            </a:pPr>
            <a:r>
              <a:rPr lang="en-IN" dirty="0"/>
              <a:t>											PROJECT MENTOR: SHUBHAM SIR</a:t>
            </a:r>
          </a:p>
        </p:txBody>
      </p:sp>
    </p:spTree>
    <p:extLst>
      <p:ext uri="{BB962C8B-B14F-4D97-AF65-F5344CB8AC3E}">
        <p14:creationId xmlns:p14="http://schemas.microsoft.com/office/powerpoint/2010/main" val="324291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6A20-58FC-17AF-84A8-D655B10440DA}"/>
              </a:ext>
            </a:extLst>
          </p:cNvPr>
          <p:cNvSpPr>
            <a:spLocks noGrp="1"/>
          </p:cNvSpPr>
          <p:nvPr>
            <p:ph type="title"/>
          </p:nvPr>
        </p:nvSpPr>
        <p:spPr>
          <a:xfrm>
            <a:off x="677334" y="496390"/>
            <a:ext cx="8596668" cy="740228"/>
          </a:xfrm>
        </p:spPr>
        <p:txBody>
          <a:bodyPr>
            <a:normAutofit/>
          </a:bodyPr>
          <a:lstStyle/>
          <a:p>
            <a:r>
              <a:rPr lang="en-IN" dirty="0"/>
              <a:t>TOOLS USED:</a:t>
            </a:r>
          </a:p>
        </p:txBody>
      </p:sp>
      <p:sp>
        <p:nvSpPr>
          <p:cNvPr id="3" name="Content Placeholder 2">
            <a:extLst>
              <a:ext uri="{FF2B5EF4-FFF2-40B4-BE49-F238E27FC236}">
                <a16:creationId xmlns:a16="http://schemas.microsoft.com/office/drawing/2014/main" id="{4862AC5A-5D2E-0106-9E9C-B01A71D34C31}"/>
              </a:ext>
            </a:extLst>
          </p:cNvPr>
          <p:cNvSpPr>
            <a:spLocks noGrp="1"/>
          </p:cNvSpPr>
          <p:nvPr>
            <p:ph idx="1"/>
          </p:nvPr>
        </p:nvSpPr>
        <p:spPr>
          <a:xfrm>
            <a:off x="677334" y="1454331"/>
            <a:ext cx="8596668" cy="3949338"/>
          </a:xfrm>
        </p:spPr>
        <p:txBody>
          <a:bodyPr/>
          <a:lstStyle/>
          <a:p>
            <a:r>
              <a:rPr lang="en-IN" dirty="0"/>
              <a:t>EXCEL</a:t>
            </a:r>
          </a:p>
          <a:p>
            <a:endParaRPr lang="en-IN" dirty="0"/>
          </a:p>
          <a:p>
            <a:r>
              <a:rPr lang="en-IN" dirty="0"/>
              <a:t>MYSQL</a:t>
            </a:r>
          </a:p>
          <a:p>
            <a:endParaRPr lang="en-IN" dirty="0"/>
          </a:p>
          <a:p>
            <a:r>
              <a:rPr lang="en-IN" dirty="0"/>
              <a:t>TABLEAU</a:t>
            </a:r>
          </a:p>
          <a:p>
            <a:endParaRPr lang="en-IN" dirty="0"/>
          </a:p>
          <a:p>
            <a:r>
              <a:rPr lang="en-IN" dirty="0"/>
              <a:t>POWER BI</a:t>
            </a:r>
          </a:p>
        </p:txBody>
      </p:sp>
      <p:pic>
        <p:nvPicPr>
          <p:cNvPr id="4" name="Picture 3">
            <a:extLst>
              <a:ext uri="{FF2B5EF4-FFF2-40B4-BE49-F238E27FC236}">
                <a16:creationId xmlns:a16="http://schemas.microsoft.com/office/drawing/2014/main" id="{82840FFD-06C5-B450-67B7-149BD7C25DD7}"/>
              </a:ext>
            </a:extLst>
          </p:cNvPr>
          <p:cNvPicPr>
            <a:picLocks noChangeAspect="1"/>
          </p:cNvPicPr>
          <p:nvPr/>
        </p:nvPicPr>
        <p:blipFill>
          <a:blip r:embed="rId2"/>
          <a:stretch>
            <a:fillRect/>
          </a:stretch>
        </p:blipFill>
        <p:spPr>
          <a:xfrm>
            <a:off x="5073677" y="1454331"/>
            <a:ext cx="1022323" cy="619131"/>
          </a:xfrm>
          <a:prstGeom prst="rect">
            <a:avLst/>
          </a:prstGeom>
        </p:spPr>
      </p:pic>
      <p:pic>
        <p:nvPicPr>
          <p:cNvPr id="5" name="Picture 4">
            <a:extLst>
              <a:ext uri="{FF2B5EF4-FFF2-40B4-BE49-F238E27FC236}">
                <a16:creationId xmlns:a16="http://schemas.microsoft.com/office/drawing/2014/main" id="{A2C0F583-177D-CF3A-2C36-9240239508DF}"/>
              </a:ext>
            </a:extLst>
          </p:cNvPr>
          <p:cNvPicPr>
            <a:picLocks noChangeAspect="1"/>
          </p:cNvPicPr>
          <p:nvPr/>
        </p:nvPicPr>
        <p:blipFill>
          <a:blip r:embed="rId3"/>
          <a:stretch>
            <a:fillRect/>
          </a:stretch>
        </p:blipFill>
        <p:spPr>
          <a:xfrm>
            <a:off x="7772654" y="2148345"/>
            <a:ext cx="764114" cy="619132"/>
          </a:xfrm>
          <a:prstGeom prst="rect">
            <a:avLst/>
          </a:prstGeom>
        </p:spPr>
      </p:pic>
      <p:pic>
        <p:nvPicPr>
          <p:cNvPr id="6" name="Picture 5">
            <a:extLst>
              <a:ext uri="{FF2B5EF4-FFF2-40B4-BE49-F238E27FC236}">
                <a16:creationId xmlns:a16="http://schemas.microsoft.com/office/drawing/2014/main" id="{10B81B78-9180-8D5B-B25D-BE1D417743A6}"/>
              </a:ext>
            </a:extLst>
          </p:cNvPr>
          <p:cNvPicPr>
            <a:picLocks noChangeAspect="1"/>
          </p:cNvPicPr>
          <p:nvPr/>
        </p:nvPicPr>
        <p:blipFill>
          <a:blip r:embed="rId4"/>
          <a:stretch>
            <a:fillRect/>
          </a:stretch>
        </p:blipFill>
        <p:spPr>
          <a:xfrm>
            <a:off x="4515568" y="2865120"/>
            <a:ext cx="920199" cy="815203"/>
          </a:xfrm>
          <a:prstGeom prst="rect">
            <a:avLst/>
          </a:prstGeom>
        </p:spPr>
      </p:pic>
      <p:pic>
        <p:nvPicPr>
          <p:cNvPr id="7" name="Picture 6">
            <a:extLst>
              <a:ext uri="{FF2B5EF4-FFF2-40B4-BE49-F238E27FC236}">
                <a16:creationId xmlns:a16="http://schemas.microsoft.com/office/drawing/2014/main" id="{09D8B665-3768-C438-DA7C-5714B3722C52}"/>
              </a:ext>
            </a:extLst>
          </p:cNvPr>
          <p:cNvPicPr>
            <a:picLocks noChangeAspect="1"/>
          </p:cNvPicPr>
          <p:nvPr/>
        </p:nvPicPr>
        <p:blipFill>
          <a:blip r:embed="rId5"/>
          <a:stretch>
            <a:fillRect/>
          </a:stretch>
        </p:blipFill>
        <p:spPr>
          <a:xfrm>
            <a:off x="6720649" y="3931472"/>
            <a:ext cx="920200" cy="855831"/>
          </a:xfrm>
          <a:prstGeom prst="rect">
            <a:avLst/>
          </a:prstGeom>
        </p:spPr>
      </p:pic>
    </p:spTree>
    <p:extLst>
      <p:ext uri="{BB962C8B-B14F-4D97-AF65-F5344CB8AC3E}">
        <p14:creationId xmlns:p14="http://schemas.microsoft.com/office/powerpoint/2010/main" val="82317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B4CF-10F8-8A13-8EC7-EFDCA859CC57}"/>
              </a:ext>
            </a:extLst>
          </p:cNvPr>
          <p:cNvSpPr>
            <a:spLocks noGrp="1"/>
          </p:cNvSpPr>
          <p:nvPr>
            <p:ph type="title"/>
          </p:nvPr>
        </p:nvSpPr>
        <p:spPr>
          <a:xfrm>
            <a:off x="677334" y="609600"/>
            <a:ext cx="8596668" cy="731520"/>
          </a:xfrm>
        </p:spPr>
        <p:txBody>
          <a:bodyPr/>
          <a:lstStyle/>
          <a:p>
            <a:r>
              <a:rPr lang="en-IN" dirty="0"/>
              <a:t>KPI’S</a:t>
            </a:r>
          </a:p>
        </p:txBody>
      </p:sp>
      <p:sp>
        <p:nvSpPr>
          <p:cNvPr id="3" name="Content Placeholder 2">
            <a:extLst>
              <a:ext uri="{FF2B5EF4-FFF2-40B4-BE49-F238E27FC236}">
                <a16:creationId xmlns:a16="http://schemas.microsoft.com/office/drawing/2014/main" id="{A9459CE7-D7EF-8605-1BB4-3E1DC2ED6F60}"/>
              </a:ext>
            </a:extLst>
          </p:cNvPr>
          <p:cNvSpPr>
            <a:spLocks noGrp="1"/>
          </p:cNvSpPr>
          <p:nvPr>
            <p:ph idx="1"/>
          </p:nvPr>
        </p:nvSpPr>
        <p:spPr>
          <a:xfrm>
            <a:off x="677334" y="1506583"/>
            <a:ext cx="8596668" cy="4101737"/>
          </a:xfrm>
        </p:spPr>
        <p:txBody>
          <a:bodyPr/>
          <a:lstStyle/>
          <a:p>
            <a:pPr marL="342900" indent="-342900">
              <a:buAutoNum type="arabicParenR"/>
            </a:pPr>
            <a:r>
              <a:rPr lang="en-IN" dirty="0">
                <a:latin typeface="+mj-lt"/>
              </a:rPr>
              <a:t>Weekday Vs Weekend total flights statistics.</a:t>
            </a:r>
          </a:p>
          <a:p>
            <a:pPr marL="342900" indent="-342900">
              <a:buAutoNum type="arabicParenR"/>
            </a:pPr>
            <a:endParaRPr lang="en-IN" dirty="0">
              <a:latin typeface="+mj-lt"/>
            </a:endParaRPr>
          </a:p>
          <a:p>
            <a:pPr marL="342900" indent="-342900">
              <a:buAutoNum type="arabicParenR"/>
            </a:pPr>
            <a:r>
              <a:rPr lang="en-IN" dirty="0">
                <a:latin typeface="+mj-lt"/>
              </a:rPr>
              <a:t>Total number of cancelled flights for JetBlue Airways on first date of every month.</a:t>
            </a:r>
          </a:p>
          <a:p>
            <a:pPr marL="342900" indent="-342900">
              <a:buAutoNum type="arabicParenR"/>
            </a:pPr>
            <a:endParaRPr lang="en-IN" dirty="0">
              <a:latin typeface="+mj-lt"/>
            </a:endParaRPr>
          </a:p>
          <a:p>
            <a:pPr marL="342900" indent="-342900">
              <a:buAutoNum type="arabicParenR"/>
            </a:pPr>
            <a:r>
              <a:rPr lang="en-IN" dirty="0">
                <a:latin typeface="+mj-lt"/>
              </a:rPr>
              <a:t>Week wise, State wise and City wise statistics of delay of flights with airline details.</a:t>
            </a:r>
          </a:p>
          <a:p>
            <a:pPr marL="342900" indent="-342900">
              <a:buAutoNum type="arabicParenR"/>
            </a:pPr>
            <a:endParaRPr lang="en-IN" dirty="0">
              <a:latin typeface="+mj-lt"/>
            </a:endParaRPr>
          </a:p>
          <a:p>
            <a:pPr marL="342900" indent="-342900">
              <a:buAutoNum type="arabicParenR"/>
            </a:pPr>
            <a:r>
              <a:rPr lang="en-IN" dirty="0">
                <a:latin typeface="+mj-lt"/>
              </a:rPr>
              <a:t>Number of airlines with No departure/arrival delay with distance covered between 2500 and 3000.</a:t>
            </a:r>
          </a:p>
          <a:p>
            <a:pPr marL="342900" indent="-342900">
              <a:buAutoNum type="arabicParenR"/>
            </a:pPr>
            <a:endParaRPr lang="en-IN" dirty="0">
              <a:latin typeface="+mj-lt"/>
            </a:endParaRPr>
          </a:p>
          <a:p>
            <a:pPr marL="342900" indent="-342900">
              <a:buAutoNum type="arabicParenR"/>
            </a:pPr>
            <a:endParaRPr lang="en-IN" dirty="0">
              <a:latin typeface="+mj-lt"/>
            </a:endParaRPr>
          </a:p>
          <a:p>
            <a:pPr marL="342900" indent="-342900">
              <a:buAutoNum type="arabicParenR"/>
            </a:pPr>
            <a:endParaRPr lang="en-IN" dirty="0">
              <a:latin typeface="+mj-lt"/>
            </a:endParaRPr>
          </a:p>
          <a:p>
            <a:pPr marL="342900" indent="-342900">
              <a:buAutoNum type="arabicParenR"/>
            </a:pPr>
            <a:endParaRPr lang="en-IN" dirty="0">
              <a:latin typeface="+mj-lt"/>
            </a:endParaRPr>
          </a:p>
          <a:p>
            <a:endParaRPr lang="en-IN" dirty="0"/>
          </a:p>
        </p:txBody>
      </p:sp>
    </p:spTree>
    <p:extLst>
      <p:ext uri="{BB962C8B-B14F-4D97-AF65-F5344CB8AC3E}">
        <p14:creationId xmlns:p14="http://schemas.microsoft.com/office/powerpoint/2010/main" val="352050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AE13-8F30-E969-EF8E-9196C1D2645A}"/>
              </a:ext>
            </a:extLst>
          </p:cNvPr>
          <p:cNvSpPr>
            <a:spLocks noGrp="1"/>
          </p:cNvSpPr>
          <p:nvPr>
            <p:ph type="title"/>
          </p:nvPr>
        </p:nvSpPr>
        <p:spPr>
          <a:xfrm>
            <a:off x="677334" y="391884"/>
            <a:ext cx="8596668" cy="827315"/>
          </a:xfrm>
        </p:spPr>
        <p:txBody>
          <a:bodyPr>
            <a:normAutofit/>
          </a:bodyPr>
          <a:lstStyle/>
          <a:p>
            <a:r>
              <a:rPr lang="en-IN" dirty="0"/>
              <a:t>KPI 1</a:t>
            </a:r>
          </a:p>
        </p:txBody>
      </p:sp>
      <p:sp>
        <p:nvSpPr>
          <p:cNvPr id="7" name="Content Placeholder 6">
            <a:extLst>
              <a:ext uri="{FF2B5EF4-FFF2-40B4-BE49-F238E27FC236}">
                <a16:creationId xmlns:a16="http://schemas.microsoft.com/office/drawing/2014/main" id="{5BB73110-1E87-77CA-BAC1-CCFBBDEE5A09}"/>
              </a:ext>
            </a:extLst>
          </p:cNvPr>
          <p:cNvSpPr>
            <a:spLocks noGrp="1"/>
          </p:cNvSpPr>
          <p:nvPr>
            <p:ph idx="1"/>
          </p:nvPr>
        </p:nvSpPr>
        <p:spPr>
          <a:xfrm>
            <a:off x="677334" y="1454331"/>
            <a:ext cx="8596668" cy="479406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1" name="Picture 10">
            <a:extLst>
              <a:ext uri="{FF2B5EF4-FFF2-40B4-BE49-F238E27FC236}">
                <a16:creationId xmlns:a16="http://schemas.microsoft.com/office/drawing/2014/main" id="{161028CF-E0D1-9088-13EA-6F895CE3E019}"/>
              </a:ext>
            </a:extLst>
          </p:cNvPr>
          <p:cNvPicPr>
            <a:picLocks noChangeAspect="1"/>
          </p:cNvPicPr>
          <p:nvPr/>
        </p:nvPicPr>
        <p:blipFill>
          <a:blip r:embed="rId2"/>
          <a:stretch>
            <a:fillRect/>
          </a:stretch>
        </p:blipFill>
        <p:spPr>
          <a:xfrm>
            <a:off x="1672045" y="1698171"/>
            <a:ext cx="5625737" cy="4080640"/>
          </a:xfrm>
          <a:prstGeom prst="rect">
            <a:avLst/>
          </a:prstGeom>
        </p:spPr>
      </p:pic>
    </p:spTree>
    <p:extLst>
      <p:ext uri="{BB962C8B-B14F-4D97-AF65-F5344CB8AC3E}">
        <p14:creationId xmlns:p14="http://schemas.microsoft.com/office/powerpoint/2010/main" val="14939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A17-BEF7-CE4C-3F98-6FA61A70C60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F1D2214-DAAD-BDB2-67C6-AEA10C4D89CC}"/>
              </a:ext>
            </a:extLst>
          </p:cNvPr>
          <p:cNvSpPr>
            <a:spLocks noGrp="1"/>
          </p:cNvSpPr>
          <p:nvPr>
            <p:ph idx="1"/>
          </p:nvPr>
        </p:nvSpPr>
        <p:spPr/>
        <p:txBody>
          <a:bodyPr/>
          <a:lstStyle/>
          <a:p>
            <a:pPr>
              <a:buFont typeface="+mj-lt"/>
              <a:buAutoNum type="arabicPeriod"/>
            </a:pPr>
            <a:r>
              <a:rPr lang="en-IN" dirty="0"/>
              <a:t>In weekend there is only 26% of Flights and in weekdays there are 74% flights. So here we can say that weekdays flights are more compare to weekend flights, may be because flight tickets are more expensive on weekend compare to weekdays.</a:t>
            </a:r>
          </a:p>
          <a:p>
            <a:pPr>
              <a:buFont typeface="+mj-lt"/>
              <a:buAutoNum type="arabicPeriod"/>
            </a:pPr>
            <a:r>
              <a:rPr lang="en-IN" dirty="0"/>
              <a:t>The top 5 Airlines for both weekdays as well as weekend are: Southwest, Delta, American, SkyWest and Atlantic Airlines.</a:t>
            </a:r>
          </a:p>
        </p:txBody>
      </p:sp>
    </p:spTree>
    <p:extLst>
      <p:ext uri="{BB962C8B-B14F-4D97-AF65-F5344CB8AC3E}">
        <p14:creationId xmlns:p14="http://schemas.microsoft.com/office/powerpoint/2010/main" val="302653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826C-28B4-A7F3-8773-EFB5EF78E2DC}"/>
              </a:ext>
            </a:extLst>
          </p:cNvPr>
          <p:cNvSpPr>
            <a:spLocks noGrp="1"/>
          </p:cNvSpPr>
          <p:nvPr>
            <p:ph type="title"/>
          </p:nvPr>
        </p:nvSpPr>
        <p:spPr>
          <a:xfrm>
            <a:off x="677334" y="267581"/>
            <a:ext cx="8596668" cy="659884"/>
          </a:xfrm>
        </p:spPr>
        <p:txBody>
          <a:bodyPr>
            <a:normAutofit/>
          </a:bodyPr>
          <a:lstStyle/>
          <a:p>
            <a:r>
              <a:rPr lang="en-IN" dirty="0"/>
              <a:t>KPI 2</a:t>
            </a:r>
          </a:p>
        </p:txBody>
      </p:sp>
      <p:sp>
        <p:nvSpPr>
          <p:cNvPr id="7" name="Content Placeholder 6">
            <a:extLst>
              <a:ext uri="{FF2B5EF4-FFF2-40B4-BE49-F238E27FC236}">
                <a16:creationId xmlns:a16="http://schemas.microsoft.com/office/drawing/2014/main" id="{6B10FB8D-3DF4-604C-FA43-0A796207252A}"/>
              </a:ext>
            </a:extLst>
          </p:cNvPr>
          <p:cNvSpPr>
            <a:spLocks noGrp="1"/>
          </p:cNvSpPr>
          <p:nvPr>
            <p:ph idx="1"/>
          </p:nvPr>
        </p:nvSpPr>
        <p:spPr>
          <a:xfrm>
            <a:off x="677334" y="1045030"/>
            <a:ext cx="8596668" cy="4996334"/>
          </a:xfrm>
        </p:spPr>
        <p:txBody>
          <a:bodyPr>
            <a:normAutofit/>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06BDC92C-6D51-52A8-9EA2-060B216CE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23" y="1280161"/>
            <a:ext cx="7715793" cy="4258490"/>
          </a:xfrm>
          <a:prstGeom prst="rect">
            <a:avLst/>
          </a:prstGeom>
        </p:spPr>
      </p:pic>
    </p:spTree>
    <p:extLst>
      <p:ext uri="{BB962C8B-B14F-4D97-AF65-F5344CB8AC3E}">
        <p14:creationId xmlns:p14="http://schemas.microsoft.com/office/powerpoint/2010/main" val="129129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A006-9F9E-8E67-FCFD-370EB31ADF18}"/>
              </a:ext>
            </a:extLst>
          </p:cNvPr>
          <p:cNvSpPr>
            <a:spLocks noGrp="1"/>
          </p:cNvSpPr>
          <p:nvPr>
            <p:ph type="title"/>
          </p:nvPr>
        </p:nvSpPr>
        <p:spPr>
          <a:xfrm>
            <a:off x="677334" y="609600"/>
            <a:ext cx="8596668" cy="740229"/>
          </a:xfrm>
        </p:spPr>
        <p:txBody>
          <a:bodyPr/>
          <a:lstStyle/>
          <a:p>
            <a:r>
              <a:rPr lang="en-IN" dirty="0"/>
              <a:t>Conclusion:</a:t>
            </a:r>
          </a:p>
        </p:txBody>
      </p:sp>
      <p:sp>
        <p:nvSpPr>
          <p:cNvPr id="3" name="Content Placeholder 2">
            <a:extLst>
              <a:ext uri="{FF2B5EF4-FFF2-40B4-BE49-F238E27FC236}">
                <a16:creationId xmlns:a16="http://schemas.microsoft.com/office/drawing/2014/main" id="{89557CE8-967B-F721-5EB6-743B68DF46B0}"/>
              </a:ext>
            </a:extLst>
          </p:cNvPr>
          <p:cNvSpPr>
            <a:spLocks noGrp="1"/>
          </p:cNvSpPr>
          <p:nvPr>
            <p:ph idx="1"/>
          </p:nvPr>
        </p:nvSpPr>
        <p:spPr>
          <a:xfrm>
            <a:off x="677334" y="2037805"/>
            <a:ext cx="8596668" cy="4003557"/>
          </a:xfrm>
        </p:spPr>
        <p:txBody>
          <a:bodyPr/>
          <a:lstStyle/>
          <a:p>
            <a:pPr>
              <a:buFont typeface="+mj-lt"/>
              <a:buAutoNum type="arabicPeriod"/>
            </a:pPr>
            <a:r>
              <a:rPr lang="en-IN" dirty="0"/>
              <a:t>June month has 55 number of cancelled flights, So this month has the highest number of cancellation of flights compare to other months. </a:t>
            </a:r>
          </a:p>
          <a:p>
            <a:pPr>
              <a:buFont typeface="+mj-lt"/>
              <a:buAutoNum type="arabicPeriod"/>
            </a:pPr>
            <a:r>
              <a:rPr lang="en-IN" dirty="0"/>
              <a:t>The maximum cancellation of flights are on month June because of bad weather condition as well as June month is very busy season for Flights.</a:t>
            </a:r>
          </a:p>
          <a:p>
            <a:pPr>
              <a:buFont typeface="+mj-lt"/>
              <a:buAutoNum type="arabicPeriod"/>
            </a:pPr>
            <a:r>
              <a:rPr lang="en-IN" dirty="0"/>
              <a:t>There are 46 cancellation of flights for National Air System Delay, 7 cancellation of flights for carrier Delay and 2 cancellation of flights for weather Delay.</a:t>
            </a:r>
          </a:p>
          <a:p>
            <a:pPr>
              <a:buFont typeface="+mj-lt"/>
              <a:buAutoNum type="arabicPeriod"/>
            </a:pPr>
            <a:r>
              <a:rPr lang="en-IN" dirty="0"/>
              <a:t>The maximum Flights were cancelled from origin Airport i.e. John F. Kennedy International Airport(JFK) to destination airport Gen. Edward Lawrence Logan International Airport(BOS).</a:t>
            </a:r>
          </a:p>
          <a:p>
            <a:pPr>
              <a:buFont typeface="+mj-lt"/>
              <a:buAutoNum type="arabicPeriod"/>
            </a:pPr>
            <a:endParaRPr lang="en-IN" dirty="0"/>
          </a:p>
          <a:p>
            <a:pPr marL="0" indent="0">
              <a:buNone/>
            </a:pPr>
            <a:endParaRPr lang="en-IN" dirty="0"/>
          </a:p>
        </p:txBody>
      </p:sp>
    </p:spTree>
    <p:extLst>
      <p:ext uri="{BB962C8B-B14F-4D97-AF65-F5344CB8AC3E}">
        <p14:creationId xmlns:p14="http://schemas.microsoft.com/office/powerpoint/2010/main" val="38128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D24F-4153-22FD-6CD2-35ACA6314C5A}"/>
              </a:ext>
            </a:extLst>
          </p:cNvPr>
          <p:cNvSpPr>
            <a:spLocks noGrp="1"/>
          </p:cNvSpPr>
          <p:nvPr>
            <p:ph type="title"/>
          </p:nvPr>
        </p:nvSpPr>
        <p:spPr>
          <a:xfrm>
            <a:off x="677334" y="444136"/>
            <a:ext cx="8596668" cy="618309"/>
          </a:xfrm>
        </p:spPr>
        <p:txBody>
          <a:bodyPr>
            <a:normAutofit fontScale="90000"/>
          </a:bodyPr>
          <a:lstStyle/>
          <a:p>
            <a:r>
              <a:rPr lang="en-IN" dirty="0"/>
              <a:t>KPI 3</a:t>
            </a:r>
          </a:p>
        </p:txBody>
      </p:sp>
      <p:sp>
        <p:nvSpPr>
          <p:cNvPr id="3" name="Content Placeholder 2">
            <a:extLst>
              <a:ext uri="{FF2B5EF4-FFF2-40B4-BE49-F238E27FC236}">
                <a16:creationId xmlns:a16="http://schemas.microsoft.com/office/drawing/2014/main" id="{2E85C555-2221-D5AE-9338-7148A0172AB6}"/>
              </a:ext>
            </a:extLst>
          </p:cNvPr>
          <p:cNvSpPr>
            <a:spLocks noGrp="1"/>
          </p:cNvSpPr>
          <p:nvPr>
            <p:ph idx="1"/>
          </p:nvPr>
        </p:nvSpPr>
        <p:spPr>
          <a:xfrm>
            <a:off x="677334" y="984069"/>
            <a:ext cx="8596668" cy="5057293"/>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07E65A83-7631-0832-B16F-2C4C5CC55344}"/>
              </a:ext>
            </a:extLst>
          </p:cNvPr>
          <p:cNvPicPr>
            <a:picLocks noChangeAspect="1"/>
          </p:cNvPicPr>
          <p:nvPr/>
        </p:nvPicPr>
        <p:blipFill>
          <a:blip r:embed="rId2"/>
          <a:stretch>
            <a:fillRect/>
          </a:stretch>
        </p:blipFill>
        <p:spPr>
          <a:xfrm>
            <a:off x="797771" y="1502229"/>
            <a:ext cx="8355793" cy="4371702"/>
          </a:xfrm>
          <a:prstGeom prst="rect">
            <a:avLst/>
          </a:prstGeom>
        </p:spPr>
      </p:pic>
    </p:spTree>
    <p:extLst>
      <p:ext uri="{BB962C8B-B14F-4D97-AF65-F5344CB8AC3E}">
        <p14:creationId xmlns:p14="http://schemas.microsoft.com/office/powerpoint/2010/main" val="199360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688</TotalTime>
  <Words>514</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Flight Delay Analysis </vt:lpstr>
      <vt:lpstr>Project Group Members</vt:lpstr>
      <vt:lpstr>TOOLS USED:</vt:lpstr>
      <vt:lpstr>KPI’S</vt:lpstr>
      <vt:lpstr>KPI 1</vt:lpstr>
      <vt:lpstr>Conclusion:</vt:lpstr>
      <vt:lpstr>KPI 2</vt:lpstr>
      <vt:lpstr>Conclusion:</vt:lpstr>
      <vt:lpstr>KPI 3</vt:lpstr>
      <vt:lpstr>Conclusion:</vt:lpstr>
      <vt:lpstr>KPI 4</vt:lpstr>
      <vt:lpstr>Conclusion:</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keerthana k</dc:creator>
  <cp:lastModifiedBy>keerthana k</cp:lastModifiedBy>
  <cp:revision>4</cp:revision>
  <dcterms:created xsi:type="dcterms:W3CDTF">2022-10-03T12:56:38Z</dcterms:created>
  <dcterms:modified xsi:type="dcterms:W3CDTF">2022-10-07T18:55:42Z</dcterms:modified>
</cp:coreProperties>
</file>