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0"/>
  </p:notesMasterIdLst>
  <p:sldIdLst>
    <p:sldId id="257" r:id="rId2"/>
    <p:sldId id="281" r:id="rId3"/>
    <p:sldId id="282" r:id="rId4"/>
    <p:sldId id="280" r:id="rId5"/>
    <p:sldId id="279" r:id="rId6"/>
    <p:sldId id="278" r:id="rId7"/>
    <p:sldId id="288" r:id="rId8"/>
    <p:sldId id="283" r:id="rId9"/>
    <p:sldId id="287" r:id="rId10"/>
    <p:sldId id="286" r:id="rId11"/>
    <p:sldId id="284" r:id="rId12"/>
    <p:sldId id="289" r:id="rId13"/>
    <p:sldId id="293" r:id="rId14"/>
    <p:sldId id="302" r:id="rId15"/>
    <p:sldId id="301" r:id="rId16"/>
    <p:sldId id="308" r:id="rId17"/>
    <p:sldId id="303" r:id="rId18"/>
    <p:sldId id="300" r:id="rId19"/>
    <p:sldId id="296" r:id="rId20"/>
    <p:sldId id="294" r:id="rId21"/>
    <p:sldId id="291" r:id="rId22"/>
    <p:sldId id="307" r:id="rId23"/>
    <p:sldId id="311" r:id="rId24"/>
    <p:sldId id="292" r:id="rId25"/>
    <p:sldId id="309" r:id="rId26"/>
    <p:sldId id="312" r:id="rId27"/>
    <p:sldId id="313"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AEE95-E83C-4CB1-AE5A-C794514CC75F}"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229B4-5EEE-4143-B82B-B41D3CD264BB}" type="slidenum">
              <a:rPr lang="en-US" smtClean="0"/>
              <a:t>‹#›</a:t>
            </a:fld>
            <a:endParaRPr lang="en-US"/>
          </a:p>
        </p:txBody>
      </p:sp>
    </p:spTree>
    <p:extLst>
      <p:ext uri="{BB962C8B-B14F-4D97-AF65-F5344CB8AC3E}">
        <p14:creationId xmlns:p14="http://schemas.microsoft.com/office/powerpoint/2010/main" val="422894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32236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7FF76-A714-4C65-B2C1-A4A2020DBF60}"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366480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168200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98672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251099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123883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90071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1411462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134714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32428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7FF76-A714-4C65-B2C1-A4A2020DBF60}"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34741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7FF76-A714-4C65-B2C1-A4A2020DBF60}"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115998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7FF76-A714-4C65-B2C1-A4A2020DBF60}"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86664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7FF76-A714-4C65-B2C1-A4A2020DBF60}"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308056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7FF76-A714-4C65-B2C1-A4A2020DBF60}"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28588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7FF76-A714-4C65-B2C1-A4A2020DBF60}"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40075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7FF76-A714-4C65-B2C1-A4A2020DBF60}"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6B9BC-9CC0-4735-9C6C-25B44FAF5C5E}" type="slidenum">
              <a:rPr lang="en-US" smtClean="0"/>
              <a:t>‹#›</a:t>
            </a:fld>
            <a:endParaRPr lang="en-US"/>
          </a:p>
        </p:txBody>
      </p:sp>
    </p:spTree>
    <p:extLst>
      <p:ext uri="{BB962C8B-B14F-4D97-AF65-F5344CB8AC3E}">
        <p14:creationId xmlns:p14="http://schemas.microsoft.com/office/powerpoint/2010/main" val="211675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E7FF76-A714-4C65-B2C1-A4A2020DBF60}" type="datetimeFigureOut">
              <a:rPr lang="en-US" smtClean="0"/>
              <a:t>9/21/2024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E6B9BC-9CC0-4735-9C6C-25B44FAF5C5E}" type="slidenum">
              <a:rPr lang="en-US" smtClean="0"/>
              <a:t>‹#›</a:t>
            </a:fld>
            <a:endParaRPr lang="en-US"/>
          </a:p>
        </p:txBody>
      </p:sp>
    </p:spTree>
    <p:extLst>
      <p:ext uri="{BB962C8B-B14F-4D97-AF65-F5344CB8AC3E}">
        <p14:creationId xmlns:p14="http://schemas.microsoft.com/office/powerpoint/2010/main" val="3423232122"/>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0"/>
          <p:cNvSpPr txBox="1"/>
          <p:nvPr/>
        </p:nvSpPr>
        <p:spPr>
          <a:xfrm rot="10800000" flipH="1">
            <a:off x="3048778" y="2108718"/>
            <a:ext cx="356895"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p:txBody>
      </p:sp>
      <p:sp>
        <p:nvSpPr>
          <p:cNvPr id="5" name="Title 4">
            <a:extLst>
              <a:ext uri="{FF2B5EF4-FFF2-40B4-BE49-F238E27FC236}">
                <a16:creationId xmlns:a16="http://schemas.microsoft.com/office/drawing/2014/main" id="{89F7498E-9E7B-4091-BDBB-35EA98AF34CB}"/>
              </a:ext>
            </a:extLst>
          </p:cNvPr>
          <p:cNvSpPr>
            <a:spLocks noGrp="1"/>
          </p:cNvSpPr>
          <p:nvPr>
            <p:ph type="ctrTitle"/>
          </p:nvPr>
        </p:nvSpPr>
        <p:spPr>
          <a:xfrm>
            <a:off x="1610588" y="812801"/>
            <a:ext cx="9989741" cy="2616199"/>
          </a:xfrm>
        </p:spPr>
        <p:txBody>
          <a:bodyPr/>
          <a:lstStyle/>
          <a:p>
            <a:r>
              <a:rPr lang="en-US" b="1" i="1" dirty="0">
                <a:ea typeface="Calibri" panose="020F0502020204030204" pitchFamily="34" charset="0"/>
                <a:cs typeface="Calibri" panose="020F0502020204030204" pitchFamily="34" charset="0"/>
              </a:rPr>
              <a:t>SOCIAL MEDIA DATABASE</a:t>
            </a:r>
            <a:endParaRPr lang="en-IN" b="1" i="1" dirty="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FA47B13-25CC-4333-8D1F-32C13AA764DD}"/>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407324"/>
            <a:ext cx="12108873" cy="72653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010D-19E4-489C-836D-4DED08F1896E}"/>
              </a:ext>
            </a:extLst>
          </p:cNvPr>
          <p:cNvSpPr>
            <a:spLocks noGrp="1"/>
          </p:cNvSpPr>
          <p:nvPr>
            <p:ph type="title"/>
          </p:nvPr>
        </p:nvSpPr>
        <p:spPr>
          <a:xfrm>
            <a:off x="3783105" y="264459"/>
            <a:ext cx="5407024" cy="470647"/>
          </a:xfrm>
        </p:spPr>
        <p:txBody>
          <a:bodyPr>
            <a:normAutofit/>
          </a:bodyPr>
          <a:lstStyle/>
          <a:p>
            <a:r>
              <a:rPr lang="en-US" sz="2400" b="1" i="1" u="sng" dirty="0"/>
              <a:t>POST_TAGS</a:t>
            </a:r>
            <a:endParaRPr lang="en-IN" sz="2400" b="1" i="1" u="sng" dirty="0"/>
          </a:p>
        </p:txBody>
      </p:sp>
      <p:sp>
        <p:nvSpPr>
          <p:cNvPr id="3" name="Content Placeholder 2">
            <a:extLst>
              <a:ext uri="{FF2B5EF4-FFF2-40B4-BE49-F238E27FC236}">
                <a16:creationId xmlns:a16="http://schemas.microsoft.com/office/drawing/2014/main" id="{A7F7B90A-7B9B-43CB-AF5C-5C66567515D8}"/>
              </a:ext>
            </a:extLst>
          </p:cNvPr>
          <p:cNvSpPr>
            <a:spLocks noGrp="1"/>
          </p:cNvSpPr>
          <p:nvPr>
            <p:ph idx="1"/>
          </p:nvPr>
        </p:nvSpPr>
        <p:spPr>
          <a:xfrm>
            <a:off x="1708427" y="838199"/>
            <a:ext cx="10018713" cy="3124201"/>
          </a:xfrm>
        </p:spPr>
        <p:txBody>
          <a:bodyPr>
            <a:normAutofit fontScale="92500" lnSpcReduction="20000"/>
          </a:bodyPr>
          <a:lstStyle/>
          <a:p>
            <a:pPr marL="0" indent="0">
              <a:buNone/>
            </a:pPr>
            <a:endParaRPr lang="en-IN" sz="1700" b="1" dirty="0"/>
          </a:p>
          <a:p>
            <a:pPr marL="0" indent="0">
              <a:buNone/>
            </a:pPr>
            <a:r>
              <a:rPr lang="en-IN" sz="1700" b="1" dirty="0"/>
              <a:t>Syntax:</a:t>
            </a:r>
          </a:p>
          <a:p>
            <a:pPr marL="0" indent="0">
              <a:buNone/>
            </a:pPr>
            <a:r>
              <a:rPr lang="en-IN" sz="1700" dirty="0"/>
              <a:t>CREATE TABLE </a:t>
            </a:r>
            <a:r>
              <a:rPr lang="en-IN" sz="1700" dirty="0" err="1"/>
              <a:t>post_tags</a:t>
            </a:r>
            <a:r>
              <a:rPr lang="en-IN" sz="1700" dirty="0"/>
              <a:t> (</a:t>
            </a:r>
          </a:p>
          <a:p>
            <a:pPr marL="0" indent="0">
              <a:buNone/>
            </a:pPr>
            <a:r>
              <a:rPr lang="en-IN" sz="1700" dirty="0"/>
              <a:t>    </a:t>
            </a:r>
            <a:r>
              <a:rPr lang="en-IN" sz="1700" dirty="0" err="1"/>
              <a:t>post_id</a:t>
            </a:r>
            <a:r>
              <a:rPr lang="en-IN" sz="1700" dirty="0"/>
              <a:t> INT NOT NULL,</a:t>
            </a:r>
          </a:p>
          <a:p>
            <a:pPr marL="0" indent="0">
              <a:buNone/>
            </a:pPr>
            <a:r>
              <a:rPr lang="en-IN" sz="1700" dirty="0"/>
              <a:t>    </a:t>
            </a:r>
            <a:r>
              <a:rPr lang="en-IN" sz="1700" dirty="0" err="1"/>
              <a:t>hashtag_id</a:t>
            </a:r>
            <a:r>
              <a:rPr lang="en-IN" sz="1700" dirty="0"/>
              <a:t> INT NOT NULL,</a:t>
            </a:r>
          </a:p>
          <a:p>
            <a:pPr marL="0" indent="0">
              <a:buNone/>
            </a:pPr>
            <a:r>
              <a:rPr lang="en-IN" sz="1700" dirty="0"/>
              <a:t>    PRIMARY KEY (</a:t>
            </a:r>
            <a:r>
              <a:rPr lang="en-IN" sz="1700" dirty="0" err="1"/>
              <a:t>post_id</a:t>
            </a:r>
            <a:r>
              <a:rPr lang="en-IN" sz="1700" dirty="0"/>
              <a:t>, </a:t>
            </a:r>
            <a:r>
              <a:rPr lang="en-IN" sz="1700" dirty="0" err="1"/>
              <a:t>hashtag_id</a:t>
            </a:r>
            <a:r>
              <a:rPr lang="en-IN" sz="1700" dirty="0"/>
              <a:t>),</a:t>
            </a:r>
          </a:p>
          <a:p>
            <a:pPr marL="0" indent="0">
              <a:buNone/>
            </a:pPr>
            <a:r>
              <a:rPr lang="en-IN" sz="1700" dirty="0"/>
              <a:t>    FOREIGN KEY (</a:t>
            </a:r>
            <a:r>
              <a:rPr lang="en-IN" sz="1700" dirty="0" err="1"/>
              <a:t>post_id</a:t>
            </a:r>
            <a:r>
              <a:rPr lang="en-IN" sz="1700" dirty="0"/>
              <a:t>) REFERENCES post(</a:t>
            </a:r>
            <a:r>
              <a:rPr lang="en-IN" sz="1700" dirty="0" err="1"/>
              <a:t>post_id</a:t>
            </a:r>
            <a:r>
              <a:rPr lang="en-IN" sz="1700" dirty="0"/>
              <a:t>),</a:t>
            </a:r>
          </a:p>
          <a:p>
            <a:pPr marL="0" indent="0">
              <a:buNone/>
            </a:pPr>
            <a:r>
              <a:rPr lang="en-IN" sz="1700" dirty="0"/>
              <a:t>    FOREIGN KEY (</a:t>
            </a:r>
            <a:r>
              <a:rPr lang="en-IN" sz="1700" dirty="0" err="1"/>
              <a:t>hashtag_id</a:t>
            </a:r>
            <a:r>
              <a:rPr lang="en-IN" sz="1700" dirty="0"/>
              <a:t>) REFERENCES hashtags(</a:t>
            </a:r>
            <a:r>
              <a:rPr lang="en-IN" sz="1700" dirty="0" err="1"/>
              <a:t>hashtag_id</a:t>
            </a:r>
            <a:r>
              <a:rPr lang="en-IN" sz="1700" dirty="0"/>
              <a:t>)</a:t>
            </a:r>
          </a:p>
          <a:p>
            <a:pPr marL="0" indent="0">
              <a:buNone/>
            </a:pPr>
            <a:r>
              <a:rPr lang="en-IN" sz="1700" dirty="0"/>
              <a:t>);</a:t>
            </a:r>
          </a:p>
          <a:p>
            <a:endParaRPr lang="en-IN" dirty="0"/>
          </a:p>
        </p:txBody>
      </p:sp>
      <p:pic>
        <p:nvPicPr>
          <p:cNvPr id="5" name="Picture 4">
            <a:extLst>
              <a:ext uri="{FF2B5EF4-FFF2-40B4-BE49-F238E27FC236}">
                <a16:creationId xmlns:a16="http://schemas.microsoft.com/office/drawing/2014/main" id="{C65B1AEF-B1B3-4AE4-BF4A-55DEAA0C2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263" y="3849651"/>
            <a:ext cx="6716062" cy="1848108"/>
          </a:xfrm>
          <a:prstGeom prst="rect">
            <a:avLst/>
          </a:prstGeom>
        </p:spPr>
      </p:pic>
    </p:spTree>
    <p:extLst>
      <p:ext uri="{BB962C8B-B14F-4D97-AF65-F5344CB8AC3E}">
        <p14:creationId xmlns:p14="http://schemas.microsoft.com/office/powerpoint/2010/main" val="36857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53AC-C977-4548-821E-42F66B2D88AC}"/>
              </a:ext>
            </a:extLst>
          </p:cNvPr>
          <p:cNvSpPr>
            <a:spLocks noGrp="1"/>
          </p:cNvSpPr>
          <p:nvPr>
            <p:ph type="title"/>
          </p:nvPr>
        </p:nvSpPr>
        <p:spPr>
          <a:xfrm>
            <a:off x="2393576" y="246530"/>
            <a:ext cx="8159189" cy="381000"/>
          </a:xfrm>
        </p:spPr>
        <p:txBody>
          <a:bodyPr>
            <a:normAutofit fontScale="90000"/>
          </a:bodyPr>
          <a:lstStyle/>
          <a:p>
            <a:r>
              <a:rPr lang="en-US" sz="3200" b="1" i="1" dirty="0"/>
              <a:t>CONTENTS OF TABLE</a:t>
            </a:r>
            <a:endParaRPr lang="en-IN" sz="3200" b="1" i="1" dirty="0"/>
          </a:p>
        </p:txBody>
      </p:sp>
      <p:sp>
        <p:nvSpPr>
          <p:cNvPr id="3" name="Content Placeholder 2">
            <a:extLst>
              <a:ext uri="{FF2B5EF4-FFF2-40B4-BE49-F238E27FC236}">
                <a16:creationId xmlns:a16="http://schemas.microsoft.com/office/drawing/2014/main" id="{B85F3C87-FB10-4E26-97EF-A1A0698B3FC8}"/>
              </a:ext>
            </a:extLst>
          </p:cNvPr>
          <p:cNvSpPr>
            <a:spLocks noGrp="1"/>
          </p:cNvSpPr>
          <p:nvPr>
            <p:ph idx="1"/>
          </p:nvPr>
        </p:nvSpPr>
        <p:spPr>
          <a:xfrm>
            <a:off x="1700305" y="1328101"/>
            <a:ext cx="4395695" cy="905435"/>
          </a:xfrm>
        </p:spPr>
        <p:txBody>
          <a:bodyPr>
            <a:noAutofit/>
          </a:bodyPr>
          <a:lstStyle/>
          <a:p>
            <a:r>
              <a:rPr lang="en-US" sz="1600" b="1" dirty="0"/>
              <a:t>To insert data in table</a:t>
            </a:r>
          </a:p>
          <a:p>
            <a:pPr marL="0" indent="0">
              <a:buNone/>
            </a:pPr>
            <a:r>
              <a:rPr lang="en-US" sz="1600" dirty="0"/>
              <a:t>Syntax</a:t>
            </a:r>
            <a:r>
              <a:rPr lang="en-US" sz="1600" b="1" dirty="0"/>
              <a:t>: Insert into </a:t>
            </a:r>
            <a:r>
              <a:rPr lang="en-US" sz="1600" b="1" dirty="0" err="1"/>
              <a:t>table_name</a:t>
            </a:r>
            <a:r>
              <a:rPr lang="en-US" sz="1600" b="1" dirty="0"/>
              <a:t> values();</a:t>
            </a:r>
          </a:p>
          <a:p>
            <a:r>
              <a:rPr lang="en-US" sz="1600" b="1" dirty="0"/>
              <a:t>To retrieve the data from table</a:t>
            </a:r>
          </a:p>
          <a:p>
            <a:pPr marL="0" indent="0">
              <a:buNone/>
            </a:pPr>
            <a:r>
              <a:rPr lang="en-US" sz="1600" dirty="0"/>
              <a:t>Syntax</a:t>
            </a:r>
            <a:r>
              <a:rPr lang="en-US" sz="1600" b="1" dirty="0"/>
              <a:t>: Select * from </a:t>
            </a:r>
            <a:r>
              <a:rPr lang="en-US" sz="1600" b="1" dirty="0" err="1"/>
              <a:t>table_name</a:t>
            </a:r>
            <a:r>
              <a:rPr lang="en-US" sz="1600" b="1" dirty="0"/>
              <a:t>; </a:t>
            </a:r>
          </a:p>
        </p:txBody>
      </p:sp>
      <p:pic>
        <p:nvPicPr>
          <p:cNvPr id="5" name="Picture 4">
            <a:extLst>
              <a:ext uri="{FF2B5EF4-FFF2-40B4-BE49-F238E27FC236}">
                <a16:creationId xmlns:a16="http://schemas.microsoft.com/office/drawing/2014/main" id="{E8240DA6-E753-494B-9B8B-B14B74491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105" y="3305247"/>
            <a:ext cx="9456575" cy="3078885"/>
          </a:xfrm>
          <a:prstGeom prst="rect">
            <a:avLst/>
          </a:prstGeom>
        </p:spPr>
      </p:pic>
      <p:sp>
        <p:nvSpPr>
          <p:cNvPr id="6" name="TextBox 5">
            <a:extLst>
              <a:ext uri="{FF2B5EF4-FFF2-40B4-BE49-F238E27FC236}">
                <a16:creationId xmlns:a16="http://schemas.microsoft.com/office/drawing/2014/main" id="{10618425-EAF1-4AB5-B36C-62842AE00DD7}"/>
              </a:ext>
            </a:extLst>
          </p:cNvPr>
          <p:cNvSpPr txBox="1"/>
          <p:nvPr/>
        </p:nvSpPr>
        <p:spPr>
          <a:xfrm>
            <a:off x="1700305" y="2597041"/>
            <a:ext cx="2113280" cy="461665"/>
          </a:xfrm>
          <a:prstGeom prst="rect">
            <a:avLst/>
          </a:prstGeom>
          <a:noFill/>
        </p:spPr>
        <p:txBody>
          <a:bodyPr wrap="square" rtlCol="0">
            <a:spAutoFit/>
          </a:bodyPr>
          <a:lstStyle/>
          <a:p>
            <a:r>
              <a:rPr lang="en-US" sz="2400" b="1" i="1" u="sng" dirty="0"/>
              <a:t>USERS</a:t>
            </a:r>
            <a:endParaRPr lang="en-IN" sz="2400" b="1" i="1" u="sng" dirty="0"/>
          </a:p>
        </p:txBody>
      </p:sp>
    </p:spTree>
    <p:extLst>
      <p:ext uri="{BB962C8B-B14F-4D97-AF65-F5344CB8AC3E}">
        <p14:creationId xmlns:p14="http://schemas.microsoft.com/office/powerpoint/2010/main" val="313309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A0EC-C588-4580-ADE1-57F8F79476E4}"/>
              </a:ext>
            </a:extLst>
          </p:cNvPr>
          <p:cNvSpPr>
            <a:spLocks noGrp="1"/>
          </p:cNvSpPr>
          <p:nvPr>
            <p:ph type="title"/>
          </p:nvPr>
        </p:nvSpPr>
        <p:spPr>
          <a:xfrm>
            <a:off x="2742547" y="926357"/>
            <a:ext cx="6706906" cy="824752"/>
          </a:xfrm>
        </p:spPr>
        <p:txBody>
          <a:bodyPr>
            <a:normAutofit/>
          </a:bodyPr>
          <a:lstStyle/>
          <a:p>
            <a:r>
              <a:rPr lang="en-US" sz="2400" b="1" i="1" u="sng" dirty="0"/>
              <a:t>POST</a:t>
            </a:r>
            <a:endParaRPr lang="en-IN" sz="2400" b="1" i="1" u="sng" dirty="0"/>
          </a:p>
        </p:txBody>
      </p:sp>
      <p:pic>
        <p:nvPicPr>
          <p:cNvPr id="5" name="Content Placeholder 4">
            <a:extLst>
              <a:ext uri="{FF2B5EF4-FFF2-40B4-BE49-F238E27FC236}">
                <a16:creationId xmlns:a16="http://schemas.microsoft.com/office/drawing/2014/main" id="{8B278959-1AED-48BD-9597-2B5BB14D4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20" y="2255779"/>
            <a:ext cx="10018712" cy="3121887"/>
          </a:xfrm>
        </p:spPr>
      </p:pic>
    </p:spTree>
    <p:extLst>
      <p:ext uri="{BB962C8B-B14F-4D97-AF65-F5344CB8AC3E}">
        <p14:creationId xmlns:p14="http://schemas.microsoft.com/office/powerpoint/2010/main" val="365436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BFE0-E26A-4D29-8C26-BD616D8E2857}"/>
              </a:ext>
            </a:extLst>
          </p:cNvPr>
          <p:cNvSpPr>
            <a:spLocks noGrp="1"/>
          </p:cNvSpPr>
          <p:nvPr>
            <p:ph type="title"/>
          </p:nvPr>
        </p:nvSpPr>
        <p:spPr>
          <a:xfrm>
            <a:off x="3848133" y="834665"/>
            <a:ext cx="4495734" cy="394995"/>
          </a:xfrm>
        </p:spPr>
        <p:txBody>
          <a:bodyPr>
            <a:noAutofit/>
          </a:bodyPr>
          <a:lstStyle/>
          <a:p>
            <a:r>
              <a:rPr lang="en-US" sz="2400" b="1" i="1" u="sng" dirty="0"/>
              <a:t>COMMENTS</a:t>
            </a:r>
            <a:endParaRPr lang="en-IN" sz="2400" b="1" i="1" u="sng" dirty="0"/>
          </a:p>
        </p:txBody>
      </p:sp>
      <p:pic>
        <p:nvPicPr>
          <p:cNvPr id="5" name="Content Placeholder 4">
            <a:extLst>
              <a:ext uri="{FF2B5EF4-FFF2-40B4-BE49-F238E27FC236}">
                <a16:creationId xmlns:a16="http://schemas.microsoft.com/office/drawing/2014/main" id="{53E87C01-8F63-478A-AAC6-61566889B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679" y="2021987"/>
            <a:ext cx="7381779" cy="3305791"/>
          </a:xfrm>
        </p:spPr>
      </p:pic>
    </p:spTree>
    <p:extLst>
      <p:ext uri="{BB962C8B-B14F-4D97-AF65-F5344CB8AC3E}">
        <p14:creationId xmlns:p14="http://schemas.microsoft.com/office/powerpoint/2010/main" val="387025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195A-BB0C-4FF6-A4AF-5E935D024DC5}"/>
              </a:ext>
            </a:extLst>
          </p:cNvPr>
          <p:cNvSpPr>
            <a:spLocks noGrp="1"/>
          </p:cNvSpPr>
          <p:nvPr>
            <p:ph type="title"/>
          </p:nvPr>
        </p:nvSpPr>
        <p:spPr>
          <a:xfrm>
            <a:off x="290493" y="1094608"/>
            <a:ext cx="6809726" cy="381000"/>
          </a:xfrm>
        </p:spPr>
        <p:txBody>
          <a:bodyPr>
            <a:noAutofit/>
          </a:bodyPr>
          <a:lstStyle/>
          <a:p>
            <a:r>
              <a:rPr lang="en-US" sz="2400" b="1" i="1" u="sng" dirty="0"/>
              <a:t>FOLLOWS</a:t>
            </a:r>
            <a:endParaRPr lang="en-IN" sz="2400" b="1" i="1" u="sng" dirty="0"/>
          </a:p>
        </p:txBody>
      </p:sp>
      <p:pic>
        <p:nvPicPr>
          <p:cNvPr id="5" name="Content Placeholder 4">
            <a:extLst>
              <a:ext uri="{FF2B5EF4-FFF2-40B4-BE49-F238E27FC236}">
                <a16:creationId xmlns:a16="http://schemas.microsoft.com/office/drawing/2014/main" id="{51CCD67D-F91F-4676-98A4-42A56E53B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718" y="2088502"/>
            <a:ext cx="3749040" cy="3124200"/>
          </a:xfrm>
        </p:spPr>
      </p:pic>
      <p:pic>
        <p:nvPicPr>
          <p:cNvPr id="6" name="Content Placeholder 4">
            <a:extLst>
              <a:ext uri="{FF2B5EF4-FFF2-40B4-BE49-F238E27FC236}">
                <a16:creationId xmlns:a16="http://schemas.microsoft.com/office/drawing/2014/main" id="{3DE3B68F-5652-497F-A138-797B3F4ED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199" y="2088502"/>
            <a:ext cx="4317528" cy="3124200"/>
          </a:xfrm>
          <a:prstGeom prst="rect">
            <a:avLst/>
          </a:prstGeom>
        </p:spPr>
      </p:pic>
      <p:sp>
        <p:nvSpPr>
          <p:cNvPr id="8" name="TextBox 7">
            <a:extLst>
              <a:ext uri="{FF2B5EF4-FFF2-40B4-BE49-F238E27FC236}">
                <a16:creationId xmlns:a16="http://schemas.microsoft.com/office/drawing/2014/main" id="{C4A123D6-C9D1-4917-A386-F7F934F6640D}"/>
              </a:ext>
            </a:extLst>
          </p:cNvPr>
          <p:cNvSpPr txBox="1"/>
          <p:nvPr/>
        </p:nvSpPr>
        <p:spPr>
          <a:xfrm>
            <a:off x="7750024" y="1129343"/>
            <a:ext cx="6521822" cy="461665"/>
          </a:xfrm>
          <a:prstGeom prst="rect">
            <a:avLst/>
          </a:prstGeom>
          <a:noFill/>
        </p:spPr>
        <p:txBody>
          <a:bodyPr wrap="square">
            <a:spAutoFit/>
          </a:bodyPr>
          <a:lstStyle/>
          <a:p>
            <a:r>
              <a:rPr lang="en-US" sz="2400" b="1" i="1" u="sng" dirty="0"/>
              <a:t>POST_LIKES</a:t>
            </a:r>
            <a:endParaRPr lang="en-IN" sz="2400" b="1" i="1" u="sng" dirty="0"/>
          </a:p>
        </p:txBody>
      </p:sp>
    </p:spTree>
    <p:extLst>
      <p:ext uri="{BB962C8B-B14F-4D97-AF65-F5344CB8AC3E}">
        <p14:creationId xmlns:p14="http://schemas.microsoft.com/office/powerpoint/2010/main" val="407555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D257-46BD-4522-97EA-CB69FBAE75A4}"/>
              </a:ext>
            </a:extLst>
          </p:cNvPr>
          <p:cNvSpPr>
            <a:spLocks noGrp="1"/>
          </p:cNvSpPr>
          <p:nvPr>
            <p:ph type="title"/>
          </p:nvPr>
        </p:nvSpPr>
        <p:spPr>
          <a:xfrm>
            <a:off x="1074458" y="1022217"/>
            <a:ext cx="5021542" cy="479612"/>
          </a:xfrm>
        </p:spPr>
        <p:txBody>
          <a:bodyPr>
            <a:normAutofit/>
          </a:bodyPr>
          <a:lstStyle/>
          <a:p>
            <a:r>
              <a:rPr lang="en-US" sz="2400" b="1" i="1" u="sng" dirty="0"/>
              <a:t>HASHTAGS</a:t>
            </a:r>
            <a:endParaRPr lang="en-IN" sz="2400" b="1" i="1" u="sng" dirty="0"/>
          </a:p>
        </p:txBody>
      </p:sp>
      <p:pic>
        <p:nvPicPr>
          <p:cNvPr id="5" name="Content Placeholder 4">
            <a:extLst>
              <a:ext uri="{FF2B5EF4-FFF2-40B4-BE49-F238E27FC236}">
                <a16:creationId xmlns:a16="http://schemas.microsoft.com/office/drawing/2014/main" id="{6197E5E0-8E0A-4973-AD95-37EE601FA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514" y="2102224"/>
            <a:ext cx="4055837" cy="3124200"/>
          </a:xfrm>
        </p:spPr>
      </p:pic>
      <p:pic>
        <p:nvPicPr>
          <p:cNvPr id="6" name="Content Placeholder 4">
            <a:extLst>
              <a:ext uri="{FF2B5EF4-FFF2-40B4-BE49-F238E27FC236}">
                <a16:creationId xmlns:a16="http://schemas.microsoft.com/office/drawing/2014/main" id="{14B0D657-8371-4D21-8F23-DC7A06376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967" y="2102224"/>
            <a:ext cx="3971169" cy="3124200"/>
          </a:xfrm>
          <a:prstGeom prst="rect">
            <a:avLst/>
          </a:prstGeom>
        </p:spPr>
      </p:pic>
      <p:sp>
        <p:nvSpPr>
          <p:cNvPr id="7" name="TextBox 6">
            <a:extLst>
              <a:ext uri="{FF2B5EF4-FFF2-40B4-BE49-F238E27FC236}">
                <a16:creationId xmlns:a16="http://schemas.microsoft.com/office/drawing/2014/main" id="{3FF8B1E3-7603-4D46-AD50-E123EA37200B}"/>
              </a:ext>
            </a:extLst>
          </p:cNvPr>
          <p:cNvSpPr txBox="1"/>
          <p:nvPr/>
        </p:nvSpPr>
        <p:spPr>
          <a:xfrm>
            <a:off x="8173631" y="1040164"/>
            <a:ext cx="2072009" cy="461665"/>
          </a:xfrm>
          <a:prstGeom prst="rect">
            <a:avLst/>
          </a:prstGeom>
          <a:noFill/>
        </p:spPr>
        <p:txBody>
          <a:bodyPr wrap="square" rtlCol="0">
            <a:spAutoFit/>
          </a:bodyPr>
          <a:lstStyle/>
          <a:p>
            <a:r>
              <a:rPr lang="en-US" sz="2400" b="1" i="1" u="sng" dirty="0"/>
              <a:t>POST_TAGS</a:t>
            </a:r>
            <a:endParaRPr lang="en-IN" sz="2400" b="1" i="1" u="sng" dirty="0"/>
          </a:p>
        </p:txBody>
      </p:sp>
    </p:spTree>
    <p:extLst>
      <p:ext uri="{BB962C8B-B14F-4D97-AF65-F5344CB8AC3E}">
        <p14:creationId xmlns:p14="http://schemas.microsoft.com/office/powerpoint/2010/main" val="236159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96B28-4C4B-4BE1-A5E1-EF3C05CA4925}"/>
              </a:ext>
            </a:extLst>
          </p:cNvPr>
          <p:cNvSpPr>
            <a:spLocks noGrp="1"/>
          </p:cNvSpPr>
          <p:nvPr>
            <p:ph idx="1"/>
          </p:nvPr>
        </p:nvSpPr>
        <p:spPr>
          <a:xfrm>
            <a:off x="1660208" y="538480"/>
            <a:ext cx="9464992" cy="1656080"/>
          </a:xfrm>
        </p:spPr>
        <p:txBody>
          <a:bodyPr>
            <a:normAutofit fontScale="92500" lnSpcReduction="10000"/>
          </a:bodyPr>
          <a:lstStyle/>
          <a:p>
            <a:pPr>
              <a:buFont typeface="Wingdings" panose="05000000000000000000" pitchFamily="2" charset="2"/>
              <a:buChar char="Ø"/>
            </a:pPr>
            <a:r>
              <a:rPr lang="en-US" sz="2100" b="1" dirty="0">
                <a:solidFill>
                  <a:schemeClr val="accent4"/>
                </a:solidFill>
              </a:rPr>
              <a:t>Updating caption Night vibes for a post having </a:t>
            </a:r>
            <a:r>
              <a:rPr lang="en-US" sz="2100" b="1" dirty="0" err="1">
                <a:solidFill>
                  <a:schemeClr val="accent4"/>
                </a:solidFill>
              </a:rPr>
              <a:t>post_id</a:t>
            </a:r>
            <a:r>
              <a:rPr lang="en-US" sz="2100" b="1" dirty="0">
                <a:solidFill>
                  <a:schemeClr val="accent4"/>
                </a:solidFill>
              </a:rPr>
              <a:t> =7</a:t>
            </a:r>
          </a:p>
          <a:p>
            <a:pPr marL="0" indent="0">
              <a:buNone/>
            </a:pPr>
            <a:endParaRPr lang="en-US" sz="2600" dirty="0"/>
          </a:p>
          <a:p>
            <a:pPr marL="0" indent="0">
              <a:buNone/>
            </a:pPr>
            <a:r>
              <a:rPr lang="en-US" sz="2100" b="1" dirty="0"/>
              <a:t>Syntax:</a:t>
            </a:r>
          </a:p>
          <a:p>
            <a:pPr marL="0" indent="0">
              <a:buNone/>
            </a:pPr>
            <a:r>
              <a:rPr lang="en-US" sz="2100" dirty="0"/>
              <a:t>Update post set caption =‘Night vibes’ where </a:t>
            </a:r>
            <a:r>
              <a:rPr lang="en-US" sz="2100" dirty="0" err="1"/>
              <a:t>post_id</a:t>
            </a:r>
            <a:r>
              <a:rPr lang="en-US" sz="2100" dirty="0"/>
              <a:t> =7;</a:t>
            </a:r>
          </a:p>
        </p:txBody>
      </p:sp>
      <p:pic>
        <p:nvPicPr>
          <p:cNvPr id="5" name="Picture 4">
            <a:extLst>
              <a:ext uri="{FF2B5EF4-FFF2-40B4-BE49-F238E27FC236}">
                <a16:creationId xmlns:a16="http://schemas.microsoft.com/office/drawing/2014/main" id="{3EAC2D25-1650-4EC3-9DB2-252724981110}"/>
              </a:ext>
            </a:extLst>
          </p:cNvPr>
          <p:cNvPicPr>
            <a:picLocks noChangeAspect="1"/>
          </p:cNvPicPr>
          <p:nvPr/>
        </p:nvPicPr>
        <p:blipFill>
          <a:blip r:embed="rId2"/>
          <a:stretch>
            <a:fillRect/>
          </a:stretch>
        </p:blipFill>
        <p:spPr>
          <a:xfrm>
            <a:off x="1782128" y="2801513"/>
            <a:ext cx="9586791" cy="2453853"/>
          </a:xfrm>
          <a:prstGeom prst="rect">
            <a:avLst/>
          </a:prstGeom>
        </p:spPr>
      </p:pic>
    </p:spTree>
    <p:extLst>
      <p:ext uri="{BB962C8B-B14F-4D97-AF65-F5344CB8AC3E}">
        <p14:creationId xmlns:p14="http://schemas.microsoft.com/office/powerpoint/2010/main" val="346116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EAB915-0E0E-4713-BA2D-3FE3130F8CCA}"/>
              </a:ext>
            </a:extLst>
          </p:cNvPr>
          <p:cNvSpPr>
            <a:spLocks noGrp="1"/>
          </p:cNvSpPr>
          <p:nvPr>
            <p:ph idx="1"/>
          </p:nvPr>
        </p:nvSpPr>
        <p:spPr>
          <a:xfrm>
            <a:off x="1093695" y="277298"/>
            <a:ext cx="9364166" cy="594042"/>
          </a:xfrm>
        </p:spPr>
        <p:txBody>
          <a:bodyPr>
            <a:noAutofit/>
          </a:bodyPr>
          <a:lstStyle/>
          <a:p>
            <a:pPr marL="457200" lvl="1" indent="0">
              <a:buNone/>
            </a:pPr>
            <a:endParaRPr lang="en-US" sz="1800" b="1" i="1" u="sng" dirty="0">
              <a:solidFill>
                <a:schemeClr val="accent4"/>
              </a:solidFill>
            </a:endParaRPr>
          </a:p>
          <a:p>
            <a:pPr lvl="1">
              <a:buFont typeface="Wingdings" panose="05000000000000000000" pitchFamily="2" charset="2"/>
              <a:buChar char="Ø"/>
            </a:pPr>
            <a:r>
              <a:rPr lang="en-US" sz="1800" b="1" dirty="0">
                <a:solidFill>
                  <a:schemeClr val="accent4"/>
                </a:solidFill>
              </a:rPr>
              <a:t>Finding username from users whose bio  is food lover. </a:t>
            </a:r>
            <a:endParaRPr lang="en-IN" sz="1800" b="1" dirty="0">
              <a:solidFill>
                <a:schemeClr val="accent4"/>
              </a:solidFill>
            </a:endParaRPr>
          </a:p>
        </p:txBody>
      </p:sp>
      <p:pic>
        <p:nvPicPr>
          <p:cNvPr id="11" name="Picture 10">
            <a:extLst>
              <a:ext uri="{FF2B5EF4-FFF2-40B4-BE49-F238E27FC236}">
                <a16:creationId xmlns:a16="http://schemas.microsoft.com/office/drawing/2014/main" id="{280CCEA8-E4FD-4F8B-B8F6-3CC53A346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891" y="1287056"/>
            <a:ext cx="6317527" cy="960949"/>
          </a:xfrm>
          <a:prstGeom prst="rect">
            <a:avLst/>
          </a:prstGeom>
        </p:spPr>
      </p:pic>
      <p:sp>
        <p:nvSpPr>
          <p:cNvPr id="16" name="TextBox 15">
            <a:extLst>
              <a:ext uri="{FF2B5EF4-FFF2-40B4-BE49-F238E27FC236}">
                <a16:creationId xmlns:a16="http://schemas.microsoft.com/office/drawing/2014/main" id="{DAAD89DC-8DE0-4964-BE2D-10F594CC05E1}"/>
              </a:ext>
            </a:extLst>
          </p:cNvPr>
          <p:cNvSpPr txBox="1"/>
          <p:nvPr/>
        </p:nvSpPr>
        <p:spPr>
          <a:xfrm>
            <a:off x="1195573" y="2343774"/>
            <a:ext cx="6976438" cy="646331"/>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b="1" i="1" u="sng" strike="noStrike" cap="none" normalizeH="0" baseline="0" dirty="0">
              <a:ln>
                <a:noFill/>
              </a:ln>
              <a:solidFill>
                <a:schemeClr val="accent4"/>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4"/>
                </a:solidFill>
                <a:effectLst/>
              </a:rPr>
              <a:t>Finding </a:t>
            </a:r>
            <a:r>
              <a:rPr kumimoji="0" lang="en-US" altLang="en-US" b="1" i="0" u="none" strike="noStrike" cap="none" normalizeH="0" baseline="0" dirty="0" err="1">
                <a:ln>
                  <a:noFill/>
                </a:ln>
                <a:solidFill>
                  <a:schemeClr val="accent4"/>
                </a:solidFill>
                <a:effectLst/>
              </a:rPr>
              <a:t>post_id</a:t>
            </a:r>
            <a:r>
              <a:rPr kumimoji="0" lang="en-US" altLang="en-US" b="1" i="0" u="none" strike="noStrike" cap="none" normalizeH="0" baseline="0" dirty="0">
                <a:ln>
                  <a:noFill/>
                </a:ln>
                <a:solidFill>
                  <a:schemeClr val="accent4"/>
                </a:solidFill>
                <a:effectLst/>
              </a:rPr>
              <a:t> and content in </a:t>
            </a:r>
            <a:r>
              <a:rPr lang="en-US" altLang="en-US" b="1" dirty="0">
                <a:solidFill>
                  <a:schemeClr val="accent4"/>
                </a:solidFill>
              </a:rPr>
              <a:t>which </a:t>
            </a:r>
            <a:r>
              <a:rPr kumimoji="0" lang="en-US" altLang="en-US" b="1" i="0" u="none" strike="noStrike" cap="none" normalizeH="0" baseline="0" dirty="0" err="1">
                <a:ln>
                  <a:noFill/>
                </a:ln>
                <a:solidFill>
                  <a:schemeClr val="accent4"/>
                </a:solidFill>
                <a:effectLst/>
              </a:rPr>
              <a:t>post_id</a:t>
            </a:r>
            <a:r>
              <a:rPr lang="en-US" altLang="en-US" b="1" dirty="0" err="1">
                <a:solidFill>
                  <a:schemeClr val="accent4"/>
                </a:solidFill>
              </a:rPr>
              <a:t>’s</a:t>
            </a:r>
            <a:r>
              <a:rPr lang="en-US" altLang="en-US" b="1" dirty="0">
                <a:solidFill>
                  <a:schemeClr val="accent4"/>
                </a:solidFill>
              </a:rPr>
              <a:t> </a:t>
            </a:r>
            <a:r>
              <a:rPr kumimoji="0" lang="en-US" altLang="en-US" b="1" i="0" u="none" strike="noStrike" cap="none" normalizeH="0" baseline="0" dirty="0">
                <a:ln>
                  <a:noFill/>
                </a:ln>
                <a:solidFill>
                  <a:schemeClr val="accent4"/>
                </a:solidFill>
                <a:effectLst/>
              </a:rPr>
              <a:t>greater than 5</a:t>
            </a:r>
            <a:r>
              <a:rPr lang="en-US" altLang="en-US" b="1" dirty="0">
                <a:solidFill>
                  <a:schemeClr val="accent4"/>
                </a:solidFill>
              </a:rPr>
              <a:t>.</a:t>
            </a:r>
            <a:endParaRPr kumimoji="0" lang="en-US" altLang="en-US" b="1" i="0" u="none" strike="noStrike" cap="none" normalizeH="0" baseline="0" dirty="0">
              <a:ln>
                <a:noFill/>
              </a:ln>
              <a:solidFill>
                <a:schemeClr val="accent4"/>
              </a:solidFill>
              <a:effectLst/>
            </a:endParaRPr>
          </a:p>
        </p:txBody>
      </p:sp>
      <p:pic>
        <p:nvPicPr>
          <p:cNvPr id="18" name="Picture 17">
            <a:extLst>
              <a:ext uri="{FF2B5EF4-FFF2-40B4-BE49-F238E27FC236}">
                <a16:creationId xmlns:a16="http://schemas.microsoft.com/office/drawing/2014/main" id="{70469C25-C92F-47DF-81FC-AD1C6976C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254" y="2960742"/>
            <a:ext cx="4427604" cy="1615580"/>
          </a:xfrm>
          <a:prstGeom prst="rect">
            <a:avLst/>
          </a:prstGeom>
        </p:spPr>
      </p:pic>
      <p:sp>
        <p:nvSpPr>
          <p:cNvPr id="22" name="TextBox 21">
            <a:extLst>
              <a:ext uri="{FF2B5EF4-FFF2-40B4-BE49-F238E27FC236}">
                <a16:creationId xmlns:a16="http://schemas.microsoft.com/office/drawing/2014/main" id="{D4147BA7-E554-4EAB-8727-56F319F81898}"/>
              </a:ext>
            </a:extLst>
          </p:cNvPr>
          <p:cNvSpPr txBox="1"/>
          <p:nvPr/>
        </p:nvSpPr>
        <p:spPr>
          <a:xfrm>
            <a:off x="2042929" y="3392097"/>
            <a:ext cx="4363663" cy="861774"/>
          </a:xfrm>
          <a:prstGeom prst="rect">
            <a:avLst/>
          </a:prstGeom>
          <a:noFill/>
        </p:spPr>
        <p:txBody>
          <a:bodyPr wrap="square">
            <a:spAutoFit/>
          </a:bodyPr>
          <a:lstStyle/>
          <a:p>
            <a:r>
              <a:rPr lang="en-IN" b="1" dirty="0"/>
              <a:t>Syntax</a:t>
            </a:r>
            <a:r>
              <a:rPr lang="en-IN" dirty="0"/>
              <a:t>:                    </a:t>
            </a:r>
            <a:r>
              <a:rPr lang="en-IN" sz="1600" dirty="0"/>
              <a:t>SELECT </a:t>
            </a:r>
            <a:r>
              <a:rPr lang="en-IN" sz="1600" dirty="0" err="1"/>
              <a:t>post_id</a:t>
            </a:r>
            <a:r>
              <a:rPr lang="en-IN" sz="1600" dirty="0"/>
              <a:t>, content</a:t>
            </a:r>
          </a:p>
          <a:p>
            <a:r>
              <a:rPr lang="en-IN" sz="1600" dirty="0"/>
              <a:t>                                    FROM post</a:t>
            </a:r>
          </a:p>
          <a:p>
            <a:r>
              <a:rPr lang="en-IN" sz="1600" dirty="0"/>
              <a:t>                                     WHERE </a:t>
            </a:r>
            <a:r>
              <a:rPr lang="en-IN" sz="1600" dirty="0" err="1"/>
              <a:t>post_id</a:t>
            </a:r>
            <a:r>
              <a:rPr lang="en-IN" sz="1600" dirty="0"/>
              <a:t> &gt; 5;</a:t>
            </a:r>
          </a:p>
        </p:txBody>
      </p:sp>
      <p:sp>
        <p:nvSpPr>
          <p:cNvPr id="8" name="TextBox 7">
            <a:extLst>
              <a:ext uri="{FF2B5EF4-FFF2-40B4-BE49-F238E27FC236}">
                <a16:creationId xmlns:a16="http://schemas.microsoft.com/office/drawing/2014/main" id="{1CD8A366-413E-4CEB-8545-344A1306142F}"/>
              </a:ext>
            </a:extLst>
          </p:cNvPr>
          <p:cNvSpPr txBox="1"/>
          <p:nvPr/>
        </p:nvSpPr>
        <p:spPr>
          <a:xfrm>
            <a:off x="3355267" y="5619122"/>
            <a:ext cx="6102650" cy="830997"/>
          </a:xfrm>
          <a:prstGeom prst="rect">
            <a:avLst/>
          </a:prstGeom>
          <a:noFill/>
        </p:spPr>
        <p:txBody>
          <a:bodyPr wrap="square">
            <a:spAutoFit/>
          </a:bodyPr>
          <a:lstStyle/>
          <a:p>
            <a:r>
              <a:rPr lang="en-IN" sz="1600" dirty="0"/>
              <a:t>SELECT </a:t>
            </a:r>
            <a:r>
              <a:rPr lang="en-IN" sz="1600" dirty="0" err="1"/>
              <a:t>post_id</a:t>
            </a:r>
            <a:r>
              <a:rPr lang="en-IN" sz="1600" dirty="0"/>
              <a:t>, caption </a:t>
            </a:r>
          </a:p>
          <a:p>
            <a:r>
              <a:rPr lang="en-IN" sz="1600" dirty="0"/>
              <a:t>FROM post </a:t>
            </a:r>
          </a:p>
          <a:p>
            <a:r>
              <a:rPr lang="en-IN" sz="1600" dirty="0"/>
              <a:t>WHERE caption LIKE '%Love%';</a:t>
            </a:r>
          </a:p>
        </p:txBody>
      </p:sp>
      <p:sp>
        <p:nvSpPr>
          <p:cNvPr id="10" name="TextBox 9">
            <a:extLst>
              <a:ext uri="{FF2B5EF4-FFF2-40B4-BE49-F238E27FC236}">
                <a16:creationId xmlns:a16="http://schemas.microsoft.com/office/drawing/2014/main" id="{AB184FDD-A2B0-432B-AC97-F2A4A743FF78}"/>
              </a:ext>
            </a:extLst>
          </p:cNvPr>
          <p:cNvSpPr txBox="1"/>
          <p:nvPr/>
        </p:nvSpPr>
        <p:spPr>
          <a:xfrm>
            <a:off x="1195573" y="4287906"/>
            <a:ext cx="9995187" cy="92333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endParaRPr lang="en-US" altLang="en-US" b="1" i="1" u="sng" dirty="0">
              <a:solidFill>
                <a:schemeClr val="accent4"/>
              </a:solidFill>
            </a:endParaRPr>
          </a:p>
          <a:p>
            <a:pPr marR="0" lvl="0" algn="l" defTabSz="914400" rtl="0" eaLnBrk="0" fontAlgn="base" latinLnBrk="0" hangingPunct="0">
              <a:lnSpc>
                <a:spcPct val="100000"/>
              </a:lnSpc>
              <a:spcBef>
                <a:spcPct val="0"/>
              </a:spcBef>
              <a:spcAft>
                <a:spcPct val="0"/>
              </a:spcAft>
              <a:buClrTx/>
              <a:buSzTx/>
              <a:tabLst/>
            </a:pPr>
            <a:endParaRPr kumimoji="0" lang="en-US" altLang="en-US" b="1" i="1" u="sng" strike="noStrike" cap="none" normalizeH="0" baseline="0" dirty="0">
              <a:ln>
                <a:noFill/>
              </a:ln>
              <a:solidFill>
                <a:schemeClr val="accent4"/>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b="1" dirty="0">
                <a:solidFill>
                  <a:schemeClr val="accent4"/>
                </a:solidFill>
              </a:rPr>
              <a:t>Finding </a:t>
            </a:r>
            <a:r>
              <a:rPr kumimoji="0" lang="en-US" altLang="en-US" b="1" i="0" u="none" strike="noStrike" cap="none" normalizeH="0" baseline="0" dirty="0">
                <a:ln>
                  <a:noFill/>
                </a:ln>
                <a:solidFill>
                  <a:schemeClr val="accent4"/>
                </a:solidFill>
                <a:effectLst/>
              </a:rPr>
              <a:t> </a:t>
            </a:r>
            <a:r>
              <a:rPr kumimoji="0" lang="en-US" altLang="en-US" b="1" i="0" u="none" strike="noStrike" cap="none" normalizeH="0" baseline="0" dirty="0" err="1">
                <a:ln>
                  <a:noFill/>
                </a:ln>
                <a:solidFill>
                  <a:schemeClr val="accent4"/>
                </a:solidFill>
                <a:effectLst/>
              </a:rPr>
              <a:t>post_id</a:t>
            </a:r>
            <a:r>
              <a:rPr kumimoji="0" lang="en-US" altLang="en-US" b="1" i="0" u="none" strike="noStrike" cap="none" normalizeH="0" baseline="0" dirty="0">
                <a:ln>
                  <a:noFill/>
                </a:ln>
                <a:solidFill>
                  <a:schemeClr val="accent4"/>
                </a:solidFill>
                <a:effectLst/>
              </a:rPr>
              <a:t> and caption where the caption contains the word "Love" .</a:t>
            </a:r>
          </a:p>
        </p:txBody>
      </p:sp>
      <p:pic>
        <p:nvPicPr>
          <p:cNvPr id="12" name="Picture 11">
            <a:extLst>
              <a:ext uri="{FF2B5EF4-FFF2-40B4-BE49-F238E27FC236}">
                <a16:creationId xmlns:a16="http://schemas.microsoft.com/office/drawing/2014/main" id="{943933CA-2EB3-4499-B58E-FC570827F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272" y="5347198"/>
            <a:ext cx="2568163" cy="914479"/>
          </a:xfrm>
          <a:prstGeom prst="rect">
            <a:avLst/>
          </a:prstGeom>
        </p:spPr>
      </p:pic>
      <p:sp>
        <p:nvSpPr>
          <p:cNvPr id="2" name="TextBox 1">
            <a:extLst>
              <a:ext uri="{FF2B5EF4-FFF2-40B4-BE49-F238E27FC236}">
                <a16:creationId xmlns:a16="http://schemas.microsoft.com/office/drawing/2014/main" id="{9500BB8B-5329-40B8-A104-AB47E4EF48DC}"/>
              </a:ext>
            </a:extLst>
          </p:cNvPr>
          <p:cNvSpPr txBox="1"/>
          <p:nvPr/>
        </p:nvSpPr>
        <p:spPr>
          <a:xfrm>
            <a:off x="1891553" y="5367186"/>
            <a:ext cx="1399176" cy="369332"/>
          </a:xfrm>
          <a:prstGeom prst="rect">
            <a:avLst/>
          </a:prstGeom>
          <a:noFill/>
        </p:spPr>
        <p:txBody>
          <a:bodyPr wrap="square" rtlCol="0">
            <a:spAutoFit/>
          </a:bodyPr>
          <a:lstStyle/>
          <a:p>
            <a:r>
              <a:rPr lang="en-US" b="1" dirty="0"/>
              <a:t>Syntax:</a:t>
            </a:r>
            <a:endParaRPr lang="en-IN" b="1" dirty="0"/>
          </a:p>
        </p:txBody>
      </p:sp>
    </p:spTree>
    <p:extLst>
      <p:ext uri="{BB962C8B-B14F-4D97-AF65-F5344CB8AC3E}">
        <p14:creationId xmlns:p14="http://schemas.microsoft.com/office/powerpoint/2010/main" val="23626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E616D2B-5FBB-406F-BD78-171307284E1D}"/>
              </a:ext>
            </a:extLst>
          </p:cNvPr>
          <p:cNvSpPr txBox="1"/>
          <p:nvPr/>
        </p:nvSpPr>
        <p:spPr>
          <a:xfrm>
            <a:off x="1380565" y="-88998"/>
            <a:ext cx="6756119" cy="646331"/>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endParaRPr lang="en-US" altLang="en-US" b="1" i="1" u="sng" dirty="0">
              <a:solidFill>
                <a:schemeClr val="accent4"/>
              </a:solidFill>
            </a:endParaRPr>
          </a:p>
          <a:p>
            <a:pPr marR="0" lvl="0" algn="l" defTabSz="914400" rtl="0" eaLnBrk="0" fontAlgn="base" latinLnBrk="0" hangingPunct="0">
              <a:lnSpc>
                <a:spcPct val="100000"/>
              </a:lnSpc>
              <a:spcBef>
                <a:spcPct val="0"/>
              </a:spcBef>
              <a:spcAft>
                <a:spcPct val="0"/>
              </a:spcAft>
              <a:buClrTx/>
              <a:buSzTx/>
              <a:tabLst/>
            </a:pPr>
            <a:endParaRPr kumimoji="0" lang="en-US" altLang="en-US" b="1" i="1" u="sng" strike="noStrike" cap="none" normalizeH="0" baseline="0" dirty="0">
              <a:ln>
                <a:noFill/>
              </a:ln>
              <a:solidFill>
                <a:schemeClr val="accent4"/>
              </a:solidFill>
              <a:effectLst/>
            </a:endParaRPr>
          </a:p>
        </p:txBody>
      </p:sp>
      <p:pic>
        <p:nvPicPr>
          <p:cNvPr id="15" name="Picture 14">
            <a:extLst>
              <a:ext uri="{FF2B5EF4-FFF2-40B4-BE49-F238E27FC236}">
                <a16:creationId xmlns:a16="http://schemas.microsoft.com/office/drawing/2014/main" id="{CDBB1527-FE93-4DD7-AEFF-34E13A68F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592" y="4252933"/>
            <a:ext cx="5015848" cy="1773794"/>
          </a:xfrm>
          <a:prstGeom prst="rect">
            <a:avLst/>
          </a:prstGeom>
        </p:spPr>
      </p:pic>
      <p:sp>
        <p:nvSpPr>
          <p:cNvPr id="17" name="TextBox 16">
            <a:extLst>
              <a:ext uri="{FF2B5EF4-FFF2-40B4-BE49-F238E27FC236}">
                <a16:creationId xmlns:a16="http://schemas.microsoft.com/office/drawing/2014/main" id="{C9A78FAD-11E7-486B-8A0C-3E94BBAED701}"/>
              </a:ext>
            </a:extLst>
          </p:cNvPr>
          <p:cNvSpPr txBox="1"/>
          <p:nvPr/>
        </p:nvSpPr>
        <p:spPr>
          <a:xfrm>
            <a:off x="1140954" y="2792086"/>
            <a:ext cx="8122024" cy="1292662"/>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1" i="1" u="sng" strike="noStrike" cap="none" normalizeH="0" baseline="0" dirty="0">
              <a:ln>
                <a:noFill/>
              </a:ln>
              <a:solidFill>
                <a:schemeClr val="accent4"/>
              </a:solidFill>
              <a:effectLst/>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1" i="1" u="sng" strike="noStrike" cap="none" normalizeH="0" baseline="0" dirty="0">
              <a:ln>
                <a:noFill/>
              </a:ln>
              <a:solidFill>
                <a:schemeClr val="accent4"/>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b="1" dirty="0">
                <a:solidFill>
                  <a:schemeClr val="accent4"/>
                </a:solidFill>
              </a:rPr>
              <a:t>Finding </a:t>
            </a:r>
            <a:r>
              <a:rPr kumimoji="0" lang="en-US" altLang="en-US" b="1" i="0" u="none" strike="noStrike" cap="none" normalizeH="0" baseline="0" dirty="0" err="1">
                <a:ln>
                  <a:noFill/>
                </a:ln>
                <a:solidFill>
                  <a:schemeClr val="accent4"/>
                </a:solidFill>
                <a:effectLst/>
              </a:rPr>
              <a:t>post_id</a:t>
            </a:r>
            <a:r>
              <a:rPr kumimoji="0" lang="en-US" altLang="en-US" b="1" i="0" u="none" strike="noStrike" cap="none" normalizeH="0" baseline="0" dirty="0">
                <a:ln>
                  <a:noFill/>
                </a:ln>
                <a:solidFill>
                  <a:schemeClr val="accent4"/>
                </a:solidFill>
                <a:effectLst/>
              </a:rPr>
              <a:t> and content  by using  range.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4"/>
              </a:solidFill>
              <a:effectLst/>
            </a:endParaRPr>
          </a:p>
        </p:txBody>
      </p:sp>
      <p:sp>
        <p:nvSpPr>
          <p:cNvPr id="25" name="TextBox 24">
            <a:extLst>
              <a:ext uri="{FF2B5EF4-FFF2-40B4-BE49-F238E27FC236}">
                <a16:creationId xmlns:a16="http://schemas.microsoft.com/office/drawing/2014/main" id="{284497E2-5A11-4A5D-B896-9F603EC2BE60}"/>
              </a:ext>
            </a:extLst>
          </p:cNvPr>
          <p:cNvSpPr txBox="1"/>
          <p:nvPr/>
        </p:nvSpPr>
        <p:spPr>
          <a:xfrm>
            <a:off x="2010781" y="4812212"/>
            <a:ext cx="6224515" cy="923330"/>
          </a:xfrm>
          <a:prstGeom prst="rect">
            <a:avLst/>
          </a:prstGeom>
          <a:noFill/>
        </p:spPr>
        <p:txBody>
          <a:bodyPr wrap="square">
            <a:spAutoFit/>
          </a:bodyPr>
          <a:lstStyle/>
          <a:p>
            <a:r>
              <a:rPr lang="en-IN" dirty="0"/>
              <a:t>select </a:t>
            </a:r>
            <a:r>
              <a:rPr lang="en-IN" dirty="0" err="1"/>
              <a:t>post_id</a:t>
            </a:r>
            <a:r>
              <a:rPr lang="en-IN" dirty="0"/>
              <a:t>, content, </a:t>
            </a:r>
            <a:r>
              <a:rPr lang="en-IN" dirty="0" err="1"/>
              <a:t>user_id</a:t>
            </a:r>
            <a:r>
              <a:rPr lang="en-IN" dirty="0"/>
              <a:t> </a:t>
            </a:r>
          </a:p>
          <a:p>
            <a:r>
              <a:rPr lang="en-IN" dirty="0"/>
              <a:t>from post </a:t>
            </a:r>
          </a:p>
          <a:p>
            <a:r>
              <a:rPr lang="en-IN" dirty="0"/>
              <a:t>where </a:t>
            </a:r>
            <a:r>
              <a:rPr lang="en-IN" dirty="0" err="1"/>
              <a:t>user_id</a:t>
            </a:r>
            <a:r>
              <a:rPr lang="en-IN" dirty="0"/>
              <a:t> between 1 and 5;</a:t>
            </a:r>
          </a:p>
        </p:txBody>
      </p:sp>
      <p:sp>
        <p:nvSpPr>
          <p:cNvPr id="2" name="TextBox 1">
            <a:extLst>
              <a:ext uri="{FF2B5EF4-FFF2-40B4-BE49-F238E27FC236}">
                <a16:creationId xmlns:a16="http://schemas.microsoft.com/office/drawing/2014/main" id="{FE9E49C6-BE69-48BF-9D71-09DE7D5B4B51}"/>
              </a:ext>
            </a:extLst>
          </p:cNvPr>
          <p:cNvSpPr txBox="1"/>
          <p:nvPr/>
        </p:nvSpPr>
        <p:spPr>
          <a:xfrm>
            <a:off x="1663847" y="1170408"/>
            <a:ext cx="1715845" cy="369332"/>
          </a:xfrm>
          <a:prstGeom prst="rect">
            <a:avLst/>
          </a:prstGeom>
          <a:noFill/>
        </p:spPr>
        <p:txBody>
          <a:bodyPr wrap="square" rtlCol="0">
            <a:spAutoFit/>
          </a:bodyPr>
          <a:lstStyle/>
          <a:p>
            <a:r>
              <a:rPr lang="en-US" b="1" dirty="0"/>
              <a:t>Syntax:</a:t>
            </a:r>
            <a:endParaRPr lang="en-IN" b="1" dirty="0"/>
          </a:p>
        </p:txBody>
      </p:sp>
      <p:sp>
        <p:nvSpPr>
          <p:cNvPr id="3" name="TextBox 2">
            <a:extLst>
              <a:ext uri="{FF2B5EF4-FFF2-40B4-BE49-F238E27FC236}">
                <a16:creationId xmlns:a16="http://schemas.microsoft.com/office/drawing/2014/main" id="{44C5BF38-73B7-432A-868B-D6742D153A90}"/>
              </a:ext>
            </a:extLst>
          </p:cNvPr>
          <p:cNvSpPr txBox="1"/>
          <p:nvPr/>
        </p:nvSpPr>
        <p:spPr>
          <a:xfrm>
            <a:off x="1380565" y="4252933"/>
            <a:ext cx="1255059" cy="369332"/>
          </a:xfrm>
          <a:prstGeom prst="rect">
            <a:avLst/>
          </a:prstGeom>
          <a:noFill/>
        </p:spPr>
        <p:txBody>
          <a:bodyPr wrap="square" rtlCol="0">
            <a:spAutoFit/>
          </a:bodyPr>
          <a:lstStyle/>
          <a:p>
            <a:r>
              <a:rPr lang="en-US" b="1" dirty="0"/>
              <a:t>Syntax:</a:t>
            </a:r>
            <a:endParaRPr lang="en-IN" b="1" dirty="0"/>
          </a:p>
        </p:txBody>
      </p:sp>
      <p:sp>
        <p:nvSpPr>
          <p:cNvPr id="12" name="TextBox 11">
            <a:extLst>
              <a:ext uri="{FF2B5EF4-FFF2-40B4-BE49-F238E27FC236}">
                <a16:creationId xmlns:a16="http://schemas.microsoft.com/office/drawing/2014/main" id="{9F565182-C3E1-491E-8360-7AC7171FF5C7}"/>
              </a:ext>
            </a:extLst>
          </p:cNvPr>
          <p:cNvSpPr txBox="1"/>
          <p:nvPr/>
        </p:nvSpPr>
        <p:spPr>
          <a:xfrm>
            <a:off x="2841811" y="1620873"/>
            <a:ext cx="6096000" cy="646331"/>
          </a:xfrm>
          <a:prstGeom prst="rect">
            <a:avLst/>
          </a:prstGeom>
          <a:noFill/>
        </p:spPr>
        <p:txBody>
          <a:bodyPr wrap="square">
            <a:spAutoFit/>
          </a:bodyPr>
          <a:lstStyle/>
          <a:p>
            <a:pPr marL="0" indent="0">
              <a:buNone/>
            </a:pPr>
            <a:r>
              <a:rPr lang="en-US" sz="1800" dirty="0"/>
              <a:t>select  count(*) as </a:t>
            </a:r>
            <a:r>
              <a:rPr lang="en-US" sz="1800" dirty="0" err="1"/>
              <a:t>total_likes</a:t>
            </a:r>
            <a:endParaRPr lang="en-US" dirty="0"/>
          </a:p>
          <a:p>
            <a:pPr marL="0" indent="0">
              <a:buNone/>
            </a:pPr>
            <a:r>
              <a:rPr lang="en-US" sz="1800" dirty="0"/>
              <a:t> from </a:t>
            </a:r>
            <a:r>
              <a:rPr lang="en-US" sz="1800" dirty="0" err="1"/>
              <a:t>post_likes</a:t>
            </a:r>
            <a:r>
              <a:rPr lang="en-US" sz="1800" dirty="0"/>
              <a:t>;</a:t>
            </a:r>
          </a:p>
        </p:txBody>
      </p:sp>
      <p:sp>
        <p:nvSpPr>
          <p:cNvPr id="14" name="TextBox 13">
            <a:extLst>
              <a:ext uri="{FF2B5EF4-FFF2-40B4-BE49-F238E27FC236}">
                <a16:creationId xmlns:a16="http://schemas.microsoft.com/office/drawing/2014/main" id="{8395F917-A097-49CB-B807-8789BB8637C3}"/>
              </a:ext>
            </a:extLst>
          </p:cNvPr>
          <p:cNvSpPr txBox="1"/>
          <p:nvPr/>
        </p:nvSpPr>
        <p:spPr>
          <a:xfrm>
            <a:off x="1710624" y="133500"/>
            <a:ext cx="6096000" cy="1092607"/>
          </a:xfrm>
          <a:prstGeom prst="rect">
            <a:avLst/>
          </a:prstGeom>
          <a:noFill/>
        </p:spPr>
        <p:txBody>
          <a:bodyPr wrap="square">
            <a:spAutoFit/>
          </a:bodyPr>
          <a:lstStyle/>
          <a:p>
            <a:pPr marL="0" indent="0">
              <a:buNone/>
            </a:pPr>
            <a:r>
              <a:rPr lang="en-US" sz="900" b="1" dirty="0"/>
              <a:t> </a:t>
            </a:r>
          </a:p>
          <a:p>
            <a:pPr marL="0" indent="0">
              <a:buNone/>
            </a:pPr>
            <a:endParaRPr lang="en-US" sz="2000" b="1" i="1" u="sng" dirty="0">
              <a:solidFill>
                <a:schemeClr val="accent4"/>
              </a:solidFill>
            </a:endParaRPr>
          </a:p>
          <a:p>
            <a:pPr>
              <a:buFont typeface="Wingdings" panose="05000000000000000000" pitchFamily="2" charset="2"/>
              <a:buChar char="Ø"/>
            </a:pPr>
            <a:r>
              <a:rPr lang="en-US" sz="1800" b="1" dirty="0">
                <a:solidFill>
                  <a:schemeClr val="accent4"/>
                </a:solidFill>
              </a:rPr>
              <a:t>Find the total number of likes across all posts</a:t>
            </a:r>
            <a:r>
              <a:rPr lang="en-US" sz="1800" dirty="0"/>
              <a:t>:</a:t>
            </a:r>
          </a:p>
          <a:p>
            <a:endParaRPr lang="en-IN" dirty="0"/>
          </a:p>
        </p:txBody>
      </p:sp>
      <p:pic>
        <p:nvPicPr>
          <p:cNvPr id="16" name="Picture 15">
            <a:extLst>
              <a:ext uri="{FF2B5EF4-FFF2-40B4-BE49-F238E27FC236}">
                <a16:creationId xmlns:a16="http://schemas.microsoft.com/office/drawing/2014/main" id="{85E0309E-E646-4EDD-AEDC-718385187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96" y="1232736"/>
            <a:ext cx="2356072" cy="1195618"/>
          </a:xfrm>
          <a:prstGeom prst="rect">
            <a:avLst/>
          </a:prstGeom>
        </p:spPr>
      </p:pic>
    </p:spTree>
    <p:extLst>
      <p:ext uri="{BB962C8B-B14F-4D97-AF65-F5344CB8AC3E}">
        <p14:creationId xmlns:p14="http://schemas.microsoft.com/office/powerpoint/2010/main" val="2913623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DBEC334-F496-4A5D-A78F-663A3D242DC6}"/>
              </a:ext>
            </a:extLst>
          </p:cNvPr>
          <p:cNvSpPr>
            <a:spLocks noGrp="1" noChangeArrowheads="1"/>
          </p:cNvSpPr>
          <p:nvPr>
            <p:ph idx="1"/>
          </p:nvPr>
        </p:nvSpPr>
        <p:spPr bwMode="auto">
          <a:xfrm>
            <a:off x="1619976" y="387611"/>
            <a:ext cx="54442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endParaRPr lang="en-US" altLang="en-US" sz="1800" b="1" i="1" u="sng" dirty="0">
              <a:solidFill>
                <a:schemeClr val="accent4"/>
              </a:solidFill>
            </a:endParaRPr>
          </a:p>
          <a:p>
            <a:pPr defTabSz="914400" eaLnBrk="0" fontAlgn="base" hangingPunct="0">
              <a:spcBef>
                <a:spcPct val="0"/>
              </a:spcBef>
              <a:spcAft>
                <a:spcPct val="0"/>
              </a:spcAft>
              <a:buClrTx/>
              <a:buSzTx/>
              <a:buFont typeface="Wingdings" panose="05000000000000000000" pitchFamily="2" charset="2"/>
              <a:buChar char="Ø"/>
            </a:pPr>
            <a:r>
              <a:rPr lang="en-US" altLang="en-US" sz="1800" b="1" dirty="0">
                <a:solidFill>
                  <a:schemeClr val="accent4"/>
                </a:solidFill>
              </a:rPr>
              <a:t>Finding </a:t>
            </a:r>
            <a:r>
              <a:rPr kumimoji="0" lang="en-US" altLang="en-US" sz="1800" b="1" i="0" u="none" strike="noStrike" cap="none" normalizeH="0" baseline="0" dirty="0">
                <a:ln>
                  <a:noFill/>
                </a:ln>
                <a:solidFill>
                  <a:schemeClr val="accent4"/>
                </a:solidFill>
                <a:effectLst/>
              </a:rPr>
              <a:t>users where the </a:t>
            </a:r>
            <a:r>
              <a:rPr kumimoji="0" lang="en-US" altLang="en-US" sz="1800" b="1" i="0" u="none" strike="noStrike" cap="none" normalizeH="0" baseline="0" dirty="0" err="1">
                <a:ln>
                  <a:noFill/>
                </a:ln>
                <a:solidFill>
                  <a:schemeClr val="accent4"/>
                </a:solidFill>
                <a:effectLst/>
              </a:rPr>
              <a:t>user_id</a:t>
            </a:r>
            <a:r>
              <a:rPr kumimoji="0" lang="en-US" altLang="en-US" sz="1800" b="1" i="0" u="none" strike="noStrike" cap="none" normalizeH="0" baseline="0" dirty="0">
                <a:ln>
                  <a:noFill/>
                </a:ln>
                <a:solidFill>
                  <a:schemeClr val="accent4"/>
                </a:solidFill>
                <a:effectLst/>
              </a:rPr>
              <a:t> </a:t>
            </a:r>
            <a:r>
              <a:rPr lang="en-US" altLang="en-US" sz="1800" b="1" dirty="0">
                <a:solidFill>
                  <a:schemeClr val="accent4"/>
                </a:solidFill>
              </a:rPr>
              <a:t> is not equal to 5.</a:t>
            </a:r>
            <a:r>
              <a:rPr kumimoji="0" lang="en-US" altLang="en-US" sz="1800" b="1" i="0" u="none" strike="noStrike" cap="none" normalizeH="0" baseline="0" dirty="0">
                <a:ln>
                  <a:noFill/>
                </a:ln>
                <a:solidFill>
                  <a:schemeClr val="accent4"/>
                </a:solidFill>
                <a:effectLst/>
              </a:rPr>
              <a:t> </a:t>
            </a:r>
          </a:p>
        </p:txBody>
      </p:sp>
      <p:pic>
        <p:nvPicPr>
          <p:cNvPr id="6" name="Picture 5">
            <a:extLst>
              <a:ext uri="{FF2B5EF4-FFF2-40B4-BE49-F238E27FC236}">
                <a16:creationId xmlns:a16="http://schemas.microsoft.com/office/drawing/2014/main" id="{AE8B5B86-1576-409C-8DCE-E8F410FE3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560" y="601224"/>
            <a:ext cx="2202371" cy="2255715"/>
          </a:xfrm>
          <a:prstGeom prst="rect">
            <a:avLst/>
          </a:prstGeom>
        </p:spPr>
      </p:pic>
      <p:sp>
        <p:nvSpPr>
          <p:cNvPr id="10" name="TextBox 9">
            <a:extLst>
              <a:ext uri="{FF2B5EF4-FFF2-40B4-BE49-F238E27FC236}">
                <a16:creationId xmlns:a16="http://schemas.microsoft.com/office/drawing/2014/main" id="{9EA8AB42-4D45-47FA-930D-AF1B00BCBB86}"/>
              </a:ext>
            </a:extLst>
          </p:cNvPr>
          <p:cNvSpPr txBox="1"/>
          <p:nvPr/>
        </p:nvSpPr>
        <p:spPr>
          <a:xfrm>
            <a:off x="2834322" y="1564278"/>
            <a:ext cx="6096000" cy="923330"/>
          </a:xfrm>
          <a:prstGeom prst="rect">
            <a:avLst/>
          </a:prstGeom>
          <a:noFill/>
        </p:spPr>
        <p:txBody>
          <a:bodyPr wrap="square">
            <a:spAutoFit/>
          </a:bodyPr>
          <a:lstStyle/>
          <a:p>
            <a:r>
              <a:rPr lang="en-IN" dirty="0"/>
              <a:t>select </a:t>
            </a:r>
            <a:r>
              <a:rPr lang="en-IN" dirty="0" err="1"/>
              <a:t>user_id</a:t>
            </a:r>
            <a:r>
              <a:rPr lang="en-IN" dirty="0"/>
              <a:t>, username </a:t>
            </a:r>
          </a:p>
          <a:p>
            <a:r>
              <a:rPr lang="en-IN" dirty="0"/>
              <a:t>from users </a:t>
            </a:r>
          </a:p>
          <a:p>
            <a:r>
              <a:rPr lang="en-IN" dirty="0"/>
              <a:t>Where </a:t>
            </a:r>
            <a:r>
              <a:rPr lang="en-IN" dirty="0" err="1"/>
              <a:t>user_id</a:t>
            </a:r>
            <a:r>
              <a:rPr lang="en-IN" dirty="0"/>
              <a:t> != 5;</a:t>
            </a:r>
          </a:p>
        </p:txBody>
      </p:sp>
      <p:sp>
        <p:nvSpPr>
          <p:cNvPr id="9" name="TextBox 8">
            <a:extLst>
              <a:ext uri="{FF2B5EF4-FFF2-40B4-BE49-F238E27FC236}">
                <a16:creationId xmlns:a16="http://schemas.microsoft.com/office/drawing/2014/main" id="{4A248D96-4FAB-45CD-B95F-E0A579CAC274}"/>
              </a:ext>
            </a:extLst>
          </p:cNvPr>
          <p:cNvSpPr txBox="1"/>
          <p:nvPr/>
        </p:nvSpPr>
        <p:spPr>
          <a:xfrm>
            <a:off x="1817200" y="3163224"/>
            <a:ext cx="6065520" cy="1754326"/>
          </a:xfrm>
          <a:prstGeom prst="rect">
            <a:avLst/>
          </a:prstGeom>
          <a:noFill/>
        </p:spPr>
        <p:txBody>
          <a:bodyPr wrap="square">
            <a:spAutoFit/>
          </a:bodyPr>
          <a:lstStyle/>
          <a:p>
            <a:endParaRPr lang="en-IN" b="1" i="1" u="sng" dirty="0">
              <a:solidFill>
                <a:schemeClr val="accent4"/>
              </a:solidFill>
            </a:endParaRPr>
          </a:p>
          <a:p>
            <a:pPr marL="285750" indent="-285750">
              <a:buFont typeface="Wingdings" panose="05000000000000000000" pitchFamily="2" charset="2"/>
              <a:buChar char="Ø"/>
            </a:pPr>
            <a:r>
              <a:rPr lang="en-IN" b="1" dirty="0">
                <a:solidFill>
                  <a:schemeClr val="accent4"/>
                </a:solidFill>
              </a:rPr>
              <a:t>Finding users where </a:t>
            </a:r>
            <a:r>
              <a:rPr lang="en-IN" b="1" dirty="0" err="1">
                <a:solidFill>
                  <a:schemeClr val="accent4"/>
                </a:solidFill>
              </a:rPr>
              <a:t>user_id</a:t>
            </a:r>
            <a:r>
              <a:rPr lang="en-IN" b="1" dirty="0">
                <a:solidFill>
                  <a:schemeClr val="accent4"/>
                </a:solidFill>
              </a:rPr>
              <a:t> is equal to 7</a:t>
            </a:r>
          </a:p>
          <a:p>
            <a:endParaRPr lang="en-IN" dirty="0"/>
          </a:p>
          <a:p>
            <a:r>
              <a:rPr lang="en-IN" dirty="0"/>
              <a:t>                    select username</a:t>
            </a:r>
          </a:p>
          <a:p>
            <a:r>
              <a:rPr lang="en-IN" dirty="0"/>
              <a:t>                     from users </a:t>
            </a:r>
          </a:p>
          <a:p>
            <a:r>
              <a:rPr lang="en-IN" dirty="0"/>
              <a:t>                     where </a:t>
            </a:r>
            <a:r>
              <a:rPr lang="en-IN" dirty="0" err="1"/>
              <a:t>user_id</a:t>
            </a:r>
            <a:r>
              <a:rPr lang="en-IN" dirty="0"/>
              <a:t> =7;</a:t>
            </a:r>
          </a:p>
        </p:txBody>
      </p:sp>
      <p:pic>
        <p:nvPicPr>
          <p:cNvPr id="5" name="Picture 4">
            <a:extLst>
              <a:ext uri="{FF2B5EF4-FFF2-40B4-BE49-F238E27FC236}">
                <a16:creationId xmlns:a16="http://schemas.microsoft.com/office/drawing/2014/main" id="{1BA75387-E155-40D2-84E7-C8045B3ECFB2}"/>
              </a:ext>
            </a:extLst>
          </p:cNvPr>
          <p:cNvPicPr>
            <a:picLocks noChangeAspect="1"/>
          </p:cNvPicPr>
          <p:nvPr/>
        </p:nvPicPr>
        <p:blipFill>
          <a:blip r:embed="rId3"/>
          <a:stretch>
            <a:fillRect/>
          </a:stretch>
        </p:blipFill>
        <p:spPr>
          <a:xfrm>
            <a:off x="8287982" y="3891337"/>
            <a:ext cx="1916488" cy="1303212"/>
          </a:xfrm>
          <a:prstGeom prst="rect">
            <a:avLst/>
          </a:prstGeom>
        </p:spPr>
      </p:pic>
      <p:sp>
        <p:nvSpPr>
          <p:cNvPr id="2" name="TextBox 1">
            <a:extLst>
              <a:ext uri="{FF2B5EF4-FFF2-40B4-BE49-F238E27FC236}">
                <a16:creationId xmlns:a16="http://schemas.microsoft.com/office/drawing/2014/main" id="{90053F03-9178-4185-B7F1-A8CCD74CD9A8}"/>
              </a:ext>
            </a:extLst>
          </p:cNvPr>
          <p:cNvSpPr txBox="1"/>
          <p:nvPr/>
        </p:nvSpPr>
        <p:spPr>
          <a:xfrm>
            <a:off x="1739153" y="1359750"/>
            <a:ext cx="1272988" cy="369332"/>
          </a:xfrm>
          <a:prstGeom prst="rect">
            <a:avLst/>
          </a:prstGeom>
          <a:noFill/>
        </p:spPr>
        <p:txBody>
          <a:bodyPr wrap="square" rtlCol="0">
            <a:spAutoFit/>
          </a:bodyPr>
          <a:lstStyle/>
          <a:p>
            <a:r>
              <a:rPr lang="en-US" b="1" dirty="0"/>
              <a:t>Syntax:</a:t>
            </a:r>
            <a:endParaRPr lang="en-IN" b="1" dirty="0"/>
          </a:p>
        </p:txBody>
      </p:sp>
      <p:sp>
        <p:nvSpPr>
          <p:cNvPr id="11" name="TextBox 10">
            <a:extLst>
              <a:ext uri="{FF2B5EF4-FFF2-40B4-BE49-F238E27FC236}">
                <a16:creationId xmlns:a16="http://schemas.microsoft.com/office/drawing/2014/main" id="{E7FE7AC0-8BC7-49B0-B3DC-59C559C424F0}"/>
              </a:ext>
            </a:extLst>
          </p:cNvPr>
          <p:cNvSpPr txBox="1"/>
          <p:nvPr/>
        </p:nvSpPr>
        <p:spPr>
          <a:xfrm>
            <a:off x="1411938" y="3967328"/>
            <a:ext cx="6241770"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343912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BE1F-0678-478A-8A10-321569986C62}"/>
              </a:ext>
            </a:extLst>
          </p:cNvPr>
          <p:cNvSpPr>
            <a:spLocks noGrp="1"/>
          </p:cNvSpPr>
          <p:nvPr>
            <p:ph type="title"/>
          </p:nvPr>
        </p:nvSpPr>
        <p:spPr/>
        <p:txBody>
          <a:bodyPr/>
          <a:lstStyle/>
          <a:p>
            <a:r>
              <a:rPr lang="en-US" b="1" i="1" dirty="0"/>
              <a:t>INTRODUCTION</a:t>
            </a:r>
            <a:endParaRPr lang="en-IN" b="1" i="1" dirty="0"/>
          </a:p>
        </p:txBody>
      </p:sp>
      <p:sp>
        <p:nvSpPr>
          <p:cNvPr id="3" name="Content Placeholder 2">
            <a:extLst>
              <a:ext uri="{FF2B5EF4-FFF2-40B4-BE49-F238E27FC236}">
                <a16:creationId xmlns:a16="http://schemas.microsoft.com/office/drawing/2014/main" id="{78422941-F8CA-43B9-A37A-F51F117173B0}"/>
              </a:ext>
            </a:extLst>
          </p:cNvPr>
          <p:cNvSpPr>
            <a:spLocks noGrp="1"/>
          </p:cNvSpPr>
          <p:nvPr>
            <p:ph idx="1"/>
          </p:nvPr>
        </p:nvSpPr>
        <p:spPr>
          <a:xfrm>
            <a:off x="1672569" y="2371164"/>
            <a:ext cx="10018713" cy="3124201"/>
          </a:xfrm>
        </p:spPr>
        <p:txBody>
          <a:bodyPr>
            <a:normAutofit/>
          </a:bodyPr>
          <a:lstStyle/>
          <a:p>
            <a:endParaRPr lang="en-US" dirty="0"/>
          </a:p>
          <a:p>
            <a:pPr marL="0" indent="0">
              <a:buNone/>
            </a:pPr>
            <a:r>
              <a:rPr lang="en-US" dirty="0"/>
              <a:t>The </a:t>
            </a:r>
            <a:r>
              <a:rPr lang="en-US" b="1" dirty="0"/>
              <a:t>Social Media Database</a:t>
            </a:r>
            <a:r>
              <a:rPr lang="en-US" dirty="0"/>
              <a:t> is designed to manage user interactions and content on a social media platform. It includes tables for users, posts, comments, likes, hashtags, and associations between them. This database structure facilitates tracking user activities, managing content, and generating insights into user engagement and trends. It supports a range of queries and reports to analyze and optimize platform performance and user experience.</a:t>
            </a:r>
          </a:p>
          <a:p>
            <a:endParaRPr lang="en-IN" dirty="0"/>
          </a:p>
        </p:txBody>
      </p:sp>
    </p:spTree>
    <p:extLst>
      <p:ext uri="{BB962C8B-B14F-4D97-AF65-F5344CB8AC3E}">
        <p14:creationId xmlns:p14="http://schemas.microsoft.com/office/powerpoint/2010/main" val="101632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B6FEFE-1718-4943-A06B-97F70D01C44E}"/>
              </a:ext>
            </a:extLst>
          </p:cNvPr>
          <p:cNvSpPr txBox="1"/>
          <p:nvPr/>
        </p:nvSpPr>
        <p:spPr>
          <a:xfrm>
            <a:off x="1538747" y="3104410"/>
            <a:ext cx="6096000" cy="923330"/>
          </a:xfrm>
          <a:prstGeom prst="rect">
            <a:avLst/>
          </a:prstGeom>
          <a:noFill/>
        </p:spPr>
        <p:txBody>
          <a:bodyPr wrap="square">
            <a:spAutoFit/>
          </a:bodyPr>
          <a:lstStyle/>
          <a:p>
            <a:endParaRPr lang="en-US" b="1" i="1" u="sng" dirty="0">
              <a:solidFill>
                <a:schemeClr val="accent4"/>
              </a:solidFill>
            </a:endParaRPr>
          </a:p>
          <a:p>
            <a:endParaRPr lang="en-US" b="1" i="1" u="sng" dirty="0">
              <a:solidFill>
                <a:schemeClr val="accent4"/>
              </a:solidFill>
            </a:endParaRPr>
          </a:p>
          <a:p>
            <a:pPr marL="285750" indent="-285750">
              <a:buFont typeface="Wingdings" panose="05000000000000000000" pitchFamily="2" charset="2"/>
              <a:buChar char="Ø"/>
            </a:pPr>
            <a:r>
              <a:rPr lang="en-US" b="1" dirty="0">
                <a:solidFill>
                  <a:schemeClr val="accent4"/>
                </a:solidFill>
              </a:rPr>
              <a:t>Find the total number of posts per location:</a:t>
            </a:r>
            <a:endParaRPr lang="en-IN" b="1" dirty="0">
              <a:solidFill>
                <a:schemeClr val="accent4"/>
              </a:solidFill>
            </a:endParaRPr>
          </a:p>
        </p:txBody>
      </p:sp>
      <p:pic>
        <p:nvPicPr>
          <p:cNvPr id="9" name="Picture 8">
            <a:extLst>
              <a:ext uri="{FF2B5EF4-FFF2-40B4-BE49-F238E27FC236}">
                <a16:creationId xmlns:a16="http://schemas.microsoft.com/office/drawing/2014/main" id="{32109990-8220-45F6-BAE7-7539FD18E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741" y="4350634"/>
            <a:ext cx="2629128" cy="1158340"/>
          </a:xfrm>
          <a:prstGeom prst="rect">
            <a:avLst/>
          </a:prstGeom>
        </p:spPr>
      </p:pic>
      <p:sp>
        <p:nvSpPr>
          <p:cNvPr id="11" name="TextBox 10">
            <a:extLst>
              <a:ext uri="{FF2B5EF4-FFF2-40B4-BE49-F238E27FC236}">
                <a16:creationId xmlns:a16="http://schemas.microsoft.com/office/drawing/2014/main" id="{B2A536B6-E499-4E7C-99E9-D9647CFBADBD}"/>
              </a:ext>
            </a:extLst>
          </p:cNvPr>
          <p:cNvSpPr txBox="1"/>
          <p:nvPr/>
        </p:nvSpPr>
        <p:spPr>
          <a:xfrm>
            <a:off x="2972947" y="4374271"/>
            <a:ext cx="6005781" cy="923330"/>
          </a:xfrm>
          <a:prstGeom prst="rect">
            <a:avLst/>
          </a:prstGeom>
          <a:noFill/>
        </p:spPr>
        <p:txBody>
          <a:bodyPr wrap="square">
            <a:spAutoFit/>
          </a:bodyPr>
          <a:lstStyle/>
          <a:p>
            <a:r>
              <a:rPr lang="en-IN" dirty="0"/>
              <a:t>select location, count(</a:t>
            </a:r>
            <a:r>
              <a:rPr lang="en-IN" dirty="0" err="1"/>
              <a:t>post_id</a:t>
            </a:r>
            <a:r>
              <a:rPr lang="en-IN" dirty="0"/>
              <a:t>) as </a:t>
            </a:r>
            <a:r>
              <a:rPr lang="en-IN" dirty="0" err="1"/>
              <a:t>total_posts</a:t>
            </a:r>
            <a:r>
              <a:rPr lang="en-IN" dirty="0"/>
              <a:t> </a:t>
            </a:r>
          </a:p>
          <a:p>
            <a:r>
              <a:rPr lang="en-IN" dirty="0"/>
              <a:t>from post </a:t>
            </a:r>
          </a:p>
          <a:p>
            <a:r>
              <a:rPr lang="en-IN" dirty="0"/>
              <a:t>Group by location;</a:t>
            </a:r>
          </a:p>
        </p:txBody>
      </p:sp>
      <p:sp>
        <p:nvSpPr>
          <p:cNvPr id="12" name="TextBox 11">
            <a:extLst>
              <a:ext uri="{FF2B5EF4-FFF2-40B4-BE49-F238E27FC236}">
                <a16:creationId xmlns:a16="http://schemas.microsoft.com/office/drawing/2014/main" id="{E19B34BF-5C58-4124-89F5-94510BE192BC}"/>
              </a:ext>
            </a:extLst>
          </p:cNvPr>
          <p:cNvSpPr txBox="1"/>
          <p:nvPr/>
        </p:nvSpPr>
        <p:spPr>
          <a:xfrm>
            <a:off x="1790856" y="4115597"/>
            <a:ext cx="6096000" cy="369332"/>
          </a:xfrm>
          <a:prstGeom prst="rect">
            <a:avLst/>
          </a:prstGeom>
          <a:noFill/>
        </p:spPr>
        <p:txBody>
          <a:bodyPr wrap="square">
            <a:spAutoFit/>
          </a:bodyPr>
          <a:lstStyle/>
          <a:p>
            <a:r>
              <a:rPr lang="en-US" b="1" dirty="0"/>
              <a:t>Syntax:</a:t>
            </a:r>
            <a:endParaRPr lang="en-IN" b="1" dirty="0"/>
          </a:p>
        </p:txBody>
      </p:sp>
      <p:sp>
        <p:nvSpPr>
          <p:cNvPr id="13" name="TextBox 12">
            <a:extLst>
              <a:ext uri="{FF2B5EF4-FFF2-40B4-BE49-F238E27FC236}">
                <a16:creationId xmlns:a16="http://schemas.microsoft.com/office/drawing/2014/main" id="{1EBA231D-C4FB-4295-B56B-07F8B829C527}"/>
              </a:ext>
            </a:extLst>
          </p:cNvPr>
          <p:cNvSpPr txBox="1"/>
          <p:nvPr/>
        </p:nvSpPr>
        <p:spPr>
          <a:xfrm>
            <a:off x="2023938" y="1107022"/>
            <a:ext cx="6096000" cy="369332"/>
          </a:xfrm>
          <a:prstGeom prst="rect">
            <a:avLst/>
          </a:prstGeom>
          <a:noFill/>
        </p:spPr>
        <p:txBody>
          <a:bodyPr wrap="square">
            <a:spAutoFit/>
          </a:bodyPr>
          <a:lstStyle/>
          <a:p>
            <a:r>
              <a:rPr lang="en-US" b="1" dirty="0"/>
              <a:t>Syntax:</a:t>
            </a:r>
            <a:endParaRPr lang="en-IN" b="1" dirty="0"/>
          </a:p>
        </p:txBody>
      </p:sp>
      <p:sp>
        <p:nvSpPr>
          <p:cNvPr id="14" name="TextBox 13">
            <a:extLst>
              <a:ext uri="{FF2B5EF4-FFF2-40B4-BE49-F238E27FC236}">
                <a16:creationId xmlns:a16="http://schemas.microsoft.com/office/drawing/2014/main" id="{7BFE33A3-EFEF-4560-A641-D345FCC563DC}"/>
              </a:ext>
            </a:extLst>
          </p:cNvPr>
          <p:cNvSpPr txBox="1"/>
          <p:nvPr/>
        </p:nvSpPr>
        <p:spPr>
          <a:xfrm>
            <a:off x="2099466" y="316520"/>
            <a:ext cx="7752745"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4"/>
                </a:solidFill>
                <a:effectLst/>
              </a:rPr>
              <a:t>Finding </a:t>
            </a:r>
            <a:r>
              <a:rPr kumimoji="0" lang="en-US" altLang="en-US" b="1" i="0" u="none" strike="noStrike" cap="none" normalizeH="0" baseline="0" dirty="0" err="1">
                <a:ln>
                  <a:noFill/>
                </a:ln>
                <a:solidFill>
                  <a:schemeClr val="accent4"/>
                </a:solidFill>
                <a:effectLst/>
              </a:rPr>
              <a:t>post_id,content</a:t>
            </a:r>
            <a:r>
              <a:rPr kumimoji="0" lang="en-US" altLang="en-US" b="1" i="0" u="none" strike="noStrike" cap="none" normalizeH="0" baseline="0" dirty="0">
                <a:ln>
                  <a:noFill/>
                </a:ln>
                <a:solidFill>
                  <a:schemeClr val="accent4"/>
                </a:solidFill>
                <a:effectLst/>
              </a:rPr>
              <a:t> ,location  from specific locations. </a:t>
            </a:r>
          </a:p>
        </p:txBody>
      </p:sp>
      <p:sp>
        <p:nvSpPr>
          <p:cNvPr id="15" name="TextBox 14">
            <a:extLst>
              <a:ext uri="{FF2B5EF4-FFF2-40B4-BE49-F238E27FC236}">
                <a16:creationId xmlns:a16="http://schemas.microsoft.com/office/drawing/2014/main" id="{90214CB1-C1CC-4AEB-A702-2F4DCAD4CF3D}"/>
              </a:ext>
            </a:extLst>
          </p:cNvPr>
          <p:cNvSpPr txBox="1"/>
          <p:nvPr/>
        </p:nvSpPr>
        <p:spPr>
          <a:xfrm>
            <a:off x="2097741" y="1670983"/>
            <a:ext cx="6096000" cy="923330"/>
          </a:xfrm>
          <a:prstGeom prst="rect">
            <a:avLst/>
          </a:prstGeom>
          <a:noFill/>
        </p:spPr>
        <p:txBody>
          <a:bodyPr wrap="square">
            <a:spAutoFit/>
          </a:bodyPr>
          <a:lstStyle/>
          <a:p>
            <a:r>
              <a:rPr lang="en-IN" dirty="0"/>
              <a:t>select </a:t>
            </a:r>
            <a:r>
              <a:rPr lang="en-IN" dirty="0" err="1"/>
              <a:t>post_id</a:t>
            </a:r>
            <a:r>
              <a:rPr lang="en-IN" dirty="0"/>
              <a:t>, content, location </a:t>
            </a:r>
          </a:p>
          <a:p>
            <a:r>
              <a:rPr lang="en-IN" dirty="0"/>
              <a:t>from post </a:t>
            </a:r>
          </a:p>
          <a:p>
            <a:r>
              <a:rPr lang="en-IN" dirty="0"/>
              <a:t>where location in ('</a:t>
            </a:r>
            <a:r>
              <a:rPr lang="en-IN" dirty="0" err="1"/>
              <a:t>agra</a:t>
            </a:r>
            <a:r>
              <a:rPr lang="en-IN" dirty="0"/>
              <a:t>', 'west </a:t>
            </a:r>
            <a:r>
              <a:rPr lang="en-IN" dirty="0" err="1"/>
              <a:t>bengal</a:t>
            </a:r>
            <a:r>
              <a:rPr lang="en-IN" dirty="0"/>
              <a:t>');</a:t>
            </a:r>
          </a:p>
        </p:txBody>
      </p:sp>
      <p:pic>
        <p:nvPicPr>
          <p:cNvPr id="16" name="Picture 15">
            <a:extLst>
              <a:ext uri="{FF2B5EF4-FFF2-40B4-BE49-F238E27FC236}">
                <a16:creationId xmlns:a16="http://schemas.microsoft.com/office/drawing/2014/main" id="{012E3B8D-C44B-4BFC-ACE8-EED064DB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243" y="1107022"/>
            <a:ext cx="5761219" cy="1973751"/>
          </a:xfrm>
          <a:prstGeom prst="rect">
            <a:avLst/>
          </a:prstGeom>
        </p:spPr>
      </p:pic>
    </p:spTree>
    <p:extLst>
      <p:ext uri="{BB962C8B-B14F-4D97-AF65-F5344CB8AC3E}">
        <p14:creationId xmlns:p14="http://schemas.microsoft.com/office/powerpoint/2010/main" val="429406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7FDE-84B3-4DE6-82AC-C05D866C0B59}"/>
              </a:ext>
            </a:extLst>
          </p:cNvPr>
          <p:cNvSpPr>
            <a:spLocks noGrp="1"/>
          </p:cNvSpPr>
          <p:nvPr>
            <p:ph type="title"/>
          </p:nvPr>
        </p:nvSpPr>
        <p:spPr>
          <a:xfrm>
            <a:off x="706525" y="3384398"/>
            <a:ext cx="6429000" cy="331693"/>
          </a:xfrm>
        </p:spPr>
        <p:txBody>
          <a:bodyPr>
            <a:noAutofit/>
          </a:bodyPr>
          <a:lstStyle/>
          <a:p>
            <a:pPr marL="285750" indent="-285750">
              <a:buFont typeface="Wingdings" panose="05000000000000000000" pitchFamily="2" charset="2"/>
              <a:buChar char="Ø"/>
            </a:pPr>
            <a:r>
              <a:rPr lang="en-US" sz="1800" dirty="0">
                <a:latin typeface="+mn-lt"/>
              </a:rPr>
              <a:t> Finding  Count of no. of comments on each post:</a:t>
            </a:r>
            <a:endParaRPr lang="en-IN" sz="1800" dirty="0">
              <a:latin typeface="+mn-lt"/>
            </a:endParaRPr>
          </a:p>
        </p:txBody>
      </p:sp>
      <p:sp>
        <p:nvSpPr>
          <p:cNvPr id="4" name="Rectangle 1">
            <a:extLst>
              <a:ext uri="{FF2B5EF4-FFF2-40B4-BE49-F238E27FC236}">
                <a16:creationId xmlns:a16="http://schemas.microsoft.com/office/drawing/2014/main" id="{39A14BAE-B55A-4375-A704-A0CFEB77B8B6}"/>
              </a:ext>
            </a:extLst>
          </p:cNvPr>
          <p:cNvSpPr>
            <a:spLocks noGrp="1" noChangeArrowheads="1"/>
          </p:cNvSpPr>
          <p:nvPr>
            <p:ph idx="1"/>
          </p:nvPr>
        </p:nvSpPr>
        <p:spPr bwMode="auto">
          <a:xfrm>
            <a:off x="1710225" y="330004"/>
            <a:ext cx="5282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800" b="1" i="1" u="sng" dirty="0">
              <a:solidFill>
                <a:schemeClr val="accent4"/>
              </a:solidFill>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b="1" dirty="0">
                <a:solidFill>
                  <a:schemeClr val="accent4"/>
                </a:solidFill>
              </a:rPr>
              <a:t>Finding </a:t>
            </a:r>
            <a:r>
              <a:rPr kumimoji="0" lang="en-US" altLang="en-US" sz="1800" b="1" i="0" u="none" strike="noStrike" cap="none" normalizeH="0" baseline="0" dirty="0">
                <a:ln>
                  <a:noFill/>
                </a:ln>
                <a:solidFill>
                  <a:schemeClr val="accent4"/>
                </a:solidFill>
                <a:effectLst/>
              </a:rPr>
              <a:t>posts with the number of likes per post </a:t>
            </a:r>
            <a:r>
              <a:rPr lang="en-US" altLang="en-US" sz="1800" b="1" dirty="0">
                <a:solidFill>
                  <a:schemeClr val="accent4"/>
                </a:solidFill>
              </a:rPr>
              <a:t>.</a:t>
            </a:r>
            <a:r>
              <a:rPr kumimoji="0" lang="en-US" altLang="en-US" sz="1800" b="1" i="0" u="none" strike="noStrike" cap="none" normalizeH="0" baseline="0" dirty="0">
                <a:ln>
                  <a:noFill/>
                </a:ln>
                <a:solidFill>
                  <a:schemeClr val="accent4"/>
                </a:solidFill>
                <a:effectLst/>
              </a:rPr>
              <a:t> </a:t>
            </a:r>
          </a:p>
        </p:txBody>
      </p:sp>
      <p:sp>
        <p:nvSpPr>
          <p:cNvPr id="6" name="TextBox 5">
            <a:extLst>
              <a:ext uri="{FF2B5EF4-FFF2-40B4-BE49-F238E27FC236}">
                <a16:creationId xmlns:a16="http://schemas.microsoft.com/office/drawing/2014/main" id="{5202EA33-99D5-4AA3-80B8-46944979ABA1}"/>
              </a:ext>
            </a:extLst>
          </p:cNvPr>
          <p:cNvSpPr txBox="1"/>
          <p:nvPr/>
        </p:nvSpPr>
        <p:spPr>
          <a:xfrm>
            <a:off x="2090099" y="1452487"/>
            <a:ext cx="4696183" cy="1477328"/>
          </a:xfrm>
          <a:prstGeom prst="rect">
            <a:avLst/>
          </a:prstGeom>
          <a:noFill/>
        </p:spPr>
        <p:txBody>
          <a:bodyPr wrap="square">
            <a:spAutoFit/>
          </a:bodyPr>
          <a:lstStyle/>
          <a:p>
            <a:r>
              <a:rPr lang="en-IN" dirty="0"/>
              <a:t>select </a:t>
            </a:r>
            <a:r>
              <a:rPr lang="en-IN" dirty="0" err="1"/>
              <a:t>p.post_id</a:t>
            </a:r>
            <a:r>
              <a:rPr lang="en-IN" dirty="0"/>
              <a:t>, </a:t>
            </a:r>
            <a:r>
              <a:rPr lang="en-IN" dirty="0" err="1"/>
              <a:t>p.content</a:t>
            </a:r>
            <a:r>
              <a:rPr lang="en-IN" dirty="0"/>
              <a:t>, count(</a:t>
            </a:r>
            <a:r>
              <a:rPr lang="en-IN" dirty="0" err="1"/>
              <a:t>pl.user_id</a:t>
            </a:r>
            <a:r>
              <a:rPr lang="en-IN" dirty="0"/>
              <a:t>) as </a:t>
            </a:r>
            <a:r>
              <a:rPr lang="en-IN" dirty="0" err="1"/>
              <a:t>total_likes</a:t>
            </a:r>
            <a:r>
              <a:rPr lang="en-IN" dirty="0"/>
              <a:t>  from post as p </a:t>
            </a:r>
          </a:p>
          <a:p>
            <a:r>
              <a:rPr lang="en-IN" dirty="0"/>
              <a:t>left join </a:t>
            </a:r>
            <a:r>
              <a:rPr lang="en-IN" dirty="0" err="1"/>
              <a:t>post_likes</a:t>
            </a:r>
            <a:r>
              <a:rPr lang="en-IN" dirty="0"/>
              <a:t> as pl </a:t>
            </a:r>
          </a:p>
          <a:p>
            <a:r>
              <a:rPr lang="en-IN" dirty="0"/>
              <a:t>on </a:t>
            </a:r>
            <a:r>
              <a:rPr lang="en-IN" dirty="0" err="1"/>
              <a:t>p.post_id</a:t>
            </a:r>
            <a:r>
              <a:rPr lang="en-IN" dirty="0"/>
              <a:t> = </a:t>
            </a:r>
            <a:r>
              <a:rPr lang="en-IN" dirty="0" err="1"/>
              <a:t>pl.post_id</a:t>
            </a:r>
            <a:r>
              <a:rPr lang="en-IN" dirty="0"/>
              <a:t> </a:t>
            </a:r>
          </a:p>
          <a:p>
            <a:r>
              <a:rPr lang="en-IN" dirty="0"/>
              <a:t>group by </a:t>
            </a:r>
            <a:r>
              <a:rPr lang="en-IN" dirty="0" err="1"/>
              <a:t>p.post_id</a:t>
            </a:r>
            <a:r>
              <a:rPr lang="en-IN" dirty="0"/>
              <a:t>, </a:t>
            </a:r>
            <a:r>
              <a:rPr lang="en-IN" dirty="0" err="1"/>
              <a:t>p.content</a:t>
            </a:r>
            <a:r>
              <a:rPr lang="en-IN" dirty="0"/>
              <a:t>;</a:t>
            </a:r>
          </a:p>
        </p:txBody>
      </p:sp>
      <p:pic>
        <p:nvPicPr>
          <p:cNvPr id="8" name="Picture 7">
            <a:extLst>
              <a:ext uri="{FF2B5EF4-FFF2-40B4-BE49-F238E27FC236}">
                <a16:creationId xmlns:a16="http://schemas.microsoft.com/office/drawing/2014/main" id="{0C50321C-34DE-4D2A-9367-C01CA9A44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194" y="773442"/>
            <a:ext cx="4298681" cy="1767047"/>
          </a:xfrm>
          <a:prstGeom prst="rect">
            <a:avLst/>
          </a:prstGeom>
        </p:spPr>
      </p:pic>
      <p:sp>
        <p:nvSpPr>
          <p:cNvPr id="10" name="TextBox 9">
            <a:extLst>
              <a:ext uri="{FF2B5EF4-FFF2-40B4-BE49-F238E27FC236}">
                <a16:creationId xmlns:a16="http://schemas.microsoft.com/office/drawing/2014/main" id="{F3EE1DE9-FC67-49A5-AA33-04E4D5710EF6}"/>
              </a:ext>
            </a:extLst>
          </p:cNvPr>
          <p:cNvSpPr txBox="1"/>
          <p:nvPr/>
        </p:nvSpPr>
        <p:spPr>
          <a:xfrm>
            <a:off x="2323182" y="4261021"/>
            <a:ext cx="4230018" cy="1754326"/>
          </a:xfrm>
          <a:prstGeom prst="rect">
            <a:avLst/>
          </a:prstGeom>
          <a:noFill/>
        </p:spPr>
        <p:txBody>
          <a:bodyPr wrap="square">
            <a:spAutoFit/>
          </a:bodyPr>
          <a:lstStyle/>
          <a:p>
            <a:r>
              <a:rPr lang="en-IN" dirty="0"/>
              <a:t>select </a:t>
            </a:r>
            <a:r>
              <a:rPr lang="en-IN" dirty="0" err="1"/>
              <a:t>p.content</a:t>
            </a:r>
            <a:r>
              <a:rPr lang="en-IN" dirty="0"/>
              <a:t>, count(</a:t>
            </a:r>
            <a:r>
              <a:rPr lang="en-IN" dirty="0" err="1"/>
              <a:t>c.comment_id</a:t>
            </a:r>
            <a:r>
              <a:rPr lang="en-IN" dirty="0"/>
              <a:t>)  as </a:t>
            </a:r>
            <a:r>
              <a:rPr lang="en-IN" dirty="0" err="1"/>
              <a:t>total_comments</a:t>
            </a:r>
            <a:r>
              <a:rPr lang="en-IN" dirty="0"/>
              <a:t> </a:t>
            </a:r>
          </a:p>
          <a:p>
            <a:r>
              <a:rPr lang="en-IN" dirty="0"/>
              <a:t>FROM post as p </a:t>
            </a:r>
          </a:p>
          <a:p>
            <a:r>
              <a:rPr lang="en-IN" dirty="0"/>
              <a:t>LEFT JOIN comments as  c on </a:t>
            </a:r>
            <a:r>
              <a:rPr lang="en-IN" dirty="0" err="1"/>
              <a:t>p.post_id</a:t>
            </a:r>
            <a:r>
              <a:rPr lang="en-IN" dirty="0"/>
              <a:t> = </a:t>
            </a:r>
            <a:r>
              <a:rPr lang="en-IN" dirty="0" err="1"/>
              <a:t>c.post_id</a:t>
            </a:r>
            <a:r>
              <a:rPr lang="en-IN" dirty="0"/>
              <a:t> </a:t>
            </a:r>
          </a:p>
          <a:p>
            <a:r>
              <a:rPr lang="en-IN" dirty="0"/>
              <a:t>Group by </a:t>
            </a:r>
            <a:r>
              <a:rPr lang="en-IN" dirty="0" err="1"/>
              <a:t>p.post_id</a:t>
            </a:r>
            <a:r>
              <a:rPr lang="en-IN" dirty="0"/>
              <a:t>, </a:t>
            </a:r>
            <a:r>
              <a:rPr lang="en-IN" dirty="0" err="1"/>
              <a:t>p.content</a:t>
            </a:r>
            <a:r>
              <a:rPr lang="en-IN" dirty="0"/>
              <a:t>;</a:t>
            </a:r>
          </a:p>
        </p:txBody>
      </p:sp>
      <p:pic>
        <p:nvPicPr>
          <p:cNvPr id="12" name="Picture 11">
            <a:extLst>
              <a:ext uri="{FF2B5EF4-FFF2-40B4-BE49-F238E27FC236}">
                <a16:creationId xmlns:a16="http://schemas.microsoft.com/office/drawing/2014/main" id="{AED75E6F-036F-470D-B072-FDB3DA57C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372" y="3844347"/>
            <a:ext cx="4694327" cy="2278577"/>
          </a:xfrm>
          <a:prstGeom prst="rect">
            <a:avLst/>
          </a:prstGeom>
        </p:spPr>
      </p:pic>
      <p:sp>
        <p:nvSpPr>
          <p:cNvPr id="9" name="TextBox 8">
            <a:extLst>
              <a:ext uri="{FF2B5EF4-FFF2-40B4-BE49-F238E27FC236}">
                <a16:creationId xmlns:a16="http://schemas.microsoft.com/office/drawing/2014/main" id="{BD049ACC-27B1-4922-A667-39EAABE769A9}"/>
              </a:ext>
            </a:extLst>
          </p:cNvPr>
          <p:cNvSpPr txBox="1"/>
          <p:nvPr/>
        </p:nvSpPr>
        <p:spPr>
          <a:xfrm>
            <a:off x="1453100" y="3918583"/>
            <a:ext cx="6096000" cy="369332"/>
          </a:xfrm>
          <a:prstGeom prst="rect">
            <a:avLst/>
          </a:prstGeom>
          <a:noFill/>
        </p:spPr>
        <p:txBody>
          <a:bodyPr wrap="square">
            <a:spAutoFit/>
          </a:bodyPr>
          <a:lstStyle/>
          <a:p>
            <a:r>
              <a:rPr lang="en-US" b="1" dirty="0"/>
              <a:t>Syntax:</a:t>
            </a:r>
            <a:endParaRPr lang="en-IN" b="1" dirty="0"/>
          </a:p>
        </p:txBody>
      </p:sp>
      <p:sp>
        <p:nvSpPr>
          <p:cNvPr id="11" name="TextBox 10">
            <a:extLst>
              <a:ext uri="{FF2B5EF4-FFF2-40B4-BE49-F238E27FC236}">
                <a16:creationId xmlns:a16="http://schemas.microsoft.com/office/drawing/2014/main" id="{B92006CF-B5F6-4C0E-BF55-61E6CECA50E0}"/>
              </a:ext>
            </a:extLst>
          </p:cNvPr>
          <p:cNvSpPr txBox="1"/>
          <p:nvPr/>
        </p:nvSpPr>
        <p:spPr>
          <a:xfrm>
            <a:off x="1453100" y="1075124"/>
            <a:ext cx="6096000"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309416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F8A358-C907-451C-BB66-3B58ADD04EF8}"/>
              </a:ext>
            </a:extLst>
          </p:cNvPr>
          <p:cNvSpPr>
            <a:spLocks noGrp="1" noChangeArrowheads="1"/>
          </p:cNvSpPr>
          <p:nvPr>
            <p:ph idx="1"/>
          </p:nvPr>
        </p:nvSpPr>
        <p:spPr bwMode="auto">
          <a:xfrm>
            <a:off x="1783977" y="656861"/>
            <a:ext cx="7425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lang="en-US" altLang="en-US" sz="1800" b="1" dirty="0">
                <a:solidFill>
                  <a:schemeClr val="accent4"/>
                </a:solidFill>
              </a:rPr>
              <a:t>Finding</a:t>
            </a:r>
            <a:r>
              <a:rPr kumimoji="0" lang="en-US" altLang="en-US" sz="1800" b="1" i="0" u="none" strike="noStrike" cap="none" normalizeH="0" baseline="0" dirty="0">
                <a:ln>
                  <a:noFill/>
                </a:ln>
                <a:solidFill>
                  <a:schemeClr val="accent4"/>
                </a:solidFill>
                <a:effectLst/>
              </a:rPr>
              <a:t> all comments along with the post content for each comment.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accent4"/>
              </a:solidFill>
              <a:effectLst/>
            </a:endParaRPr>
          </a:p>
        </p:txBody>
      </p:sp>
      <p:sp>
        <p:nvSpPr>
          <p:cNvPr id="5" name="TextBox 4">
            <a:extLst>
              <a:ext uri="{FF2B5EF4-FFF2-40B4-BE49-F238E27FC236}">
                <a16:creationId xmlns:a16="http://schemas.microsoft.com/office/drawing/2014/main" id="{299F80B5-E9AF-4102-B8E6-DBAC7F7E82DD}"/>
              </a:ext>
            </a:extLst>
          </p:cNvPr>
          <p:cNvSpPr txBox="1"/>
          <p:nvPr/>
        </p:nvSpPr>
        <p:spPr>
          <a:xfrm>
            <a:off x="2930194" y="1529375"/>
            <a:ext cx="6096000" cy="923330"/>
          </a:xfrm>
          <a:prstGeom prst="rect">
            <a:avLst/>
          </a:prstGeom>
          <a:noFill/>
        </p:spPr>
        <p:txBody>
          <a:bodyPr wrap="square">
            <a:spAutoFit/>
          </a:bodyPr>
          <a:lstStyle/>
          <a:p>
            <a:r>
              <a:rPr lang="en-IN" dirty="0"/>
              <a:t>select </a:t>
            </a:r>
            <a:r>
              <a:rPr lang="en-IN" dirty="0" err="1"/>
              <a:t>c.comment_id</a:t>
            </a:r>
            <a:r>
              <a:rPr lang="en-IN" dirty="0"/>
              <a:t>, </a:t>
            </a:r>
            <a:r>
              <a:rPr lang="en-IN" dirty="0" err="1"/>
              <a:t>c.comment_text</a:t>
            </a:r>
            <a:r>
              <a:rPr lang="en-IN" dirty="0"/>
              <a:t>, </a:t>
            </a:r>
            <a:r>
              <a:rPr lang="en-IN" dirty="0" err="1"/>
              <a:t>p.content</a:t>
            </a:r>
            <a:r>
              <a:rPr lang="en-IN" dirty="0"/>
              <a:t> </a:t>
            </a:r>
          </a:p>
          <a:p>
            <a:r>
              <a:rPr lang="en-IN" dirty="0"/>
              <a:t>from comments as c </a:t>
            </a:r>
          </a:p>
          <a:p>
            <a:r>
              <a:rPr lang="en-IN" dirty="0"/>
              <a:t>INNER JOIN post as p on </a:t>
            </a:r>
            <a:r>
              <a:rPr lang="en-IN" dirty="0" err="1"/>
              <a:t>c.post_id</a:t>
            </a:r>
            <a:r>
              <a:rPr lang="en-IN" dirty="0"/>
              <a:t> = </a:t>
            </a:r>
            <a:r>
              <a:rPr lang="en-IN" dirty="0" err="1"/>
              <a:t>p.post_id</a:t>
            </a:r>
            <a:r>
              <a:rPr lang="en-IN" dirty="0"/>
              <a:t>;</a:t>
            </a:r>
          </a:p>
        </p:txBody>
      </p:sp>
      <p:pic>
        <p:nvPicPr>
          <p:cNvPr id="6" name="Picture 5">
            <a:extLst>
              <a:ext uri="{FF2B5EF4-FFF2-40B4-BE49-F238E27FC236}">
                <a16:creationId xmlns:a16="http://schemas.microsoft.com/office/drawing/2014/main" id="{F53546AB-6CF0-4EC6-82F0-4AE302BDD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794" y="2755250"/>
            <a:ext cx="7978831" cy="2484335"/>
          </a:xfrm>
          <a:prstGeom prst="rect">
            <a:avLst/>
          </a:prstGeom>
        </p:spPr>
      </p:pic>
      <p:sp>
        <p:nvSpPr>
          <p:cNvPr id="7" name="TextBox 6">
            <a:extLst>
              <a:ext uri="{FF2B5EF4-FFF2-40B4-BE49-F238E27FC236}">
                <a16:creationId xmlns:a16="http://schemas.microsoft.com/office/drawing/2014/main" id="{9BFAD459-96DF-4D0E-858D-AFA3113E68D8}"/>
              </a:ext>
            </a:extLst>
          </p:cNvPr>
          <p:cNvSpPr txBox="1"/>
          <p:nvPr/>
        </p:nvSpPr>
        <p:spPr>
          <a:xfrm>
            <a:off x="2205318" y="1131299"/>
            <a:ext cx="6096000"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283341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ED373-0637-4974-9159-CE59E8026800}"/>
              </a:ext>
            </a:extLst>
          </p:cNvPr>
          <p:cNvSpPr>
            <a:spLocks noGrp="1"/>
          </p:cNvSpPr>
          <p:nvPr>
            <p:ph idx="1"/>
          </p:nvPr>
        </p:nvSpPr>
        <p:spPr>
          <a:xfrm>
            <a:off x="1568822" y="415848"/>
            <a:ext cx="9405282" cy="564776"/>
          </a:xfrm>
        </p:spPr>
        <p:txBody>
          <a:bodyPr>
            <a:normAutofit/>
          </a:bodyPr>
          <a:lstStyle/>
          <a:p>
            <a:pPr>
              <a:buFont typeface="Wingdings" panose="05000000000000000000" pitchFamily="2" charset="2"/>
              <a:buChar char="Ø"/>
            </a:pPr>
            <a:r>
              <a:rPr lang="en-US" sz="1800" b="1" dirty="0">
                <a:solidFill>
                  <a:schemeClr val="accent4"/>
                </a:solidFill>
              </a:rPr>
              <a:t>Find the total number of likes for each user:</a:t>
            </a:r>
            <a:endParaRPr lang="en-IN" sz="1800" b="1" dirty="0">
              <a:solidFill>
                <a:schemeClr val="accent4"/>
              </a:solidFill>
            </a:endParaRPr>
          </a:p>
        </p:txBody>
      </p:sp>
      <p:sp>
        <p:nvSpPr>
          <p:cNvPr id="5" name="TextBox 4">
            <a:extLst>
              <a:ext uri="{FF2B5EF4-FFF2-40B4-BE49-F238E27FC236}">
                <a16:creationId xmlns:a16="http://schemas.microsoft.com/office/drawing/2014/main" id="{57DDF404-4C3C-47CB-B319-4F6C27D56652}"/>
              </a:ext>
            </a:extLst>
          </p:cNvPr>
          <p:cNvSpPr txBox="1"/>
          <p:nvPr/>
        </p:nvSpPr>
        <p:spPr>
          <a:xfrm>
            <a:off x="2539425" y="1466783"/>
            <a:ext cx="6096000" cy="1200329"/>
          </a:xfrm>
          <a:prstGeom prst="rect">
            <a:avLst/>
          </a:prstGeom>
          <a:noFill/>
        </p:spPr>
        <p:txBody>
          <a:bodyPr wrap="square">
            <a:spAutoFit/>
          </a:bodyPr>
          <a:lstStyle/>
          <a:p>
            <a:r>
              <a:rPr lang="en-IN" dirty="0"/>
              <a:t>select </a:t>
            </a:r>
            <a:r>
              <a:rPr lang="en-IN" dirty="0" err="1"/>
              <a:t>u.username</a:t>
            </a:r>
            <a:r>
              <a:rPr lang="en-IN" dirty="0"/>
              <a:t>, count(</a:t>
            </a:r>
            <a:r>
              <a:rPr lang="en-IN" dirty="0" err="1"/>
              <a:t>pl.post_id</a:t>
            </a:r>
            <a:r>
              <a:rPr lang="en-IN" dirty="0"/>
              <a:t>) as </a:t>
            </a:r>
            <a:r>
              <a:rPr lang="en-IN" dirty="0" err="1"/>
              <a:t>total_likes</a:t>
            </a:r>
            <a:endParaRPr lang="en-IN" dirty="0"/>
          </a:p>
          <a:p>
            <a:r>
              <a:rPr lang="en-IN" dirty="0"/>
              <a:t>from users  as u</a:t>
            </a:r>
          </a:p>
          <a:p>
            <a:r>
              <a:rPr lang="en-IN" dirty="0"/>
              <a:t>LEFT JOIN </a:t>
            </a:r>
            <a:r>
              <a:rPr lang="en-IN" dirty="0" err="1"/>
              <a:t>post_likes</a:t>
            </a:r>
            <a:r>
              <a:rPr lang="en-IN" dirty="0"/>
              <a:t> as pl on </a:t>
            </a:r>
            <a:r>
              <a:rPr lang="en-IN" dirty="0" err="1"/>
              <a:t>u.user_id</a:t>
            </a:r>
            <a:r>
              <a:rPr lang="en-IN" dirty="0"/>
              <a:t> = </a:t>
            </a:r>
            <a:r>
              <a:rPr lang="en-IN" dirty="0" err="1"/>
              <a:t>pl.user_id</a:t>
            </a:r>
            <a:endParaRPr lang="en-IN" dirty="0"/>
          </a:p>
          <a:p>
            <a:r>
              <a:rPr lang="en-IN" dirty="0"/>
              <a:t>group by </a:t>
            </a:r>
            <a:r>
              <a:rPr lang="en-IN" dirty="0" err="1"/>
              <a:t>u.username</a:t>
            </a:r>
            <a:r>
              <a:rPr lang="en-IN" dirty="0"/>
              <a:t>;</a:t>
            </a:r>
          </a:p>
        </p:txBody>
      </p:sp>
      <p:pic>
        <p:nvPicPr>
          <p:cNvPr id="7" name="Picture 6">
            <a:extLst>
              <a:ext uri="{FF2B5EF4-FFF2-40B4-BE49-F238E27FC236}">
                <a16:creationId xmlns:a16="http://schemas.microsoft.com/office/drawing/2014/main" id="{0861DC64-A5A2-4766-87DA-2B18AC511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4403" y="781972"/>
            <a:ext cx="2392887" cy="2248095"/>
          </a:xfrm>
          <a:prstGeom prst="rect">
            <a:avLst/>
          </a:prstGeom>
        </p:spPr>
      </p:pic>
      <p:sp>
        <p:nvSpPr>
          <p:cNvPr id="9" name="TextBox 8">
            <a:extLst>
              <a:ext uri="{FF2B5EF4-FFF2-40B4-BE49-F238E27FC236}">
                <a16:creationId xmlns:a16="http://schemas.microsoft.com/office/drawing/2014/main" id="{D79B3283-2D3D-4F9B-8A7A-580C3214F1FD}"/>
              </a:ext>
            </a:extLst>
          </p:cNvPr>
          <p:cNvSpPr txBox="1"/>
          <p:nvPr/>
        </p:nvSpPr>
        <p:spPr>
          <a:xfrm>
            <a:off x="1111623" y="3206177"/>
            <a:ext cx="7333129"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4"/>
                </a:solidFill>
                <a:effectLst/>
              </a:rPr>
              <a:t>Find users who follow more than 1 person.</a:t>
            </a:r>
          </a:p>
        </p:txBody>
      </p:sp>
      <p:sp>
        <p:nvSpPr>
          <p:cNvPr id="11" name="TextBox 10">
            <a:extLst>
              <a:ext uri="{FF2B5EF4-FFF2-40B4-BE49-F238E27FC236}">
                <a16:creationId xmlns:a16="http://schemas.microsoft.com/office/drawing/2014/main" id="{59DC1DF8-55BE-4D4C-BE33-80B3CA6C728F}"/>
              </a:ext>
            </a:extLst>
          </p:cNvPr>
          <p:cNvSpPr txBox="1"/>
          <p:nvPr/>
        </p:nvSpPr>
        <p:spPr>
          <a:xfrm>
            <a:off x="2151530" y="4146721"/>
            <a:ext cx="6149788" cy="1754326"/>
          </a:xfrm>
          <a:prstGeom prst="rect">
            <a:avLst/>
          </a:prstGeom>
          <a:noFill/>
        </p:spPr>
        <p:txBody>
          <a:bodyPr wrap="square">
            <a:spAutoFit/>
          </a:bodyPr>
          <a:lstStyle/>
          <a:p>
            <a:r>
              <a:rPr lang="en-IN" dirty="0"/>
              <a:t>select </a:t>
            </a:r>
            <a:r>
              <a:rPr lang="en-IN" dirty="0" err="1"/>
              <a:t>f.follower_id</a:t>
            </a:r>
            <a:r>
              <a:rPr lang="en-IN" dirty="0"/>
              <a:t>, </a:t>
            </a:r>
            <a:r>
              <a:rPr lang="en-IN" dirty="0" err="1"/>
              <a:t>u.username</a:t>
            </a:r>
            <a:r>
              <a:rPr lang="en-IN" dirty="0"/>
              <a:t>, count(</a:t>
            </a:r>
            <a:r>
              <a:rPr lang="en-IN" dirty="0" err="1"/>
              <a:t>f.followee_id</a:t>
            </a:r>
            <a:r>
              <a:rPr lang="en-IN" dirty="0"/>
              <a:t>) as </a:t>
            </a:r>
            <a:r>
              <a:rPr lang="en-IN" dirty="0" err="1"/>
              <a:t>total_follows</a:t>
            </a:r>
            <a:endParaRPr lang="en-IN" dirty="0"/>
          </a:p>
          <a:p>
            <a:r>
              <a:rPr lang="en-IN" dirty="0"/>
              <a:t>from follows as f</a:t>
            </a:r>
          </a:p>
          <a:p>
            <a:r>
              <a:rPr lang="en-IN" dirty="0"/>
              <a:t>INNER JOIN users as u on </a:t>
            </a:r>
            <a:r>
              <a:rPr lang="en-IN" dirty="0" err="1"/>
              <a:t>f.follower_id</a:t>
            </a:r>
            <a:r>
              <a:rPr lang="en-IN" dirty="0"/>
              <a:t> = </a:t>
            </a:r>
            <a:r>
              <a:rPr lang="en-IN" dirty="0" err="1"/>
              <a:t>u.user_id</a:t>
            </a:r>
            <a:endParaRPr lang="en-IN" dirty="0"/>
          </a:p>
          <a:p>
            <a:r>
              <a:rPr lang="en-IN" dirty="0"/>
              <a:t>Group by </a:t>
            </a:r>
            <a:r>
              <a:rPr lang="en-IN" dirty="0" err="1"/>
              <a:t>f.follower_id</a:t>
            </a:r>
            <a:r>
              <a:rPr lang="en-IN" dirty="0"/>
              <a:t>, </a:t>
            </a:r>
            <a:r>
              <a:rPr lang="en-IN" dirty="0" err="1"/>
              <a:t>u.username</a:t>
            </a:r>
            <a:endParaRPr lang="en-IN" dirty="0"/>
          </a:p>
          <a:p>
            <a:r>
              <a:rPr lang="en-IN" dirty="0"/>
              <a:t>HAVING </a:t>
            </a:r>
            <a:r>
              <a:rPr lang="en-IN" dirty="0" err="1"/>
              <a:t>total_follows</a:t>
            </a:r>
            <a:r>
              <a:rPr lang="en-IN" dirty="0"/>
              <a:t> &gt; 1;</a:t>
            </a:r>
          </a:p>
        </p:txBody>
      </p:sp>
      <p:pic>
        <p:nvPicPr>
          <p:cNvPr id="13" name="Picture 12">
            <a:extLst>
              <a:ext uri="{FF2B5EF4-FFF2-40B4-BE49-F238E27FC236}">
                <a16:creationId xmlns:a16="http://schemas.microsoft.com/office/drawing/2014/main" id="{CC33E350-D012-48D7-B06B-3EE29B68F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163" y="4120950"/>
            <a:ext cx="3749365" cy="1181202"/>
          </a:xfrm>
          <a:prstGeom prst="rect">
            <a:avLst/>
          </a:prstGeom>
        </p:spPr>
      </p:pic>
      <p:sp>
        <p:nvSpPr>
          <p:cNvPr id="10" name="TextBox 9">
            <a:extLst>
              <a:ext uri="{FF2B5EF4-FFF2-40B4-BE49-F238E27FC236}">
                <a16:creationId xmlns:a16="http://schemas.microsoft.com/office/drawing/2014/main" id="{36D33566-0728-4C5C-8A84-398B20942D0F}"/>
              </a:ext>
            </a:extLst>
          </p:cNvPr>
          <p:cNvSpPr txBox="1"/>
          <p:nvPr/>
        </p:nvSpPr>
        <p:spPr>
          <a:xfrm>
            <a:off x="1640539" y="1097451"/>
            <a:ext cx="6096000" cy="369332"/>
          </a:xfrm>
          <a:prstGeom prst="rect">
            <a:avLst/>
          </a:prstGeom>
          <a:noFill/>
        </p:spPr>
        <p:txBody>
          <a:bodyPr wrap="square">
            <a:spAutoFit/>
          </a:bodyPr>
          <a:lstStyle/>
          <a:p>
            <a:r>
              <a:rPr lang="en-US" b="1" dirty="0"/>
              <a:t>Syntax:</a:t>
            </a:r>
            <a:endParaRPr lang="en-IN" b="1" dirty="0"/>
          </a:p>
        </p:txBody>
      </p:sp>
      <p:sp>
        <p:nvSpPr>
          <p:cNvPr id="12" name="TextBox 11">
            <a:extLst>
              <a:ext uri="{FF2B5EF4-FFF2-40B4-BE49-F238E27FC236}">
                <a16:creationId xmlns:a16="http://schemas.microsoft.com/office/drawing/2014/main" id="{3B8EA1F2-80C9-41F0-9686-ED7965765E21}"/>
              </a:ext>
            </a:extLst>
          </p:cNvPr>
          <p:cNvSpPr txBox="1"/>
          <p:nvPr/>
        </p:nvSpPr>
        <p:spPr>
          <a:xfrm>
            <a:off x="1174376" y="3777389"/>
            <a:ext cx="6096000"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3040423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C97E79-FE99-40FD-B0F3-22685921BA9B}"/>
              </a:ext>
            </a:extLst>
          </p:cNvPr>
          <p:cNvSpPr txBox="1"/>
          <p:nvPr/>
        </p:nvSpPr>
        <p:spPr>
          <a:xfrm>
            <a:off x="1626409" y="183340"/>
            <a:ext cx="9821519" cy="923330"/>
          </a:xfrm>
          <a:prstGeom prst="rect">
            <a:avLst/>
          </a:prstGeom>
          <a:noFill/>
        </p:spPr>
        <p:txBody>
          <a:bodyPr wrap="square">
            <a:spAutoFit/>
          </a:bodyPr>
          <a:lstStyle/>
          <a:p>
            <a:endParaRPr lang="en-IN" b="1" i="1" u="sng" dirty="0"/>
          </a:p>
          <a:p>
            <a:pPr marL="285750" indent="-285750">
              <a:buFont typeface="Wingdings" panose="05000000000000000000" pitchFamily="2" charset="2"/>
              <a:buChar char="Ø"/>
            </a:pPr>
            <a:r>
              <a:rPr lang="en-IN" b="1" dirty="0">
                <a:solidFill>
                  <a:schemeClr val="accent4"/>
                </a:solidFill>
              </a:rPr>
              <a:t>Finding</a:t>
            </a:r>
            <a:r>
              <a:rPr kumimoji="0" lang="en-US" altLang="en-US" b="1" i="0" u="none" strike="noStrike" cap="none" normalizeH="0" baseline="0" dirty="0">
                <a:ln>
                  <a:noFill/>
                </a:ln>
                <a:solidFill>
                  <a:schemeClr val="accent4"/>
                </a:solidFill>
                <a:effectLst/>
              </a:rPr>
              <a:t> list of posts made by users whose </a:t>
            </a:r>
            <a:r>
              <a:rPr kumimoji="0" lang="en-US" altLang="en-US" b="1" i="0" u="none" strike="noStrike" cap="none" normalizeH="0" baseline="0" dirty="0" err="1">
                <a:ln>
                  <a:noFill/>
                </a:ln>
                <a:solidFill>
                  <a:schemeClr val="accent4"/>
                </a:solidFill>
                <a:effectLst/>
              </a:rPr>
              <a:t>user_id</a:t>
            </a:r>
            <a:r>
              <a:rPr kumimoji="0" lang="en-US" altLang="en-US" b="1" i="0" u="none" strike="noStrike" cap="none" normalizeH="0" baseline="0" dirty="0">
                <a:ln>
                  <a:noFill/>
                </a:ln>
                <a:solidFill>
                  <a:schemeClr val="accent4"/>
                </a:solidFill>
                <a:effectLst/>
              </a:rPr>
              <a:t> is greater than user who created </a:t>
            </a:r>
            <a:r>
              <a:rPr kumimoji="0" lang="en-US" altLang="en-US" b="1" i="0" u="none" strike="noStrike" cap="none" normalizeH="0" baseline="0" dirty="0" err="1">
                <a:ln>
                  <a:noFill/>
                </a:ln>
                <a:solidFill>
                  <a:schemeClr val="accent4"/>
                </a:solidFill>
                <a:effectLst/>
              </a:rPr>
              <a:t>post_id</a:t>
            </a:r>
            <a:r>
              <a:rPr lang="en-US" altLang="en-US" b="1" dirty="0">
                <a:solidFill>
                  <a:schemeClr val="accent4"/>
                </a:solidFill>
              </a:rPr>
              <a:t> </a:t>
            </a:r>
            <a:r>
              <a:rPr kumimoji="0" lang="en-US" altLang="en-US" b="1" i="0" u="none" strike="noStrike" cap="none" normalizeH="0" baseline="0" dirty="0">
                <a:ln>
                  <a:noFill/>
                </a:ln>
                <a:solidFill>
                  <a:schemeClr val="accent4"/>
                </a:solidFill>
                <a:effectLst/>
              </a:rPr>
              <a:t>8. </a:t>
            </a:r>
          </a:p>
          <a:p>
            <a:r>
              <a:rPr lang="en-IN" b="1" i="1" u="sng" dirty="0"/>
              <a:t> </a:t>
            </a:r>
          </a:p>
        </p:txBody>
      </p:sp>
      <p:pic>
        <p:nvPicPr>
          <p:cNvPr id="6" name="Picture 5">
            <a:extLst>
              <a:ext uri="{FF2B5EF4-FFF2-40B4-BE49-F238E27FC236}">
                <a16:creationId xmlns:a16="http://schemas.microsoft.com/office/drawing/2014/main" id="{C211A028-C86C-41B8-ACE2-3FDCA708AFEA}"/>
              </a:ext>
            </a:extLst>
          </p:cNvPr>
          <p:cNvPicPr>
            <a:picLocks noChangeAspect="1"/>
          </p:cNvPicPr>
          <p:nvPr/>
        </p:nvPicPr>
        <p:blipFill>
          <a:blip r:embed="rId2"/>
          <a:stretch>
            <a:fillRect/>
          </a:stretch>
        </p:blipFill>
        <p:spPr>
          <a:xfrm>
            <a:off x="6966656" y="1550637"/>
            <a:ext cx="4640982" cy="1143099"/>
          </a:xfrm>
          <a:prstGeom prst="rect">
            <a:avLst/>
          </a:prstGeom>
        </p:spPr>
      </p:pic>
      <p:sp>
        <p:nvSpPr>
          <p:cNvPr id="8" name="TextBox 7">
            <a:extLst>
              <a:ext uri="{FF2B5EF4-FFF2-40B4-BE49-F238E27FC236}">
                <a16:creationId xmlns:a16="http://schemas.microsoft.com/office/drawing/2014/main" id="{5ED51A79-68DB-4D4A-92AB-EFA3558796BC}"/>
              </a:ext>
            </a:extLst>
          </p:cNvPr>
          <p:cNvSpPr txBox="1"/>
          <p:nvPr/>
        </p:nvSpPr>
        <p:spPr>
          <a:xfrm>
            <a:off x="1891554" y="1596346"/>
            <a:ext cx="6598023" cy="1200329"/>
          </a:xfrm>
          <a:prstGeom prst="rect">
            <a:avLst/>
          </a:prstGeom>
          <a:noFill/>
        </p:spPr>
        <p:txBody>
          <a:bodyPr wrap="square">
            <a:spAutoFit/>
          </a:bodyPr>
          <a:lstStyle/>
          <a:p>
            <a:r>
              <a:rPr lang="en-IN" dirty="0"/>
              <a:t>Select  </a:t>
            </a:r>
            <a:r>
              <a:rPr lang="en-IN" dirty="0" err="1"/>
              <a:t>post_id</a:t>
            </a:r>
            <a:r>
              <a:rPr lang="en-IN" dirty="0"/>
              <a:t>, content</a:t>
            </a:r>
          </a:p>
          <a:p>
            <a:r>
              <a:rPr lang="en-IN" dirty="0"/>
              <a:t> from post </a:t>
            </a:r>
          </a:p>
          <a:p>
            <a:r>
              <a:rPr lang="en-IN" dirty="0"/>
              <a:t>where </a:t>
            </a:r>
            <a:r>
              <a:rPr lang="en-IN" dirty="0" err="1"/>
              <a:t>user_id</a:t>
            </a:r>
            <a:r>
              <a:rPr lang="en-IN" dirty="0"/>
              <a:t>&gt;</a:t>
            </a:r>
          </a:p>
          <a:p>
            <a:r>
              <a:rPr lang="en-IN" dirty="0"/>
              <a:t>(select </a:t>
            </a:r>
            <a:r>
              <a:rPr lang="en-IN" dirty="0" err="1"/>
              <a:t>user_id</a:t>
            </a:r>
            <a:r>
              <a:rPr lang="en-IN" dirty="0"/>
              <a:t> from post where </a:t>
            </a:r>
            <a:r>
              <a:rPr lang="en-IN" dirty="0" err="1"/>
              <a:t>post_id</a:t>
            </a:r>
            <a:r>
              <a:rPr lang="en-IN" dirty="0"/>
              <a:t> =8);</a:t>
            </a:r>
          </a:p>
        </p:txBody>
      </p:sp>
      <p:sp>
        <p:nvSpPr>
          <p:cNvPr id="9" name="TextBox 8">
            <a:extLst>
              <a:ext uri="{FF2B5EF4-FFF2-40B4-BE49-F238E27FC236}">
                <a16:creationId xmlns:a16="http://schemas.microsoft.com/office/drawing/2014/main" id="{31FC4461-7417-4067-99D1-35E6AD041F81}"/>
              </a:ext>
            </a:extLst>
          </p:cNvPr>
          <p:cNvSpPr txBox="1"/>
          <p:nvPr/>
        </p:nvSpPr>
        <p:spPr>
          <a:xfrm>
            <a:off x="1626409" y="1106670"/>
            <a:ext cx="6096000" cy="369332"/>
          </a:xfrm>
          <a:prstGeom prst="rect">
            <a:avLst/>
          </a:prstGeom>
          <a:noFill/>
        </p:spPr>
        <p:txBody>
          <a:bodyPr wrap="square">
            <a:spAutoFit/>
          </a:bodyPr>
          <a:lstStyle/>
          <a:p>
            <a:r>
              <a:rPr lang="en-US" b="1" dirty="0"/>
              <a:t>Syntax:</a:t>
            </a:r>
            <a:endParaRPr lang="en-IN" b="1" dirty="0"/>
          </a:p>
        </p:txBody>
      </p:sp>
      <p:sp>
        <p:nvSpPr>
          <p:cNvPr id="11" name="TextBox 10">
            <a:extLst>
              <a:ext uri="{FF2B5EF4-FFF2-40B4-BE49-F238E27FC236}">
                <a16:creationId xmlns:a16="http://schemas.microsoft.com/office/drawing/2014/main" id="{415CEF7C-86EA-475E-8D4F-E15D7FD080CC}"/>
              </a:ext>
            </a:extLst>
          </p:cNvPr>
          <p:cNvSpPr txBox="1"/>
          <p:nvPr/>
        </p:nvSpPr>
        <p:spPr>
          <a:xfrm>
            <a:off x="1336425" y="3311753"/>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users with the most Comments</a:t>
            </a:r>
            <a:endParaRPr lang="en-IN" b="1" dirty="0">
              <a:solidFill>
                <a:schemeClr val="accent4"/>
              </a:solidFill>
            </a:endParaRPr>
          </a:p>
        </p:txBody>
      </p:sp>
      <p:sp>
        <p:nvSpPr>
          <p:cNvPr id="13" name="TextBox 12">
            <a:extLst>
              <a:ext uri="{FF2B5EF4-FFF2-40B4-BE49-F238E27FC236}">
                <a16:creationId xmlns:a16="http://schemas.microsoft.com/office/drawing/2014/main" id="{451C7E73-B769-4BB0-AC18-468B9366815F}"/>
              </a:ext>
            </a:extLst>
          </p:cNvPr>
          <p:cNvSpPr txBox="1"/>
          <p:nvPr/>
        </p:nvSpPr>
        <p:spPr>
          <a:xfrm>
            <a:off x="2904565" y="4402042"/>
            <a:ext cx="5585012" cy="1200329"/>
          </a:xfrm>
          <a:prstGeom prst="rect">
            <a:avLst/>
          </a:prstGeom>
          <a:noFill/>
        </p:spPr>
        <p:txBody>
          <a:bodyPr wrap="square">
            <a:spAutoFit/>
          </a:bodyPr>
          <a:lstStyle/>
          <a:p>
            <a:r>
              <a:rPr lang="en-IN" dirty="0"/>
              <a:t>select username from  users</a:t>
            </a:r>
          </a:p>
          <a:p>
            <a:r>
              <a:rPr lang="en-IN" dirty="0"/>
              <a:t>where </a:t>
            </a:r>
            <a:r>
              <a:rPr lang="en-IN" dirty="0" err="1"/>
              <a:t>user_id</a:t>
            </a:r>
            <a:r>
              <a:rPr lang="en-IN" dirty="0"/>
              <a:t> = ( select </a:t>
            </a:r>
            <a:r>
              <a:rPr lang="en-IN" dirty="0" err="1"/>
              <a:t>user_id</a:t>
            </a:r>
            <a:r>
              <a:rPr lang="en-IN" dirty="0"/>
              <a:t>  from comments</a:t>
            </a:r>
          </a:p>
          <a:p>
            <a:r>
              <a:rPr lang="en-IN" dirty="0"/>
              <a:t> group by </a:t>
            </a:r>
            <a:r>
              <a:rPr lang="en-IN" dirty="0" err="1"/>
              <a:t>user_id</a:t>
            </a:r>
            <a:endParaRPr lang="en-IN" dirty="0"/>
          </a:p>
          <a:p>
            <a:r>
              <a:rPr lang="en-IN" dirty="0"/>
              <a:t> order by count  (</a:t>
            </a:r>
            <a:r>
              <a:rPr lang="en-IN" dirty="0" err="1"/>
              <a:t>comment_id</a:t>
            </a:r>
            <a:r>
              <a:rPr lang="en-IN" dirty="0"/>
              <a:t>) </a:t>
            </a:r>
            <a:r>
              <a:rPr lang="en-IN" dirty="0" err="1"/>
              <a:t>desc</a:t>
            </a:r>
            <a:r>
              <a:rPr lang="en-IN" dirty="0"/>
              <a:t> limit 1 );</a:t>
            </a:r>
          </a:p>
        </p:txBody>
      </p:sp>
      <p:pic>
        <p:nvPicPr>
          <p:cNvPr id="15" name="Picture 14">
            <a:extLst>
              <a:ext uri="{FF2B5EF4-FFF2-40B4-BE49-F238E27FC236}">
                <a16:creationId xmlns:a16="http://schemas.microsoft.com/office/drawing/2014/main" id="{661CC2E0-1923-47DE-A921-44160E1B4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700" y="4446228"/>
            <a:ext cx="1470787" cy="861135"/>
          </a:xfrm>
          <a:prstGeom prst="rect">
            <a:avLst/>
          </a:prstGeom>
        </p:spPr>
      </p:pic>
      <p:sp>
        <p:nvSpPr>
          <p:cNvPr id="17" name="TextBox 16">
            <a:extLst>
              <a:ext uri="{FF2B5EF4-FFF2-40B4-BE49-F238E27FC236}">
                <a16:creationId xmlns:a16="http://schemas.microsoft.com/office/drawing/2014/main" id="{1ED2AEF5-3264-4BCC-AD57-900BC2A93823}"/>
              </a:ext>
            </a:extLst>
          </p:cNvPr>
          <p:cNvSpPr txBox="1"/>
          <p:nvPr/>
        </p:nvSpPr>
        <p:spPr>
          <a:xfrm>
            <a:off x="1626409" y="4011497"/>
            <a:ext cx="6768353"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17741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DAFF97-1E7D-4503-9BF8-AA4DD7DAB358}"/>
              </a:ext>
            </a:extLst>
          </p:cNvPr>
          <p:cNvPicPr>
            <a:picLocks noChangeAspect="1"/>
          </p:cNvPicPr>
          <p:nvPr/>
        </p:nvPicPr>
        <p:blipFill>
          <a:blip r:embed="rId2"/>
          <a:stretch>
            <a:fillRect/>
          </a:stretch>
        </p:blipFill>
        <p:spPr>
          <a:xfrm>
            <a:off x="8813307" y="1345123"/>
            <a:ext cx="2705334" cy="853514"/>
          </a:xfrm>
          <a:prstGeom prst="rect">
            <a:avLst/>
          </a:prstGeom>
        </p:spPr>
      </p:pic>
      <p:sp>
        <p:nvSpPr>
          <p:cNvPr id="15" name="TextBox 14">
            <a:extLst>
              <a:ext uri="{FF2B5EF4-FFF2-40B4-BE49-F238E27FC236}">
                <a16:creationId xmlns:a16="http://schemas.microsoft.com/office/drawing/2014/main" id="{713DEE1F-2840-42C5-B9E6-88A7ECCF7D0D}"/>
              </a:ext>
            </a:extLst>
          </p:cNvPr>
          <p:cNvSpPr txBox="1"/>
          <p:nvPr/>
        </p:nvSpPr>
        <p:spPr>
          <a:xfrm>
            <a:off x="1837765" y="375627"/>
            <a:ext cx="5988422"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Posts tagged with a hashtag travel.</a:t>
            </a:r>
            <a:endParaRPr lang="en-IN" b="1" dirty="0">
              <a:solidFill>
                <a:schemeClr val="accent4"/>
              </a:solidFill>
            </a:endParaRPr>
          </a:p>
        </p:txBody>
      </p:sp>
      <p:sp>
        <p:nvSpPr>
          <p:cNvPr id="17" name="TextBox 16">
            <a:extLst>
              <a:ext uri="{FF2B5EF4-FFF2-40B4-BE49-F238E27FC236}">
                <a16:creationId xmlns:a16="http://schemas.microsoft.com/office/drawing/2014/main" id="{A475F1C9-9172-465F-870C-0E97A2523074}"/>
              </a:ext>
            </a:extLst>
          </p:cNvPr>
          <p:cNvSpPr txBox="1"/>
          <p:nvPr/>
        </p:nvSpPr>
        <p:spPr>
          <a:xfrm>
            <a:off x="2859742" y="1394482"/>
            <a:ext cx="7906871" cy="1200329"/>
          </a:xfrm>
          <a:prstGeom prst="rect">
            <a:avLst/>
          </a:prstGeom>
          <a:noFill/>
        </p:spPr>
        <p:txBody>
          <a:bodyPr wrap="square">
            <a:spAutoFit/>
          </a:bodyPr>
          <a:lstStyle/>
          <a:p>
            <a:r>
              <a:rPr lang="en-IN" dirty="0"/>
              <a:t>select </a:t>
            </a:r>
            <a:r>
              <a:rPr lang="en-IN" dirty="0" err="1"/>
              <a:t>post.content</a:t>
            </a:r>
            <a:r>
              <a:rPr lang="en-IN" dirty="0"/>
              <a:t> from post</a:t>
            </a:r>
          </a:p>
          <a:p>
            <a:r>
              <a:rPr lang="en-IN" dirty="0"/>
              <a:t>where </a:t>
            </a:r>
            <a:r>
              <a:rPr lang="en-IN" dirty="0" err="1"/>
              <a:t>post_id</a:t>
            </a:r>
            <a:r>
              <a:rPr lang="en-IN" dirty="0"/>
              <a:t> in ( select </a:t>
            </a:r>
            <a:r>
              <a:rPr lang="en-IN" dirty="0" err="1"/>
              <a:t>post_id</a:t>
            </a:r>
            <a:r>
              <a:rPr lang="en-IN" dirty="0"/>
              <a:t>  from </a:t>
            </a:r>
            <a:r>
              <a:rPr lang="en-IN" dirty="0" err="1"/>
              <a:t>post_tags</a:t>
            </a:r>
            <a:endParaRPr lang="en-IN" dirty="0"/>
          </a:p>
          <a:p>
            <a:r>
              <a:rPr lang="en-IN" dirty="0"/>
              <a:t>where </a:t>
            </a:r>
            <a:r>
              <a:rPr lang="en-IN" dirty="0" err="1"/>
              <a:t>hashtag_id</a:t>
            </a:r>
            <a:r>
              <a:rPr lang="en-IN" dirty="0"/>
              <a:t> = (select </a:t>
            </a:r>
            <a:r>
              <a:rPr lang="en-IN" dirty="0" err="1"/>
              <a:t>hashtag_id</a:t>
            </a:r>
            <a:r>
              <a:rPr lang="en-IN" dirty="0"/>
              <a:t> from hashtags</a:t>
            </a:r>
          </a:p>
          <a:p>
            <a:r>
              <a:rPr lang="en-IN" dirty="0"/>
              <a:t>where </a:t>
            </a:r>
            <a:r>
              <a:rPr lang="en-IN" dirty="0" err="1"/>
              <a:t>hashtag_name</a:t>
            </a:r>
            <a:r>
              <a:rPr lang="en-IN" dirty="0"/>
              <a:t> = '#travel’ ));</a:t>
            </a:r>
          </a:p>
        </p:txBody>
      </p:sp>
      <p:sp>
        <p:nvSpPr>
          <p:cNvPr id="19" name="TextBox 18">
            <a:extLst>
              <a:ext uri="{FF2B5EF4-FFF2-40B4-BE49-F238E27FC236}">
                <a16:creationId xmlns:a16="http://schemas.microsoft.com/office/drawing/2014/main" id="{81AE2615-F30F-4575-B54D-50B61FDEF3F7}"/>
              </a:ext>
            </a:extLst>
          </p:cNvPr>
          <p:cNvSpPr txBox="1"/>
          <p:nvPr/>
        </p:nvSpPr>
        <p:spPr>
          <a:xfrm>
            <a:off x="2088776" y="975791"/>
            <a:ext cx="6096000" cy="369332"/>
          </a:xfrm>
          <a:prstGeom prst="rect">
            <a:avLst/>
          </a:prstGeom>
          <a:noFill/>
        </p:spPr>
        <p:txBody>
          <a:bodyPr wrap="square">
            <a:spAutoFit/>
          </a:bodyPr>
          <a:lstStyle/>
          <a:p>
            <a:r>
              <a:rPr lang="en-US" b="1" dirty="0"/>
              <a:t>Syntax:</a:t>
            </a:r>
            <a:endParaRPr lang="en-IN" b="1" dirty="0"/>
          </a:p>
        </p:txBody>
      </p:sp>
      <p:pic>
        <p:nvPicPr>
          <p:cNvPr id="21" name="Picture 20">
            <a:extLst>
              <a:ext uri="{FF2B5EF4-FFF2-40B4-BE49-F238E27FC236}">
                <a16:creationId xmlns:a16="http://schemas.microsoft.com/office/drawing/2014/main" id="{457F24EE-F33A-457F-A8D3-95ECDC5CB38C}"/>
              </a:ext>
            </a:extLst>
          </p:cNvPr>
          <p:cNvPicPr>
            <a:picLocks noChangeAspect="1"/>
          </p:cNvPicPr>
          <p:nvPr/>
        </p:nvPicPr>
        <p:blipFill>
          <a:blip r:embed="rId3"/>
          <a:stretch>
            <a:fillRect/>
          </a:stretch>
        </p:blipFill>
        <p:spPr>
          <a:xfrm>
            <a:off x="8465914" y="4271597"/>
            <a:ext cx="2933954" cy="868755"/>
          </a:xfrm>
          <a:prstGeom prst="rect">
            <a:avLst/>
          </a:prstGeom>
        </p:spPr>
      </p:pic>
      <p:sp>
        <p:nvSpPr>
          <p:cNvPr id="23" name="TextBox 22">
            <a:extLst>
              <a:ext uri="{FF2B5EF4-FFF2-40B4-BE49-F238E27FC236}">
                <a16:creationId xmlns:a16="http://schemas.microsoft.com/office/drawing/2014/main" id="{F8360A1A-9E9A-4111-861E-DC1FE485F3CD}"/>
              </a:ext>
            </a:extLst>
          </p:cNvPr>
          <p:cNvSpPr txBox="1"/>
          <p:nvPr/>
        </p:nvSpPr>
        <p:spPr>
          <a:xfrm>
            <a:off x="1837765" y="3244334"/>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the Most Used Hashtag</a:t>
            </a:r>
            <a:endParaRPr lang="en-IN" dirty="0">
              <a:solidFill>
                <a:schemeClr val="accent4"/>
              </a:solidFill>
            </a:endParaRPr>
          </a:p>
        </p:txBody>
      </p:sp>
      <p:sp>
        <p:nvSpPr>
          <p:cNvPr id="25" name="TextBox 24">
            <a:extLst>
              <a:ext uri="{FF2B5EF4-FFF2-40B4-BE49-F238E27FC236}">
                <a16:creationId xmlns:a16="http://schemas.microsoft.com/office/drawing/2014/main" id="{630CA078-6BDC-499A-9BA9-0040B8120A04}"/>
              </a:ext>
            </a:extLst>
          </p:cNvPr>
          <p:cNvSpPr txBox="1"/>
          <p:nvPr/>
        </p:nvSpPr>
        <p:spPr>
          <a:xfrm>
            <a:off x="1936376" y="3798777"/>
            <a:ext cx="6096000" cy="369332"/>
          </a:xfrm>
          <a:prstGeom prst="rect">
            <a:avLst/>
          </a:prstGeom>
          <a:noFill/>
        </p:spPr>
        <p:txBody>
          <a:bodyPr wrap="square">
            <a:spAutoFit/>
          </a:bodyPr>
          <a:lstStyle/>
          <a:p>
            <a:r>
              <a:rPr lang="en-US" b="1" dirty="0"/>
              <a:t>Syntax:</a:t>
            </a:r>
            <a:endParaRPr lang="en-IN" b="1" dirty="0"/>
          </a:p>
        </p:txBody>
      </p:sp>
      <p:sp>
        <p:nvSpPr>
          <p:cNvPr id="27" name="TextBox 26">
            <a:extLst>
              <a:ext uri="{FF2B5EF4-FFF2-40B4-BE49-F238E27FC236}">
                <a16:creationId xmlns:a16="http://schemas.microsoft.com/office/drawing/2014/main" id="{4EB46899-82D4-4367-B269-9527BBD7CDC1}"/>
              </a:ext>
            </a:extLst>
          </p:cNvPr>
          <p:cNvSpPr txBox="1"/>
          <p:nvPr/>
        </p:nvSpPr>
        <p:spPr>
          <a:xfrm>
            <a:off x="2671483" y="4263189"/>
            <a:ext cx="6141824" cy="1754326"/>
          </a:xfrm>
          <a:prstGeom prst="rect">
            <a:avLst/>
          </a:prstGeom>
          <a:noFill/>
        </p:spPr>
        <p:txBody>
          <a:bodyPr wrap="square">
            <a:spAutoFit/>
          </a:bodyPr>
          <a:lstStyle/>
          <a:p>
            <a:r>
              <a:rPr lang="en-IN" dirty="0"/>
              <a:t>select </a:t>
            </a:r>
            <a:r>
              <a:rPr lang="en-IN" dirty="0" err="1"/>
              <a:t>hashtag_name</a:t>
            </a:r>
            <a:r>
              <a:rPr lang="en-IN" dirty="0"/>
              <a:t>, count(*) as </a:t>
            </a:r>
            <a:r>
              <a:rPr lang="en-IN" dirty="0" err="1"/>
              <a:t>usage_count</a:t>
            </a:r>
            <a:endParaRPr lang="en-IN" dirty="0"/>
          </a:p>
          <a:p>
            <a:r>
              <a:rPr lang="en-IN" dirty="0"/>
              <a:t>from hashtags join </a:t>
            </a:r>
            <a:r>
              <a:rPr lang="en-IN" dirty="0" err="1"/>
              <a:t>post_tags</a:t>
            </a:r>
            <a:endParaRPr lang="en-IN" dirty="0"/>
          </a:p>
          <a:p>
            <a:r>
              <a:rPr lang="en-IN" dirty="0"/>
              <a:t> on </a:t>
            </a:r>
            <a:r>
              <a:rPr lang="en-IN" dirty="0" err="1"/>
              <a:t>hashtags.hashtag_id</a:t>
            </a:r>
            <a:r>
              <a:rPr lang="en-IN" dirty="0"/>
              <a:t> = </a:t>
            </a:r>
            <a:r>
              <a:rPr lang="en-IN" dirty="0" err="1"/>
              <a:t>post_tags.hashtag_id</a:t>
            </a:r>
            <a:endParaRPr lang="en-IN" dirty="0"/>
          </a:p>
          <a:p>
            <a:r>
              <a:rPr lang="en-IN" dirty="0"/>
              <a:t>Group by </a:t>
            </a:r>
            <a:r>
              <a:rPr lang="en-IN" dirty="0" err="1"/>
              <a:t>hashtag_name</a:t>
            </a:r>
            <a:endParaRPr lang="en-IN" dirty="0"/>
          </a:p>
          <a:p>
            <a:r>
              <a:rPr lang="en-IN" dirty="0"/>
              <a:t>Order by </a:t>
            </a:r>
            <a:r>
              <a:rPr lang="en-IN" dirty="0" err="1"/>
              <a:t>usage_count</a:t>
            </a:r>
            <a:r>
              <a:rPr lang="en-IN" dirty="0"/>
              <a:t> DESC</a:t>
            </a:r>
          </a:p>
          <a:p>
            <a:r>
              <a:rPr lang="en-IN" dirty="0"/>
              <a:t>limit 1;</a:t>
            </a:r>
          </a:p>
        </p:txBody>
      </p:sp>
    </p:spTree>
    <p:extLst>
      <p:ext uri="{BB962C8B-B14F-4D97-AF65-F5344CB8AC3E}">
        <p14:creationId xmlns:p14="http://schemas.microsoft.com/office/powerpoint/2010/main" val="2314134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384A9-9E7F-41C5-B9CF-1FCF5A317215}"/>
              </a:ext>
            </a:extLst>
          </p:cNvPr>
          <p:cNvPicPr>
            <a:picLocks noChangeAspect="1"/>
          </p:cNvPicPr>
          <p:nvPr/>
        </p:nvPicPr>
        <p:blipFill>
          <a:blip r:embed="rId2"/>
          <a:stretch>
            <a:fillRect/>
          </a:stretch>
        </p:blipFill>
        <p:spPr>
          <a:xfrm>
            <a:off x="9836918" y="1096403"/>
            <a:ext cx="1249788" cy="1036410"/>
          </a:xfrm>
          <a:prstGeom prst="rect">
            <a:avLst/>
          </a:prstGeom>
        </p:spPr>
      </p:pic>
      <p:sp>
        <p:nvSpPr>
          <p:cNvPr id="7" name="TextBox 6">
            <a:extLst>
              <a:ext uri="{FF2B5EF4-FFF2-40B4-BE49-F238E27FC236}">
                <a16:creationId xmlns:a16="http://schemas.microsoft.com/office/drawing/2014/main" id="{E68907EC-EC14-4C4D-BE68-79CABE1CF6A7}"/>
              </a:ext>
            </a:extLst>
          </p:cNvPr>
          <p:cNvSpPr txBox="1"/>
          <p:nvPr/>
        </p:nvSpPr>
        <p:spPr>
          <a:xfrm>
            <a:off x="2649071" y="1300806"/>
            <a:ext cx="7951694" cy="1477328"/>
          </a:xfrm>
          <a:prstGeom prst="rect">
            <a:avLst/>
          </a:prstGeom>
          <a:noFill/>
        </p:spPr>
        <p:txBody>
          <a:bodyPr wrap="square">
            <a:spAutoFit/>
          </a:bodyPr>
          <a:lstStyle/>
          <a:p>
            <a:r>
              <a:rPr lang="en-IN" dirty="0"/>
              <a:t>select username from users</a:t>
            </a:r>
          </a:p>
          <a:p>
            <a:r>
              <a:rPr lang="en-IN" dirty="0"/>
              <a:t>where </a:t>
            </a:r>
            <a:r>
              <a:rPr lang="en-IN" dirty="0" err="1"/>
              <a:t>user_id</a:t>
            </a:r>
            <a:r>
              <a:rPr lang="en-IN" dirty="0"/>
              <a:t> in ( select </a:t>
            </a:r>
            <a:r>
              <a:rPr lang="en-IN" dirty="0" err="1"/>
              <a:t>user_id</a:t>
            </a:r>
            <a:r>
              <a:rPr lang="en-IN" dirty="0"/>
              <a:t> from </a:t>
            </a:r>
            <a:r>
              <a:rPr lang="en-IN" dirty="0" err="1"/>
              <a:t>post_likes</a:t>
            </a:r>
            <a:endParaRPr lang="en-IN" dirty="0"/>
          </a:p>
          <a:p>
            <a:r>
              <a:rPr lang="en-IN" dirty="0"/>
              <a:t>where </a:t>
            </a:r>
            <a:r>
              <a:rPr lang="en-IN" dirty="0" err="1"/>
              <a:t>post_id</a:t>
            </a:r>
            <a:r>
              <a:rPr lang="en-IN" dirty="0"/>
              <a:t> in ( select </a:t>
            </a:r>
            <a:r>
              <a:rPr lang="en-IN" dirty="0" err="1"/>
              <a:t>post_id</a:t>
            </a:r>
            <a:r>
              <a:rPr lang="en-IN" dirty="0"/>
              <a:t>  from post where </a:t>
            </a:r>
            <a:r>
              <a:rPr lang="en-IN" dirty="0" err="1"/>
              <a:t>user_id</a:t>
            </a:r>
            <a:r>
              <a:rPr lang="en-IN" dirty="0"/>
              <a:t> = 1 )</a:t>
            </a:r>
          </a:p>
          <a:p>
            <a:r>
              <a:rPr lang="en-IN" dirty="0"/>
              <a:t>group </a:t>
            </a:r>
            <a:r>
              <a:rPr lang="en-IN" dirty="0" err="1"/>
              <a:t>user_id</a:t>
            </a:r>
            <a:r>
              <a:rPr lang="en-IN" dirty="0"/>
              <a:t> having count(</a:t>
            </a:r>
            <a:r>
              <a:rPr lang="en-IN" dirty="0" err="1"/>
              <a:t>post_id</a:t>
            </a:r>
            <a:r>
              <a:rPr lang="en-IN" dirty="0"/>
              <a:t>) = (select count(</a:t>
            </a:r>
            <a:r>
              <a:rPr lang="en-IN" dirty="0" err="1"/>
              <a:t>post_id</a:t>
            </a:r>
            <a:r>
              <a:rPr lang="en-IN" dirty="0"/>
              <a:t>) from post</a:t>
            </a:r>
          </a:p>
          <a:p>
            <a:r>
              <a:rPr lang="en-IN" dirty="0"/>
              <a:t> where </a:t>
            </a:r>
            <a:r>
              <a:rPr lang="en-IN" dirty="0" err="1"/>
              <a:t>user_id</a:t>
            </a:r>
            <a:r>
              <a:rPr lang="en-IN" dirty="0"/>
              <a:t> = 1 ));</a:t>
            </a:r>
          </a:p>
        </p:txBody>
      </p:sp>
      <p:sp>
        <p:nvSpPr>
          <p:cNvPr id="9" name="TextBox 8">
            <a:extLst>
              <a:ext uri="{FF2B5EF4-FFF2-40B4-BE49-F238E27FC236}">
                <a16:creationId xmlns:a16="http://schemas.microsoft.com/office/drawing/2014/main" id="{1F540790-764D-4161-A58D-55D9641C6F5D}"/>
              </a:ext>
            </a:extLst>
          </p:cNvPr>
          <p:cNvSpPr txBox="1"/>
          <p:nvPr/>
        </p:nvSpPr>
        <p:spPr>
          <a:xfrm>
            <a:off x="1721223" y="366663"/>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users who have liked all of </a:t>
            </a:r>
            <a:r>
              <a:rPr lang="en-US" b="1" dirty="0" err="1">
                <a:solidFill>
                  <a:schemeClr val="accent4"/>
                </a:solidFill>
              </a:rPr>
              <a:t>user_id</a:t>
            </a:r>
            <a:r>
              <a:rPr lang="en-US" b="1" dirty="0">
                <a:solidFill>
                  <a:schemeClr val="accent4"/>
                </a:solidFill>
              </a:rPr>
              <a:t> posts.</a:t>
            </a:r>
            <a:endParaRPr lang="en-IN" b="1" dirty="0">
              <a:solidFill>
                <a:schemeClr val="accent4"/>
              </a:solidFill>
            </a:endParaRPr>
          </a:p>
        </p:txBody>
      </p:sp>
      <p:sp>
        <p:nvSpPr>
          <p:cNvPr id="11" name="TextBox 10">
            <a:extLst>
              <a:ext uri="{FF2B5EF4-FFF2-40B4-BE49-F238E27FC236}">
                <a16:creationId xmlns:a16="http://schemas.microsoft.com/office/drawing/2014/main" id="{9D1ACF4A-6B2A-4B46-A882-DBE42DC33F75}"/>
              </a:ext>
            </a:extLst>
          </p:cNvPr>
          <p:cNvSpPr txBox="1"/>
          <p:nvPr/>
        </p:nvSpPr>
        <p:spPr>
          <a:xfrm>
            <a:off x="1927412" y="833734"/>
            <a:ext cx="6096000" cy="369332"/>
          </a:xfrm>
          <a:prstGeom prst="rect">
            <a:avLst/>
          </a:prstGeom>
          <a:noFill/>
        </p:spPr>
        <p:txBody>
          <a:bodyPr wrap="square">
            <a:spAutoFit/>
          </a:bodyPr>
          <a:lstStyle/>
          <a:p>
            <a:r>
              <a:rPr lang="en-US" b="1" dirty="0"/>
              <a:t>Syntax:</a:t>
            </a:r>
            <a:endParaRPr lang="en-IN" b="1" dirty="0"/>
          </a:p>
        </p:txBody>
      </p:sp>
      <p:pic>
        <p:nvPicPr>
          <p:cNvPr id="13" name="Picture 12">
            <a:extLst>
              <a:ext uri="{FF2B5EF4-FFF2-40B4-BE49-F238E27FC236}">
                <a16:creationId xmlns:a16="http://schemas.microsoft.com/office/drawing/2014/main" id="{4811B435-A333-413B-A15D-73CB88B07BDD}"/>
              </a:ext>
            </a:extLst>
          </p:cNvPr>
          <p:cNvPicPr>
            <a:picLocks noChangeAspect="1"/>
          </p:cNvPicPr>
          <p:nvPr/>
        </p:nvPicPr>
        <p:blipFill>
          <a:blip r:embed="rId3"/>
          <a:stretch>
            <a:fillRect/>
          </a:stretch>
        </p:blipFill>
        <p:spPr>
          <a:xfrm>
            <a:off x="8661131" y="4079867"/>
            <a:ext cx="2758679" cy="1417443"/>
          </a:xfrm>
          <a:prstGeom prst="rect">
            <a:avLst/>
          </a:prstGeom>
        </p:spPr>
      </p:pic>
      <p:sp>
        <p:nvSpPr>
          <p:cNvPr id="15" name="TextBox 14">
            <a:extLst>
              <a:ext uri="{FF2B5EF4-FFF2-40B4-BE49-F238E27FC236}">
                <a16:creationId xmlns:a16="http://schemas.microsoft.com/office/drawing/2014/main" id="{20B60C84-20D1-48AB-AF3D-B712931F1A01}"/>
              </a:ext>
            </a:extLst>
          </p:cNvPr>
          <p:cNvSpPr txBox="1"/>
          <p:nvPr/>
        </p:nvSpPr>
        <p:spPr>
          <a:xfrm>
            <a:off x="1443318" y="3076708"/>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the Most Followed User</a:t>
            </a:r>
            <a:endParaRPr lang="en-IN" b="1" dirty="0">
              <a:solidFill>
                <a:schemeClr val="accent4"/>
              </a:solidFill>
            </a:endParaRPr>
          </a:p>
        </p:txBody>
      </p:sp>
      <p:sp>
        <p:nvSpPr>
          <p:cNvPr id="17" name="TextBox 16">
            <a:extLst>
              <a:ext uri="{FF2B5EF4-FFF2-40B4-BE49-F238E27FC236}">
                <a16:creationId xmlns:a16="http://schemas.microsoft.com/office/drawing/2014/main" id="{0F3BFB4E-EF34-4B47-A131-5A83190E6A96}"/>
              </a:ext>
            </a:extLst>
          </p:cNvPr>
          <p:cNvSpPr txBox="1"/>
          <p:nvPr/>
        </p:nvSpPr>
        <p:spPr>
          <a:xfrm>
            <a:off x="1550894" y="3647745"/>
            <a:ext cx="6096000" cy="369332"/>
          </a:xfrm>
          <a:prstGeom prst="rect">
            <a:avLst/>
          </a:prstGeom>
          <a:noFill/>
        </p:spPr>
        <p:txBody>
          <a:bodyPr wrap="square">
            <a:spAutoFit/>
          </a:bodyPr>
          <a:lstStyle/>
          <a:p>
            <a:r>
              <a:rPr lang="en-US" b="1" dirty="0"/>
              <a:t>Syntax:</a:t>
            </a:r>
            <a:endParaRPr lang="en-IN" b="1" dirty="0"/>
          </a:p>
        </p:txBody>
      </p:sp>
      <p:sp>
        <p:nvSpPr>
          <p:cNvPr id="19" name="TextBox 18">
            <a:extLst>
              <a:ext uri="{FF2B5EF4-FFF2-40B4-BE49-F238E27FC236}">
                <a16:creationId xmlns:a16="http://schemas.microsoft.com/office/drawing/2014/main" id="{98FA14F5-BD36-49A1-A6D6-23CCE5043DD0}"/>
              </a:ext>
            </a:extLst>
          </p:cNvPr>
          <p:cNvSpPr txBox="1"/>
          <p:nvPr/>
        </p:nvSpPr>
        <p:spPr>
          <a:xfrm>
            <a:off x="2061883" y="4079867"/>
            <a:ext cx="6096000" cy="1754326"/>
          </a:xfrm>
          <a:prstGeom prst="rect">
            <a:avLst/>
          </a:prstGeom>
          <a:noFill/>
        </p:spPr>
        <p:txBody>
          <a:bodyPr wrap="square">
            <a:spAutoFit/>
          </a:bodyPr>
          <a:lstStyle/>
          <a:p>
            <a:r>
              <a:rPr lang="en-IN" dirty="0"/>
              <a:t>Select username, count(</a:t>
            </a:r>
            <a:r>
              <a:rPr lang="en-IN" dirty="0" err="1"/>
              <a:t>follower_id</a:t>
            </a:r>
            <a:r>
              <a:rPr lang="en-IN" dirty="0"/>
              <a:t>) as </a:t>
            </a:r>
            <a:r>
              <a:rPr lang="en-IN" dirty="0" err="1"/>
              <a:t>follower_count</a:t>
            </a:r>
            <a:endParaRPr lang="en-IN" dirty="0"/>
          </a:p>
          <a:p>
            <a:r>
              <a:rPr lang="en-IN" dirty="0"/>
              <a:t>from users join follows </a:t>
            </a:r>
          </a:p>
          <a:p>
            <a:r>
              <a:rPr lang="en-IN" dirty="0"/>
              <a:t>on </a:t>
            </a:r>
            <a:r>
              <a:rPr lang="en-IN" dirty="0" err="1"/>
              <a:t>users.user_id</a:t>
            </a:r>
            <a:r>
              <a:rPr lang="en-IN" dirty="0"/>
              <a:t> = </a:t>
            </a:r>
            <a:r>
              <a:rPr lang="en-IN" dirty="0" err="1"/>
              <a:t>follows.followee_id</a:t>
            </a:r>
            <a:endParaRPr lang="en-IN" dirty="0"/>
          </a:p>
          <a:p>
            <a:r>
              <a:rPr lang="en-IN" dirty="0"/>
              <a:t>group by username</a:t>
            </a:r>
          </a:p>
          <a:p>
            <a:r>
              <a:rPr lang="en-IN" dirty="0"/>
              <a:t>order by </a:t>
            </a:r>
            <a:r>
              <a:rPr lang="en-IN" dirty="0" err="1"/>
              <a:t>follower_count</a:t>
            </a:r>
            <a:r>
              <a:rPr lang="en-IN" dirty="0"/>
              <a:t> </a:t>
            </a:r>
            <a:r>
              <a:rPr lang="en-IN" dirty="0" err="1"/>
              <a:t>desc</a:t>
            </a:r>
            <a:endParaRPr lang="en-IN" dirty="0"/>
          </a:p>
          <a:p>
            <a:r>
              <a:rPr lang="en-IN" dirty="0"/>
              <a:t>limit 1;</a:t>
            </a:r>
          </a:p>
        </p:txBody>
      </p:sp>
    </p:spTree>
    <p:extLst>
      <p:ext uri="{BB962C8B-B14F-4D97-AF65-F5344CB8AC3E}">
        <p14:creationId xmlns:p14="http://schemas.microsoft.com/office/powerpoint/2010/main" val="11051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11527F-C6C1-4FB7-B806-DA89984FC02E}"/>
              </a:ext>
            </a:extLst>
          </p:cNvPr>
          <p:cNvPicPr>
            <a:picLocks noChangeAspect="1"/>
          </p:cNvPicPr>
          <p:nvPr/>
        </p:nvPicPr>
        <p:blipFill>
          <a:blip r:embed="rId2"/>
          <a:stretch>
            <a:fillRect/>
          </a:stretch>
        </p:blipFill>
        <p:spPr>
          <a:xfrm>
            <a:off x="8683610" y="1581425"/>
            <a:ext cx="5244629" cy="2949944"/>
          </a:xfrm>
          <a:prstGeom prst="rect">
            <a:avLst/>
          </a:prstGeom>
        </p:spPr>
      </p:pic>
      <p:sp>
        <p:nvSpPr>
          <p:cNvPr id="7" name="TextBox 6">
            <a:extLst>
              <a:ext uri="{FF2B5EF4-FFF2-40B4-BE49-F238E27FC236}">
                <a16:creationId xmlns:a16="http://schemas.microsoft.com/office/drawing/2014/main" id="{1318D7C5-02D5-40F9-AFAC-25E024000D22}"/>
              </a:ext>
            </a:extLst>
          </p:cNvPr>
          <p:cNvSpPr txBox="1"/>
          <p:nvPr/>
        </p:nvSpPr>
        <p:spPr>
          <a:xfrm>
            <a:off x="2353646" y="1302071"/>
            <a:ext cx="8675138" cy="1754326"/>
          </a:xfrm>
          <a:prstGeom prst="rect">
            <a:avLst/>
          </a:prstGeom>
          <a:noFill/>
        </p:spPr>
        <p:txBody>
          <a:bodyPr wrap="square">
            <a:spAutoFit/>
          </a:bodyPr>
          <a:lstStyle/>
          <a:p>
            <a:r>
              <a:rPr lang="en-IN" dirty="0"/>
              <a:t>SELECT u1.username AS follower, u2.username AS </a:t>
            </a:r>
            <a:r>
              <a:rPr lang="en-IN" dirty="0" err="1"/>
              <a:t>followee</a:t>
            </a:r>
            <a:endParaRPr lang="en-IN" dirty="0"/>
          </a:p>
          <a:p>
            <a:r>
              <a:rPr lang="en-IN" dirty="0"/>
              <a:t>FROM follows f1 JOIN follows f2</a:t>
            </a:r>
          </a:p>
          <a:p>
            <a:r>
              <a:rPr lang="en-IN" dirty="0"/>
              <a:t> ON f1.follower_id = f2.followee_id</a:t>
            </a:r>
          </a:p>
          <a:p>
            <a:r>
              <a:rPr lang="en-IN" dirty="0"/>
              <a:t> AND f1.followee_id = f2.follower_id</a:t>
            </a:r>
          </a:p>
          <a:p>
            <a:r>
              <a:rPr lang="en-IN" dirty="0"/>
              <a:t>JOIN users u1 ON f1.follower_id = u1.user_id</a:t>
            </a:r>
          </a:p>
          <a:p>
            <a:r>
              <a:rPr lang="en-IN" dirty="0"/>
              <a:t>JOIN users u2 ON f1.followee_id = u2.user_id;</a:t>
            </a:r>
          </a:p>
        </p:txBody>
      </p:sp>
      <p:sp>
        <p:nvSpPr>
          <p:cNvPr id="9" name="TextBox 8">
            <a:extLst>
              <a:ext uri="{FF2B5EF4-FFF2-40B4-BE49-F238E27FC236}">
                <a16:creationId xmlns:a16="http://schemas.microsoft.com/office/drawing/2014/main" id="{F928D82B-9816-4ADC-B00A-F97738D3E62D}"/>
              </a:ext>
            </a:extLst>
          </p:cNvPr>
          <p:cNvSpPr txBox="1"/>
          <p:nvPr/>
        </p:nvSpPr>
        <p:spPr>
          <a:xfrm>
            <a:off x="1849793" y="342514"/>
            <a:ext cx="6760028"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users who are following each other</a:t>
            </a:r>
            <a:endParaRPr lang="en-IN" b="1" dirty="0">
              <a:solidFill>
                <a:schemeClr val="accent4"/>
              </a:solidFill>
            </a:endParaRPr>
          </a:p>
        </p:txBody>
      </p:sp>
      <p:sp>
        <p:nvSpPr>
          <p:cNvPr id="11" name="TextBox 10">
            <a:extLst>
              <a:ext uri="{FF2B5EF4-FFF2-40B4-BE49-F238E27FC236}">
                <a16:creationId xmlns:a16="http://schemas.microsoft.com/office/drawing/2014/main" id="{5FBBCE38-979D-4722-95FC-E7D7B454D751}"/>
              </a:ext>
            </a:extLst>
          </p:cNvPr>
          <p:cNvSpPr txBox="1"/>
          <p:nvPr/>
        </p:nvSpPr>
        <p:spPr>
          <a:xfrm>
            <a:off x="1849793" y="793062"/>
            <a:ext cx="6965302" cy="369332"/>
          </a:xfrm>
          <a:prstGeom prst="rect">
            <a:avLst/>
          </a:prstGeom>
          <a:noFill/>
        </p:spPr>
        <p:txBody>
          <a:bodyPr wrap="square">
            <a:spAutoFit/>
          </a:bodyPr>
          <a:lstStyle/>
          <a:p>
            <a:r>
              <a:rPr lang="en-US" b="1" dirty="0"/>
              <a:t>Syntax:</a:t>
            </a:r>
            <a:endParaRPr lang="en-IN" b="1" dirty="0"/>
          </a:p>
        </p:txBody>
      </p:sp>
      <p:pic>
        <p:nvPicPr>
          <p:cNvPr id="13" name="Picture 12">
            <a:extLst>
              <a:ext uri="{FF2B5EF4-FFF2-40B4-BE49-F238E27FC236}">
                <a16:creationId xmlns:a16="http://schemas.microsoft.com/office/drawing/2014/main" id="{F0DE9BB6-EA42-4804-BC14-9B94A6C9C696}"/>
              </a:ext>
            </a:extLst>
          </p:cNvPr>
          <p:cNvPicPr>
            <a:picLocks noChangeAspect="1"/>
          </p:cNvPicPr>
          <p:nvPr/>
        </p:nvPicPr>
        <p:blipFill>
          <a:blip r:embed="rId3"/>
          <a:stretch>
            <a:fillRect/>
          </a:stretch>
        </p:blipFill>
        <p:spPr>
          <a:xfrm>
            <a:off x="8683610" y="4927403"/>
            <a:ext cx="4961050" cy="2575783"/>
          </a:xfrm>
          <a:prstGeom prst="rect">
            <a:avLst/>
          </a:prstGeom>
        </p:spPr>
      </p:pic>
      <p:sp>
        <p:nvSpPr>
          <p:cNvPr id="15" name="TextBox 14">
            <a:extLst>
              <a:ext uri="{FF2B5EF4-FFF2-40B4-BE49-F238E27FC236}">
                <a16:creationId xmlns:a16="http://schemas.microsoft.com/office/drawing/2014/main" id="{7F1423AE-2D41-4474-BC6A-B9B60A04027F}"/>
              </a:ext>
            </a:extLst>
          </p:cNvPr>
          <p:cNvSpPr txBox="1"/>
          <p:nvPr/>
        </p:nvSpPr>
        <p:spPr>
          <a:xfrm>
            <a:off x="2642894" y="4419120"/>
            <a:ext cx="7648769" cy="1754326"/>
          </a:xfrm>
          <a:prstGeom prst="rect">
            <a:avLst/>
          </a:prstGeom>
          <a:noFill/>
        </p:spPr>
        <p:txBody>
          <a:bodyPr wrap="square">
            <a:spAutoFit/>
          </a:bodyPr>
          <a:lstStyle/>
          <a:p>
            <a:r>
              <a:rPr lang="en-IN" dirty="0"/>
              <a:t>SELECT </a:t>
            </a:r>
            <a:r>
              <a:rPr lang="en-IN" dirty="0" err="1"/>
              <a:t>users.username</a:t>
            </a:r>
            <a:r>
              <a:rPr lang="en-IN" dirty="0"/>
              <a:t>, COUNT(</a:t>
            </a:r>
            <a:r>
              <a:rPr lang="en-IN" dirty="0" err="1"/>
              <a:t>comments.comment_id</a:t>
            </a:r>
            <a:r>
              <a:rPr lang="en-IN" dirty="0"/>
              <a:t>) AS </a:t>
            </a:r>
            <a:r>
              <a:rPr lang="en-IN" dirty="0" err="1"/>
              <a:t>comment_count</a:t>
            </a:r>
            <a:endParaRPr lang="en-IN" dirty="0"/>
          </a:p>
          <a:p>
            <a:r>
              <a:rPr lang="en-IN" dirty="0"/>
              <a:t>FROM users</a:t>
            </a:r>
          </a:p>
          <a:p>
            <a:r>
              <a:rPr lang="en-IN" dirty="0"/>
              <a:t>JOIN comments ON </a:t>
            </a:r>
            <a:r>
              <a:rPr lang="en-IN" dirty="0" err="1"/>
              <a:t>users.user_id</a:t>
            </a:r>
            <a:r>
              <a:rPr lang="en-IN" dirty="0"/>
              <a:t> = </a:t>
            </a:r>
            <a:r>
              <a:rPr lang="en-IN" dirty="0" err="1"/>
              <a:t>comments.user_id</a:t>
            </a:r>
            <a:endParaRPr lang="en-IN" dirty="0"/>
          </a:p>
          <a:p>
            <a:r>
              <a:rPr lang="en-IN" dirty="0"/>
              <a:t>GROUP BY </a:t>
            </a:r>
            <a:r>
              <a:rPr lang="en-IN" dirty="0" err="1"/>
              <a:t>users.username</a:t>
            </a:r>
            <a:endParaRPr lang="en-IN" dirty="0"/>
          </a:p>
          <a:p>
            <a:r>
              <a:rPr lang="en-IN" dirty="0"/>
              <a:t>ORDER BY </a:t>
            </a:r>
            <a:r>
              <a:rPr lang="en-IN" dirty="0" err="1"/>
              <a:t>comment_count</a:t>
            </a:r>
            <a:r>
              <a:rPr lang="en-IN" dirty="0"/>
              <a:t> DESC</a:t>
            </a:r>
          </a:p>
          <a:p>
            <a:r>
              <a:rPr lang="en-IN" dirty="0"/>
              <a:t>LIMIT 3;</a:t>
            </a:r>
          </a:p>
        </p:txBody>
      </p:sp>
      <p:sp>
        <p:nvSpPr>
          <p:cNvPr id="17" name="TextBox 16">
            <a:extLst>
              <a:ext uri="{FF2B5EF4-FFF2-40B4-BE49-F238E27FC236}">
                <a16:creationId xmlns:a16="http://schemas.microsoft.com/office/drawing/2014/main" id="{EA19B842-2FAB-4609-A667-3FF8C7F4CBB1}"/>
              </a:ext>
            </a:extLst>
          </p:cNvPr>
          <p:cNvSpPr txBox="1"/>
          <p:nvPr/>
        </p:nvSpPr>
        <p:spPr>
          <a:xfrm>
            <a:off x="1504562" y="3483254"/>
            <a:ext cx="6965302"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4"/>
                </a:solidFill>
              </a:rPr>
              <a:t>Finding top 3 users with the most comments</a:t>
            </a:r>
            <a:endParaRPr lang="en-IN" b="1" dirty="0">
              <a:solidFill>
                <a:schemeClr val="accent4"/>
              </a:solidFill>
            </a:endParaRPr>
          </a:p>
        </p:txBody>
      </p:sp>
      <p:sp>
        <p:nvSpPr>
          <p:cNvPr id="19" name="TextBox 18">
            <a:extLst>
              <a:ext uri="{FF2B5EF4-FFF2-40B4-BE49-F238E27FC236}">
                <a16:creationId xmlns:a16="http://schemas.microsoft.com/office/drawing/2014/main" id="{8C6F61D7-7A89-42FD-A10B-9B415F91F314}"/>
              </a:ext>
            </a:extLst>
          </p:cNvPr>
          <p:cNvSpPr txBox="1"/>
          <p:nvPr/>
        </p:nvSpPr>
        <p:spPr>
          <a:xfrm>
            <a:off x="1233973" y="4059418"/>
            <a:ext cx="6965302" cy="369332"/>
          </a:xfrm>
          <a:prstGeom prst="rect">
            <a:avLst/>
          </a:prstGeom>
          <a:noFill/>
        </p:spPr>
        <p:txBody>
          <a:bodyPr wrap="square">
            <a:spAutoFit/>
          </a:bodyPr>
          <a:lstStyle/>
          <a:p>
            <a:r>
              <a:rPr lang="en-US" b="1" dirty="0"/>
              <a:t>Syntax:</a:t>
            </a:r>
            <a:endParaRPr lang="en-IN" b="1" dirty="0"/>
          </a:p>
        </p:txBody>
      </p:sp>
    </p:spTree>
    <p:extLst>
      <p:ext uri="{BB962C8B-B14F-4D97-AF65-F5344CB8AC3E}">
        <p14:creationId xmlns:p14="http://schemas.microsoft.com/office/powerpoint/2010/main" val="2608359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6A0E-24C8-45D5-A437-849D390E07DE}"/>
              </a:ext>
            </a:extLst>
          </p:cNvPr>
          <p:cNvSpPr>
            <a:spLocks noGrp="1"/>
          </p:cNvSpPr>
          <p:nvPr>
            <p:ph type="title"/>
          </p:nvPr>
        </p:nvSpPr>
        <p:spPr>
          <a:xfrm>
            <a:off x="1717393" y="2552700"/>
            <a:ext cx="10018713" cy="1752599"/>
          </a:xfrm>
        </p:spPr>
        <p:txBody>
          <a:bodyPr>
            <a:normAutofit/>
          </a:bodyPr>
          <a:lstStyle/>
          <a:p>
            <a:r>
              <a:rPr lang="en-US" sz="9600" b="1" i="1" dirty="0"/>
              <a:t>THANK YOU!</a:t>
            </a:r>
            <a:endParaRPr lang="en-IN" sz="9600" b="1" i="1" dirty="0"/>
          </a:p>
        </p:txBody>
      </p:sp>
    </p:spTree>
    <p:extLst>
      <p:ext uri="{BB962C8B-B14F-4D97-AF65-F5344CB8AC3E}">
        <p14:creationId xmlns:p14="http://schemas.microsoft.com/office/powerpoint/2010/main" val="78967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80CA-2075-46CA-93A1-933B349D918B}"/>
              </a:ext>
            </a:extLst>
          </p:cNvPr>
          <p:cNvSpPr>
            <a:spLocks noGrp="1"/>
          </p:cNvSpPr>
          <p:nvPr>
            <p:ph type="title"/>
          </p:nvPr>
        </p:nvSpPr>
        <p:spPr>
          <a:xfrm>
            <a:off x="1823664" y="165847"/>
            <a:ext cx="8544671" cy="1331259"/>
          </a:xfrm>
        </p:spPr>
        <p:txBody>
          <a:bodyPr/>
          <a:lstStyle/>
          <a:p>
            <a:r>
              <a:rPr lang="en-US" b="1" i="1" dirty="0"/>
              <a:t>ER DIAGRAM</a:t>
            </a:r>
            <a:endParaRPr lang="en-IN" b="1" i="1" dirty="0"/>
          </a:p>
        </p:txBody>
      </p:sp>
      <p:pic>
        <p:nvPicPr>
          <p:cNvPr id="9" name="Content Placeholder 8">
            <a:extLst>
              <a:ext uri="{FF2B5EF4-FFF2-40B4-BE49-F238E27FC236}">
                <a16:creationId xmlns:a16="http://schemas.microsoft.com/office/drawing/2014/main" id="{B856DE7D-2986-4662-94EF-0A0B85145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244" y="1308847"/>
            <a:ext cx="9000355" cy="4963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40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D0D0-B927-4F10-ABA3-FF177F16090B}"/>
              </a:ext>
            </a:extLst>
          </p:cNvPr>
          <p:cNvSpPr>
            <a:spLocks noGrp="1"/>
          </p:cNvSpPr>
          <p:nvPr>
            <p:ph type="title"/>
          </p:nvPr>
        </p:nvSpPr>
        <p:spPr>
          <a:xfrm>
            <a:off x="2214282" y="266570"/>
            <a:ext cx="8329518" cy="228600"/>
          </a:xfrm>
        </p:spPr>
        <p:txBody>
          <a:bodyPr>
            <a:normAutofit fontScale="90000"/>
          </a:bodyPr>
          <a:lstStyle/>
          <a:p>
            <a:r>
              <a:rPr lang="en-US" b="1" i="1" dirty="0"/>
              <a:t>TABLES </a:t>
            </a:r>
            <a:endParaRPr lang="en-IN" b="1" i="1" dirty="0"/>
          </a:p>
        </p:txBody>
      </p:sp>
      <p:sp>
        <p:nvSpPr>
          <p:cNvPr id="3" name="Content Placeholder 2">
            <a:extLst>
              <a:ext uri="{FF2B5EF4-FFF2-40B4-BE49-F238E27FC236}">
                <a16:creationId xmlns:a16="http://schemas.microsoft.com/office/drawing/2014/main" id="{9A1C3387-B6BB-4E36-A244-5294965CFF1F}"/>
              </a:ext>
            </a:extLst>
          </p:cNvPr>
          <p:cNvSpPr>
            <a:spLocks noGrp="1"/>
          </p:cNvSpPr>
          <p:nvPr>
            <p:ph idx="1"/>
          </p:nvPr>
        </p:nvSpPr>
        <p:spPr>
          <a:xfrm>
            <a:off x="1536794" y="1058680"/>
            <a:ext cx="9118412" cy="358589"/>
          </a:xfrm>
        </p:spPr>
        <p:txBody>
          <a:bodyPr>
            <a:normAutofit fontScale="85000" lnSpcReduction="20000"/>
          </a:bodyPr>
          <a:lstStyle/>
          <a:p>
            <a:pPr marL="0" indent="0">
              <a:buNone/>
            </a:pPr>
            <a:r>
              <a:rPr lang="en-US" b="1" dirty="0"/>
              <a:t>     USERS</a:t>
            </a:r>
            <a:endParaRPr lang="en-IN" b="1" dirty="0"/>
          </a:p>
        </p:txBody>
      </p:sp>
      <p:sp>
        <p:nvSpPr>
          <p:cNvPr id="13" name="TextBox 12">
            <a:extLst>
              <a:ext uri="{FF2B5EF4-FFF2-40B4-BE49-F238E27FC236}">
                <a16:creationId xmlns:a16="http://schemas.microsoft.com/office/drawing/2014/main" id="{E8B024A6-9EFB-4B6D-8B4D-DCF7F11ED7FA}"/>
              </a:ext>
            </a:extLst>
          </p:cNvPr>
          <p:cNvSpPr txBox="1"/>
          <p:nvPr/>
        </p:nvSpPr>
        <p:spPr>
          <a:xfrm>
            <a:off x="1536794" y="1417269"/>
            <a:ext cx="6651811" cy="2369880"/>
          </a:xfrm>
          <a:prstGeom prst="rect">
            <a:avLst/>
          </a:prstGeom>
          <a:noFill/>
        </p:spPr>
        <p:txBody>
          <a:bodyPr wrap="square">
            <a:spAutoFit/>
          </a:bodyPr>
          <a:lstStyle/>
          <a:p>
            <a:r>
              <a:rPr lang="en-IN" b="1" dirty="0"/>
              <a:t> Syntax:</a:t>
            </a:r>
          </a:p>
          <a:p>
            <a:endParaRPr lang="en-IN" dirty="0"/>
          </a:p>
          <a:p>
            <a:r>
              <a:rPr lang="en-IN" sz="1600" dirty="0"/>
              <a:t>CREATE TABLE users (</a:t>
            </a:r>
          </a:p>
          <a:p>
            <a:r>
              <a:rPr lang="en-IN" sz="1600" dirty="0"/>
              <a:t>      </a:t>
            </a:r>
            <a:r>
              <a:rPr lang="en-IN" sz="1600" dirty="0" err="1"/>
              <a:t>user_id</a:t>
            </a:r>
            <a:r>
              <a:rPr lang="en-IN" sz="1600" dirty="0"/>
              <a:t> INT AUTO_INCREMENT PRIMARY KEY,</a:t>
            </a:r>
          </a:p>
          <a:p>
            <a:r>
              <a:rPr lang="en-IN" sz="1600" dirty="0"/>
              <a:t>      username VARCHAR(255) UNIQUE NOT NULL,</a:t>
            </a:r>
          </a:p>
          <a:p>
            <a:r>
              <a:rPr lang="en-IN" sz="1600" dirty="0"/>
              <a:t>      email VARCHAR(255) NOT NULL,</a:t>
            </a:r>
          </a:p>
          <a:p>
            <a:r>
              <a:rPr lang="en-IN" sz="1600" dirty="0"/>
              <a:t>      </a:t>
            </a:r>
            <a:r>
              <a:rPr lang="en-IN" sz="1600" dirty="0" err="1"/>
              <a:t>profile_photo</a:t>
            </a:r>
            <a:r>
              <a:rPr lang="en-IN" sz="1600" dirty="0"/>
              <a:t> VARCHAR(255) DEFAULT 'default_profile.jpg',</a:t>
            </a:r>
          </a:p>
          <a:p>
            <a:r>
              <a:rPr lang="en-IN" sz="1600" dirty="0"/>
              <a:t>      bio VARCHAR(255)</a:t>
            </a:r>
          </a:p>
          <a:p>
            <a:r>
              <a:rPr lang="en-IN" sz="1600" dirty="0"/>
              <a:t>     );</a:t>
            </a:r>
          </a:p>
        </p:txBody>
      </p:sp>
      <p:pic>
        <p:nvPicPr>
          <p:cNvPr id="17" name="Picture 16">
            <a:extLst>
              <a:ext uri="{FF2B5EF4-FFF2-40B4-BE49-F238E27FC236}">
                <a16:creationId xmlns:a16="http://schemas.microsoft.com/office/drawing/2014/main" id="{5B11352B-FA87-4FB4-ACCA-BF64C7F44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021" y="4027726"/>
            <a:ext cx="7834039" cy="1950889"/>
          </a:xfrm>
          <a:prstGeom prst="rect">
            <a:avLst/>
          </a:prstGeom>
        </p:spPr>
      </p:pic>
    </p:spTree>
    <p:extLst>
      <p:ext uri="{BB962C8B-B14F-4D97-AF65-F5344CB8AC3E}">
        <p14:creationId xmlns:p14="http://schemas.microsoft.com/office/powerpoint/2010/main" val="381347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A7BC-9A81-4219-8540-6FCA44FA4902}"/>
              </a:ext>
            </a:extLst>
          </p:cNvPr>
          <p:cNvSpPr>
            <a:spLocks noGrp="1"/>
          </p:cNvSpPr>
          <p:nvPr>
            <p:ph type="title"/>
          </p:nvPr>
        </p:nvSpPr>
        <p:spPr>
          <a:xfrm>
            <a:off x="2926323" y="0"/>
            <a:ext cx="6339353" cy="663387"/>
          </a:xfrm>
        </p:spPr>
        <p:txBody>
          <a:bodyPr>
            <a:normAutofit/>
          </a:bodyPr>
          <a:lstStyle/>
          <a:p>
            <a:r>
              <a:rPr lang="en-US" sz="2400" b="1" i="1" u="sng" dirty="0"/>
              <a:t>POST</a:t>
            </a:r>
            <a:endParaRPr lang="en-IN" sz="2400" b="1" i="1" u="sng" dirty="0"/>
          </a:p>
        </p:txBody>
      </p:sp>
      <p:sp>
        <p:nvSpPr>
          <p:cNvPr id="3" name="Content Placeholder 2">
            <a:extLst>
              <a:ext uri="{FF2B5EF4-FFF2-40B4-BE49-F238E27FC236}">
                <a16:creationId xmlns:a16="http://schemas.microsoft.com/office/drawing/2014/main" id="{AC38C205-5CAC-4914-8C5C-475B167E5B54}"/>
              </a:ext>
            </a:extLst>
          </p:cNvPr>
          <p:cNvSpPr>
            <a:spLocks noGrp="1"/>
          </p:cNvSpPr>
          <p:nvPr>
            <p:ph idx="1"/>
          </p:nvPr>
        </p:nvSpPr>
        <p:spPr>
          <a:xfrm>
            <a:off x="1461858" y="939052"/>
            <a:ext cx="7341484" cy="3124201"/>
          </a:xfrm>
        </p:spPr>
        <p:txBody>
          <a:bodyPr>
            <a:normAutofit lnSpcReduction="10000"/>
          </a:bodyPr>
          <a:lstStyle/>
          <a:p>
            <a:pPr marL="0" indent="0">
              <a:buNone/>
            </a:pPr>
            <a:r>
              <a:rPr lang="en-IN" sz="1800" b="1" dirty="0"/>
              <a:t> Syntax:</a:t>
            </a:r>
          </a:p>
          <a:p>
            <a:pPr marL="0" indent="0">
              <a:buNone/>
            </a:pPr>
            <a:r>
              <a:rPr lang="en-IN" sz="1600" dirty="0"/>
              <a:t>CREATE TABLE post (</a:t>
            </a:r>
          </a:p>
          <a:p>
            <a:pPr marL="0" indent="0">
              <a:buNone/>
            </a:pPr>
            <a:r>
              <a:rPr lang="en-IN" sz="1600" dirty="0"/>
              <a:t>       </a:t>
            </a:r>
            <a:r>
              <a:rPr lang="en-IN" sz="1600" dirty="0" err="1"/>
              <a:t>post_id</a:t>
            </a:r>
            <a:r>
              <a:rPr lang="en-IN" sz="1600" dirty="0"/>
              <a:t> INT AUTO_INCREMENT PRIMARY KEY,</a:t>
            </a:r>
          </a:p>
          <a:p>
            <a:pPr marL="0" indent="0">
              <a:buNone/>
            </a:pPr>
            <a:r>
              <a:rPr lang="en-IN" sz="1600" dirty="0"/>
              <a:t>       </a:t>
            </a:r>
            <a:r>
              <a:rPr lang="en-IN" sz="1600" dirty="0" err="1"/>
              <a:t>user_id</a:t>
            </a:r>
            <a:r>
              <a:rPr lang="en-IN" sz="1600" dirty="0"/>
              <a:t> INT NOT NULL,</a:t>
            </a:r>
          </a:p>
          <a:p>
            <a:pPr marL="0" indent="0">
              <a:buNone/>
            </a:pPr>
            <a:r>
              <a:rPr lang="en-IN" sz="1600" dirty="0"/>
              <a:t>       content TEXT,</a:t>
            </a:r>
          </a:p>
          <a:p>
            <a:pPr marL="0" indent="0">
              <a:buNone/>
            </a:pPr>
            <a:r>
              <a:rPr lang="en-IN" sz="1600" dirty="0"/>
              <a:t>       caption VARCHAR(255),</a:t>
            </a:r>
          </a:p>
          <a:p>
            <a:pPr marL="0" indent="0">
              <a:buNone/>
            </a:pPr>
            <a:r>
              <a:rPr lang="en-IN" sz="1600" dirty="0"/>
              <a:t>       location VARCHAR(50),</a:t>
            </a:r>
          </a:p>
          <a:p>
            <a:pPr marL="0" indent="0">
              <a:buNone/>
            </a:pPr>
            <a:r>
              <a:rPr lang="en-IN" sz="1600" dirty="0"/>
              <a:t>      FOREIGN KEY (</a:t>
            </a:r>
            <a:r>
              <a:rPr lang="en-IN" sz="1600" dirty="0" err="1"/>
              <a:t>user_id</a:t>
            </a:r>
            <a:r>
              <a:rPr lang="en-IN" sz="1600" dirty="0"/>
              <a:t>) REFERENCES users(</a:t>
            </a:r>
            <a:r>
              <a:rPr lang="en-IN" sz="1600" dirty="0" err="1"/>
              <a:t>user_id</a:t>
            </a:r>
            <a:r>
              <a:rPr lang="en-IN" sz="1600" dirty="0"/>
              <a:t>)</a:t>
            </a:r>
          </a:p>
          <a:p>
            <a:pPr marL="0" indent="0">
              <a:buNone/>
            </a:pPr>
            <a:r>
              <a:rPr lang="en-IN" sz="1600" dirty="0"/>
              <a:t>     );</a:t>
            </a:r>
          </a:p>
        </p:txBody>
      </p:sp>
      <p:pic>
        <p:nvPicPr>
          <p:cNvPr id="5" name="Picture 4">
            <a:extLst>
              <a:ext uri="{FF2B5EF4-FFF2-40B4-BE49-F238E27FC236}">
                <a16:creationId xmlns:a16="http://schemas.microsoft.com/office/drawing/2014/main" id="{A8F99BAD-FA15-487C-994F-CB167C173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305" y="4338918"/>
            <a:ext cx="6302286" cy="2011854"/>
          </a:xfrm>
          <a:prstGeom prst="rect">
            <a:avLst/>
          </a:prstGeom>
        </p:spPr>
      </p:pic>
    </p:spTree>
    <p:extLst>
      <p:ext uri="{BB962C8B-B14F-4D97-AF65-F5344CB8AC3E}">
        <p14:creationId xmlns:p14="http://schemas.microsoft.com/office/powerpoint/2010/main" val="145041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0983-4251-4353-9A02-A1091A9D2421}"/>
              </a:ext>
            </a:extLst>
          </p:cNvPr>
          <p:cNvSpPr>
            <a:spLocks noGrp="1"/>
          </p:cNvSpPr>
          <p:nvPr>
            <p:ph type="title"/>
          </p:nvPr>
        </p:nvSpPr>
        <p:spPr>
          <a:xfrm>
            <a:off x="2339787" y="71717"/>
            <a:ext cx="7190347" cy="672353"/>
          </a:xfrm>
        </p:spPr>
        <p:txBody>
          <a:bodyPr>
            <a:normAutofit/>
          </a:bodyPr>
          <a:lstStyle/>
          <a:p>
            <a:r>
              <a:rPr lang="en-US" sz="2400" b="1" i="1" u="sng" dirty="0"/>
              <a:t>COMMENTS</a:t>
            </a:r>
            <a:endParaRPr lang="en-IN" sz="2400" b="1" i="1" u="sng" dirty="0"/>
          </a:p>
        </p:txBody>
      </p:sp>
      <p:sp>
        <p:nvSpPr>
          <p:cNvPr id="3" name="Content Placeholder 2">
            <a:extLst>
              <a:ext uri="{FF2B5EF4-FFF2-40B4-BE49-F238E27FC236}">
                <a16:creationId xmlns:a16="http://schemas.microsoft.com/office/drawing/2014/main" id="{1390DC39-D23F-45BE-B39E-C594340C5FBA}"/>
              </a:ext>
            </a:extLst>
          </p:cNvPr>
          <p:cNvSpPr>
            <a:spLocks noGrp="1"/>
          </p:cNvSpPr>
          <p:nvPr>
            <p:ph idx="1"/>
          </p:nvPr>
        </p:nvSpPr>
        <p:spPr>
          <a:xfrm>
            <a:off x="1564993" y="744070"/>
            <a:ext cx="8385831" cy="3110753"/>
          </a:xfrm>
        </p:spPr>
        <p:txBody>
          <a:bodyPr>
            <a:noAutofit/>
          </a:bodyPr>
          <a:lstStyle/>
          <a:p>
            <a:pPr marL="0" indent="0">
              <a:buNone/>
            </a:pPr>
            <a:endParaRPr lang="en-IN" sz="1800" dirty="0"/>
          </a:p>
          <a:p>
            <a:pPr marL="0" indent="0">
              <a:buNone/>
            </a:pPr>
            <a:r>
              <a:rPr lang="en-IN" sz="1800" b="1" dirty="0"/>
              <a:t>Syntax:</a:t>
            </a:r>
          </a:p>
          <a:p>
            <a:pPr marL="0" indent="0">
              <a:buNone/>
            </a:pPr>
            <a:r>
              <a:rPr lang="en-IN" sz="1600" dirty="0"/>
              <a:t>CREATE TABLE comments (</a:t>
            </a:r>
          </a:p>
          <a:p>
            <a:pPr marL="0" indent="0">
              <a:buNone/>
            </a:pPr>
            <a:r>
              <a:rPr lang="en-IN" sz="1600" dirty="0"/>
              <a:t>       </a:t>
            </a:r>
            <a:r>
              <a:rPr lang="en-IN" sz="1600" dirty="0" err="1"/>
              <a:t>comment_id</a:t>
            </a:r>
            <a:r>
              <a:rPr lang="en-IN" sz="1600" dirty="0"/>
              <a:t> INT AUTO_INCREMENT PRIMARY KEY,</a:t>
            </a:r>
          </a:p>
          <a:p>
            <a:pPr marL="0" indent="0">
              <a:buNone/>
            </a:pPr>
            <a:r>
              <a:rPr lang="en-IN" sz="1600" dirty="0"/>
              <a:t>       </a:t>
            </a:r>
            <a:r>
              <a:rPr lang="en-IN" sz="1600" dirty="0" err="1"/>
              <a:t>comment_text</a:t>
            </a:r>
            <a:r>
              <a:rPr lang="en-IN" sz="1600" dirty="0"/>
              <a:t> VARCHAR(255) NOT NULL,</a:t>
            </a:r>
          </a:p>
          <a:p>
            <a:pPr marL="0" indent="0">
              <a:buNone/>
            </a:pPr>
            <a:r>
              <a:rPr lang="en-IN" sz="1600" dirty="0"/>
              <a:t>       </a:t>
            </a:r>
            <a:r>
              <a:rPr lang="en-IN" sz="1600" dirty="0" err="1"/>
              <a:t>post_id</a:t>
            </a:r>
            <a:r>
              <a:rPr lang="en-IN" sz="1600" dirty="0"/>
              <a:t> INT NOT NULL,</a:t>
            </a:r>
          </a:p>
          <a:p>
            <a:pPr marL="0" indent="0">
              <a:buNone/>
            </a:pPr>
            <a:r>
              <a:rPr lang="en-IN" sz="1600" dirty="0"/>
              <a:t>       </a:t>
            </a:r>
            <a:r>
              <a:rPr lang="en-IN" sz="1600" dirty="0" err="1"/>
              <a:t>user_id</a:t>
            </a:r>
            <a:r>
              <a:rPr lang="en-IN" sz="1600" dirty="0"/>
              <a:t> INT NOT NULL,</a:t>
            </a:r>
          </a:p>
          <a:p>
            <a:pPr marL="0" indent="0">
              <a:buNone/>
            </a:pPr>
            <a:r>
              <a:rPr lang="en-IN" sz="1600" dirty="0"/>
              <a:t>       FOREIGN KEY (</a:t>
            </a:r>
            <a:r>
              <a:rPr lang="en-IN" sz="1600" dirty="0" err="1"/>
              <a:t>post_id</a:t>
            </a:r>
            <a:r>
              <a:rPr lang="en-IN" sz="1600" dirty="0"/>
              <a:t>) REFERENCES post(</a:t>
            </a:r>
            <a:r>
              <a:rPr lang="en-IN" sz="1600" dirty="0" err="1"/>
              <a:t>post_id</a:t>
            </a:r>
            <a:r>
              <a:rPr lang="en-IN" sz="1600" dirty="0"/>
              <a:t>),</a:t>
            </a:r>
          </a:p>
          <a:p>
            <a:pPr marL="0" indent="0">
              <a:buNone/>
            </a:pPr>
            <a:r>
              <a:rPr lang="en-IN" sz="1600" dirty="0"/>
              <a:t>       FOREIGN KEY (</a:t>
            </a:r>
            <a:r>
              <a:rPr lang="en-IN" sz="1600" dirty="0" err="1"/>
              <a:t>user_id</a:t>
            </a:r>
            <a:r>
              <a:rPr lang="en-IN" sz="1600" dirty="0"/>
              <a:t>) REFERENCES users(</a:t>
            </a:r>
            <a:r>
              <a:rPr lang="en-IN" sz="1600" dirty="0" err="1"/>
              <a:t>user_id</a:t>
            </a:r>
            <a:r>
              <a:rPr lang="en-IN" sz="1600" dirty="0"/>
              <a:t>) );</a:t>
            </a:r>
          </a:p>
        </p:txBody>
      </p:sp>
      <p:pic>
        <p:nvPicPr>
          <p:cNvPr id="5" name="Picture 4">
            <a:extLst>
              <a:ext uri="{FF2B5EF4-FFF2-40B4-BE49-F238E27FC236}">
                <a16:creationId xmlns:a16="http://schemas.microsoft.com/office/drawing/2014/main" id="{6DF9B1C1-946E-4922-BFDD-12CC0D4F0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32" y="2145302"/>
            <a:ext cx="6614733" cy="4046571"/>
          </a:xfrm>
          <a:prstGeom prst="rect">
            <a:avLst/>
          </a:prstGeom>
        </p:spPr>
      </p:pic>
    </p:spTree>
    <p:extLst>
      <p:ext uri="{BB962C8B-B14F-4D97-AF65-F5344CB8AC3E}">
        <p14:creationId xmlns:p14="http://schemas.microsoft.com/office/powerpoint/2010/main" val="16961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A5F1-8FC1-4913-8D75-263D09282D3E}"/>
              </a:ext>
            </a:extLst>
          </p:cNvPr>
          <p:cNvSpPr>
            <a:spLocks noGrp="1"/>
          </p:cNvSpPr>
          <p:nvPr>
            <p:ph type="title"/>
          </p:nvPr>
        </p:nvSpPr>
        <p:spPr>
          <a:xfrm>
            <a:off x="1909482" y="201707"/>
            <a:ext cx="7845424" cy="632012"/>
          </a:xfrm>
        </p:spPr>
        <p:txBody>
          <a:bodyPr>
            <a:normAutofit/>
          </a:bodyPr>
          <a:lstStyle/>
          <a:p>
            <a:r>
              <a:rPr lang="en-US" sz="2400" b="1" i="1" u="sng" dirty="0"/>
              <a:t>FOLLOWS</a:t>
            </a:r>
            <a:endParaRPr lang="en-IN" sz="2400" b="1" i="1" u="sng" dirty="0"/>
          </a:p>
        </p:txBody>
      </p:sp>
      <p:sp>
        <p:nvSpPr>
          <p:cNvPr id="3" name="Content Placeholder 2">
            <a:extLst>
              <a:ext uri="{FF2B5EF4-FFF2-40B4-BE49-F238E27FC236}">
                <a16:creationId xmlns:a16="http://schemas.microsoft.com/office/drawing/2014/main" id="{B76AACC7-8D81-4F8D-8342-4C90E52822BB}"/>
              </a:ext>
            </a:extLst>
          </p:cNvPr>
          <p:cNvSpPr>
            <a:spLocks noGrp="1"/>
          </p:cNvSpPr>
          <p:nvPr>
            <p:ph idx="1"/>
          </p:nvPr>
        </p:nvSpPr>
        <p:spPr>
          <a:xfrm>
            <a:off x="1690499" y="1107140"/>
            <a:ext cx="10018713" cy="3124201"/>
          </a:xfrm>
        </p:spPr>
        <p:txBody>
          <a:bodyPr>
            <a:normAutofit/>
          </a:bodyPr>
          <a:lstStyle/>
          <a:p>
            <a:pPr marL="0" indent="0">
              <a:buNone/>
            </a:pPr>
            <a:r>
              <a:rPr lang="en-US" sz="1600" b="1" dirty="0"/>
              <a:t>Syntax:</a:t>
            </a:r>
          </a:p>
          <a:p>
            <a:pPr marL="0" indent="0">
              <a:buNone/>
            </a:pPr>
            <a:r>
              <a:rPr lang="en-US" sz="1600" dirty="0"/>
              <a:t>CREATE TABLE follows (</a:t>
            </a:r>
          </a:p>
          <a:p>
            <a:pPr marL="0" indent="0">
              <a:buNone/>
            </a:pPr>
            <a:r>
              <a:rPr lang="en-US" sz="1600" dirty="0"/>
              <a:t>    </a:t>
            </a:r>
            <a:r>
              <a:rPr lang="en-US" sz="1600" dirty="0" err="1"/>
              <a:t>follower_id</a:t>
            </a:r>
            <a:r>
              <a:rPr lang="en-US" sz="1600" dirty="0"/>
              <a:t> INT NOT NULL,</a:t>
            </a:r>
          </a:p>
          <a:p>
            <a:pPr marL="0" indent="0">
              <a:buNone/>
            </a:pPr>
            <a:r>
              <a:rPr lang="en-US" sz="1600" dirty="0"/>
              <a:t>    </a:t>
            </a:r>
            <a:r>
              <a:rPr lang="en-US" sz="1600" dirty="0" err="1"/>
              <a:t>followee_id</a:t>
            </a:r>
            <a:r>
              <a:rPr lang="en-US" sz="1600" dirty="0"/>
              <a:t> INT NOT NULL,</a:t>
            </a:r>
          </a:p>
          <a:p>
            <a:pPr marL="0" indent="0">
              <a:buNone/>
            </a:pPr>
            <a:r>
              <a:rPr lang="en-US" sz="1600" dirty="0"/>
              <a:t>    PRIMARY KEY (</a:t>
            </a:r>
            <a:r>
              <a:rPr lang="en-US" sz="1600" dirty="0" err="1"/>
              <a:t>follower_id</a:t>
            </a:r>
            <a:r>
              <a:rPr lang="en-US" sz="1600" dirty="0"/>
              <a:t>, </a:t>
            </a:r>
            <a:r>
              <a:rPr lang="en-US" sz="1600" dirty="0" err="1"/>
              <a:t>followee_id</a:t>
            </a:r>
            <a:r>
              <a:rPr lang="en-US" sz="1600" dirty="0"/>
              <a:t>),</a:t>
            </a:r>
          </a:p>
          <a:p>
            <a:pPr marL="0" indent="0">
              <a:buNone/>
            </a:pPr>
            <a:r>
              <a:rPr lang="en-US" sz="1600" dirty="0"/>
              <a:t>    FOREIGN KEY (</a:t>
            </a:r>
            <a:r>
              <a:rPr lang="en-US" sz="1600" dirty="0" err="1"/>
              <a:t>follower_id</a:t>
            </a:r>
            <a:r>
              <a:rPr lang="en-US" sz="1600" dirty="0"/>
              <a:t>) REFERENCES users(</a:t>
            </a:r>
            <a:r>
              <a:rPr lang="en-US" sz="1600" dirty="0" err="1"/>
              <a:t>user_id</a:t>
            </a:r>
            <a:r>
              <a:rPr lang="en-US" sz="1600" dirty="0"/>
              <a:t>),</a:t>
            </a:r>
          </a:p>
          <a:p>
            <a:pPr marL="0" indent="0">
              <a:buNone/>
            </a:pPr>
            <a:r>
              <a:rPr lang="en-US" sz="1600" dirty="0"/>
              <a:t>    FOREIGN KEY (</a:t>
            </a:r>
            <a:r>
              <a:rPr lang="en-US" sz="1600" dirty="0" err="1"/>
              <a:t>followee_id</a:t>
            </a:r>
            <a:r>
              <a:rPr lang="en-US" sz="1600" dirty="0"/>
              <a:t>) REFERENCES users(</a:t>
            </a:r>
            <a:r>
              <a:rPr lang="en-US" sz="1600" dirty="0" err="1"/>
              <a:t>user_id</a:t>
            </a:r>
            <a:r>
              <a:rPr lang="en-US" sz="1600" dirty="0"/>
              <a:t>)</a:t>
            </a:r>
          </a:p>
          <a:p>
            <a:pPr marL="0" indent="0">
              <a:buNone/>
            </a:pPr>
            <a:r>
              <a:rPr lang="en-US" sz="1600" dirty="0"/>
              <a:t>);</a:t>
            </a:r>
          </a:p>
          <a:p>
            <a:pPr marL="0" indent="0">
              <a:buNone/>
            </a:pPr>
            <a:endParaRPr lang="en-IN" dirty="0"/>
          </a:p>
        </p:txBody>
      </p:sp>
      <p:pic>
        <p:nvPicPr>
          <p:cNvPr id="5" name="Picture 4">
            <a:extLst>
              <a:ext uri="{FF2B5EF4-FFF2-40B4-BE49-F238E27FC236}">
                <a16:creationId xmlns:a16="http://schemas.microsoft.com/office/drawing/2014/main" id="{AD71001E-9730-49B4-A732-E098BC2DC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791" y="4106259"/>
            <a:ext cx="6554115" cy="1962424"/>
          </a:xfrm>
          <a:prstGeom prst="rect">
            <a:avLst/>
          </a:prstGeom>
        </p:spPr>
      </p:pic>
    </p:spTree>
    <p:extLst>
      <p:ext uri="{BB962C8B-B14F-4D97-AF65-F5344CB8AC3E}">
        <p14:creationId xmlns:p14="http://schemas.microsoft.com/office/powerpoint/2010/main" val="151201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232B-B7FD-4497-8A81-1FC63CC5C612}"/>
              </a:ext>
            </a:extLst>
          </p:cNvPr>
          <p:cNvSpPr>
            <a:spLocks noGrp="1"/>
          </p:cNvSpPr>
          <p:nvPr>
            <p:ph type="title"/>
          </p:nvPr>
        </p:nvSpPr>
        <p:spPr>
          <a:xfrm>
            <a:off x="3316941" y="537883"/>
            <a:ext cx="4618130" cy="358587"/>
          </a:xfrm>
        </p:spPr>
        <p:txBody>
          <a:bodyPr>
            <a:normAutofit fontScale="90000"/>
          </a:bodyPr>
          <a:lstStyle/>
          <a:p>
            <a:r>
              <a:rPr lang="en-US" sz="2400" b="1" i="1" u="sng" dirty="0"/>
              <a:t>POST_LIKES</a:t>
            </a:r>
            <a:br>
              <a:rPr lang="en-US" i="1" u="sng" dirty="0"/>
            </a:br>
            <a:endParaRPr lang="en-IN" i="1" u="sng" dirty="0"/>
          </a:p>
        </p:txBody>
      </p:sp>
      <p:sp>
        <p:nvSpPr>
          <p:cNvPr id="3" name="Content Placeholder 2">
            <a:extLst>
              <a:ext uri="{FF2B5EF4-FFF2-40B4-BE49-F238E27FC236}">
                <a16:creationId xmlns:a16="http://schemas.microsoft.com/office/drawing/2014/main" id="{F9A88C51-87C9-417D-AA35-50096D503588}"/>
              </a:ext>
            </a:extLst>
          </p:cNvPr>
          <p:cNvSpPr>
            <a:spLocks noGrp="1"/>
          </p:cNvSpPr>
          <p:nvPr>
            <p:ph idx="1"/>
          </p:nvPr>
        </p:nvSpPr>
        <p:spPr>
          <a:xfrm>
            <a:off x="1753251" y="1089210"/>
            <a:ext cx="10018713" cy="3124201"/>
          </a:xfrm>
        </p:spPr>
        <p:txBody>
          <a:bodyPr>
            <a:normAutofit/>
          </a:bodyPr>
          <a:lstStyle/>
          <a:p>
            <a:pPr marL="0" indent="0">
              <a:buNone/>
            </a:pPr>
            <a:r>
              <a:rPr lang="en-US" sz="1600" b="1" dirty="0"/>
              <a:t>Syntax:</a:t>
            </a:r>
          </a:p>
          <a:p>
            <a:pPr marL="0" indent="0">
              <a:buNone/>
            </a:pPr>
            <a:r>
              <a:rPr lang="en-US" sz="1700" dirty="0"/>
              <a:t>CREATE TABLE </a:t>
            </a:r>
            <a:r>
              <a:rPr lang="en-US" sz="1700" dirty="0" err="1"/>
              <a:t>post_likes</a:t>
            </a:r>
            <a:r>
              <a:rPr lang="en-US" sz="1700" dirty="0"/>
              <a:t> (</a:t>
            </a:r>
          </a:p>
          <a:p>
            <a:pPr marL="0" indent="0">
              <a:buNone/>
            </a:pPr>
            <a:r>
              <a:rPr lang="en-US" sz="1700" dirty="0"/>
              <a:t>    </a:t>
            </a:r>
            <a:r>
              <a:rPr lang="en-US" sz="1700" dirty="0" err="1"/>
              <a:t>user_id</a:t>
            </a:r>
            <a:r>
              <a:rPr lang="en-US" sz="1700" dirty="0"/>
              <a:t> INT NOT NULL,</a:t>
            </a:r>
          </a:p>
          <a:p>
            <a:pPr marL="0" indent="0">
              <a:buNone/>
            </a:pPr>
            <a:r>
              <a:rPr lang="en-US" sz="1700" dirty="0"/>
              <a:t>    </a:t>
            </a:r>
            <a:r>
              <a:rPr lang="en-US" sz="1700" dirty="0" err="1"/>
              <a:t>post_id</a:t>
            </a:r>
            <a:r>
              <a:rPr lang="en-US" sz="1700" dirty="0"/>
              <a:t> INT NOT NULL,</a:t>
            </a:r>
          </a:p>
          <a:p>
            <a:pPr marL="0" indent="0">
              <a:buNone/>
            </a:pPr>
            <a:r>
              <a:rPr lang="en-US" sz="1700" dirty="0"/>
              <a:t>    PRIMARY KEY (</a:t>
            </a:r>
            <a:r>
              <a:rPr lang="en-US" sz="1700" dirty="0" err="1"/>
              <a:t>user_id</a:t>
            </a:r>
            <a:r>
              <a:rPr lang="en-US" sz="1700" dirty="0"/>
              <a:t>, </a:t>
            </a:r>
            <a:r>
              <a:rPr lang="en-US" sz="1700" dirty="0" err="1"/>
              <a:t>post_id</a:t>
            </a:r>
            <a:r>
              <a:rPr lang="en-US" sz="1700" dirty="0"/>
              <a:t>),</a:t>
            </a:r>
          </a:p>
          <a:p>
            <a:pPr marL="0" indent="0">
              <a:buNone/>
            </a:pPr>
            <a:r>
              <a:rPr lang="en-US" sz="1700" dirty="0"/>
              <a:t>    FOREIGN KEY (</a:t>
            </a:r>
            <a:r>
              <a:rPr lang="en-US" sz="1700" dirty="0" err="1"/>
              <a:t>user_id</a:t>
            </a:r>
            <a:r>
              <a:rPr lang="en-US" sz="1700" dirty="0"/>
              <a:t>) REFERENCES users(</a:t>
            </a:r>
            <a:r>
              <a:rPr lang="en-US" sz="1700" dirty="0" err="1"/>
              <a:t>user_id</a:t>
            </a:r>
            <a:r>
              <a:rPr lang="en-US" sz="1700" dirty="0"/>
              <a:t>),</a:t>
            </a:r>
          </a:p>
          <a:p>
            <a:pPr marL="0" indent="0">
              <a:buNone/>
            </a:pPr>
            <a:r>
              <a:rPr lang="en-US" sz="1700" dirty="0"/>
              <a:t>    FOREIGN KEY (</a:t>
            </a:r>
            <a:r>
              <a:rPr lang="en-US" sz="1700" dirty="0" err="1"/>
              <a:t>post_id</a:t>
            </a:r>
            <a:r>
              <a:rPr lang="en-US" sz="1700" dirty="0"/>
              <a:t>) REFERENCES post(</a:t>
            </a:r>
            <a:r>
              <a:rPr lang="en-US" sz="1700" dirty="0" err="1"/>
              <a:t>post_id</a:t>
            </a:r>
            <a:r>
              <a:rPr lang="en-US" sz="1700" dirty="0"/>
              <a:t>)</a:t>
            </a:r>
          </a:p>
          <a:p>
            <a:pPr marL="0" indent="0">
              <a:buNone/>
            </a:pPr>
            <a:r>
              <a:rPr lang="en-US" sz="1700" dirty="0"/>
              <a:t>);</a:t>
            </a:r>
          </a:p>
          <a:p>
            <a:endParaRPr lang="en-IN" dirty="0"/>
          </a:p>
        </p:txBody>
      </p:sp>
      <p:pic>
        <p:nvPicPr>
          <p:cNvPr id="5" name="Picture 4">
            <a:extLst>
              <a:ext uri="{FF2B5EF4-FFF2-40B4-BE49-F238E27FC236}">
                <a16:creationId xmlns:a16="http://schemas.microsoft.com/office/drawing/2014/main" id="{4C6776F9-0072-4D4B-8591-019235EAD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956" y="4100482"/>
            <a:ext cx="8087854" cy="2219635"/>
          </a:xfrm>
          <a:prstGeom prst="rect">
            <a:avLst/>
          </a:prstGeom>
        </p:spPr>
      </p:pic>
    </p:spTree>
    <p:extLst>
      <p:ext uri="{BB962C8B-B14F-4D97-AF65-F5344CB8AC3E}">
        <p14:creationId xmlns:p14="http://schemas.microsoft.com/office/powerpoint/2010/main" val="38447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CF7-2DFA-4447-B2E5-8672CADB60A5}"/>
              </a:ext>
            </a:extLst>
          </p:cNvPr>
          <p:cNvSpPr>
            <a:spLocks noGrp="1"/>
          </p:cNvSpPr>
          <p:nvPr>
            <p:ph type="title"/>
          </p:nvPr>
        </p:nvSpPr>
        <p:spPr>
          <a:xfrm>
            <a:off x="5298141" y="201707"/>
            <a:ext cx="2350059" cy="506506"/>
          </a:xfrm>
        </p:spPr>
        <p:txBody>
          <a:bodyPr>
            <a:normAutofit/>
          </a:bodyPr>
          <a:lstStyle/>
          <a:p>
            <a:r>
              <a:rPr lang="en-US" sz="2400" b="1" i="1" u="sng" dirty="0"/>
              <a:t>HASHTAGS</a:t>
            </a:r>
            <a:endParaRPr lang="en-IN" sz="2400" b="1" i="1" u="sng" dirty="0"/>
          </a:p>
        </p:txBody>
      </p:sp>
      <p:sp>
        <p:nvSpPr>
          <p:cNvPr id="3" name="Content Placeholder 2">
            <a:extLst>
              <a:ext uri="{FF2B5EF4-FFF2-40B4-BE49-F238E27FC236}">
                <a16:creationId xmlns:a16="http://schemas.microsoft.com/office/drawing/2014/main" id="{C93DADAA-DAF2-4A5B-B272-E8D79CB1B15F}"/>
              </a:ext>
            </a:extLst>
          </p:cNvPr>
          <p:cNvSpPr>
            <a:spLocks noGrp="1"/>
          </p:cNvSpPr>
          <p:nvPr>
            <p:ph idx="1"/>
          </p:nvPr>
        </p:nvSpPr>
        <p:spPr>
          <a:xfrm>
            <a:off x="1573957" y="533399"/>
            <a:ext cx="10018713" cy="3124201"/>
          </a:xfrm>
        </p:spPr>
        <p:txBody>
          <a:bodyPr/>
          <a:lstStyle/>
          <a:p>
            <a:pPr marL="0" indent="0">
              <a:buNone/>
            </a:pPr>
            <a:r>
              <a:rPr lang="en-US" sz="1600" b="1" dirty="0"/>
              <a:t>Syntax:</a:t>
            </a:r>
          </a:p>
          <a:p>
            <a:pPr marL="0" indent="0">
              <a:buNone/>
            </a:pPr>
            <a:r>
              <a:rPr lang="en-US" sz="1600" dirty="0"/>
              <a:t>CREATE TABLE hashtags (</a:t>
            </a:r>
          </a:p>
          <a:p>
            <a:pPr marL="0" indent="0">
              <a:buNone/>
            </a:pPr>
            <a:r>
              <a:rPr lang="en-US" sz="1600" dirty="0"/>
              <a:t>    </a:t>
            </a:r>
            <a:r>
              <a:rPr lang="en-US" sz="1600" dirty="0" err="1"/>
              <a:t>hashtag_id</a:t>
            </a:r>
            <a:r>
              <a:rPr lang="en-US" sz="1600" dirty="0"/>
              <a:t> INT AUTO_INCREMENT PRIMARY KEY,</a:t>
            </a:r>
          </a:p>
          <a:p>
            <a:pPr marL="0" indent="0">
              <a:buNone/>
            </a:pPr>
            <a:r>
              <a:rPr lang="en-US" sz="1600" dirty="0"/>
              <a:t>    </a:t>
            </a:r>
            <a:r>
              <a:rPr lang="en-US" sz="1600" dirty="0" err="1"/>
              <a:t>hashtag_name</a:t>
            </a:r>
            <a:r>
              <a:rPr lang="en-US" sz="1600" dirty="0"/>
              <a:t> VARCHAR(100) UNIQUE NOT NULL</a:t>
            </a:r>
          </a:p>
          <a:p>
            <a:pPr marL="0" indent="0">
              <a:buNone/>
            </a:pPr>
            <a:r>
              <a:rPr lang="en-US" sz="1600" dirty="0"/>
              <a:t>);</a:t>
            </a:r>
          </a:p>
          <a:p>
            <a:endParaRPr lang="en-IN" dirty="0"/>
          </a:p>
        </p:txBody>
      </p:sp>
      <p:pic>
        <p:nvPicPr>
          <p:cNvPr id="5" name="Picture 4">
            <a:extLst>
              <a:ext uri="{FF2B5EF4-FFF2-40B4-BE49-F238E27FC236}">
                <a16:creationId xmlns:a16="http://schemas.microsoft.com/office/drawing/2014/main" id="{6F635F05-96CB-41C8-9FD1-1BB9C835A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15" y="3347066"/>
            <a:ext cx="8383170" cy="1867161"/>
          </a:xfrm>
          <a:prstGeom prst="rect">
            <a:avLst/>
          </a:prstGeom>
        </p:spPr>
      </p:pic>
    </p:spTree>
    <p:extLst>
      <p:ext uri="{BB962C8B-B14F-4D97-AF65-F5344CB8AC3E}">
        <p14:creationId xmlns:p14="http://schemas.microsoft.com/office/powerpoint/2010/main" val="236463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1367</TotalTime>
  <Words>1634</Words>
  <Application>Microsoft Office PowerPoint</Application>
  <PresentationFormat>Widescreen</PresentationFormat>
  <Paragraphs>232</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Trebuchet MS</vt:lpstr>
      <vt:lpstr>Wingdings</vt:lpstr>
      <vt:lpstr>Parallax</vt:lpstr>
      <vt:lpstr>SOCIAL MEDIA DATABASE</vt:lpstr>
      <vt:lpstr>INTRODUCTION</vt:lpstr>
      <vt:lpstr>ER DIAGRAM</vt:lpstr>
      <vt:lpstr>TABLES </vt:lpstr>
      <vt:lpstr>POST</vt:lpstr>
      <vt:lpstr>COMMENTS</vt:lpstr>
      <vt:lpstr>FOLLOWS</vt:lpstr>
      <vt:lpstr>POST_LIKES </vt:lpstr>
      <vt:lpstr>HASHTAGS</vt:lpstr>
      <vt:lpstr>POST_TAGS</vt:lpstr>
      <vt:lpstr>CONTENTS OF TABLE</vt:lpstr>
      <vt:lpstr>POST</vt:lpstr>
      <vt:lpstr>COMMENTS</vt:lpstr>
      <vt:lpstr>FOLLOWS</vt:lpstr>
      <vt:lpstr>HASHTAGS</vt:lpstr>
      <vt:lpstr>PowerPoint Presentation</vt:lpstr>
      <vt:lpstr>PowerPoint Presentation</vt:lpstr>
      <vt:lpstr>PowerPoint Presentation</vt:lpstr>
      <vt:lpstr>PowerPoint Presentation</vt:lpstr>
      <vt:lpstr>PowerPoint Presentation</vt:lpstr>
      <vt:lpstr> Finding  Count of no. of comments on each post: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chowdarapu</dc:creator>
  <cp:lastModifiedBy>KEERTHANA POLASA</cp:lastModifiedBy>
  <cp:revision>62</cp:revision>
  <dcterms:created xsi:type="dcterms:W3CDTF">2023-11-01T09:10:05Z</dcterms:created>
  <dcterms:modified xsi:type="dcterms:W3CDTF">2024-09-21T16:44:12Z</dcterms:modified>
</cp:coreProperties>
</file>