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6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30882" y="937978"/>
            <a:ext cx="380905" cy="5713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130912" y="447563"/>
            <a:ext cx="7962814" cy="32853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b="1" sz="3400" dirty="0" smtClean="0">
                <a:solidFill>
                  <a:srgbClr val="333333"/>
                </a:solidFill>
                <a:latin typeface="Jost* 500 Medium" pitchFamily="34" charset="0"/>
                <a:ea typeface="Jost* 500 Medium" pitchFamily="34" charset="-122"/>
                <a:cs typeface="Jost* 500 Medium" pitchFamily="34" charset="-120"/>
              </a:rPr>
              <a:t>What does it look like?     </a:t>
            </a:r>
            <a:r>
              <a:rPr lang="en-US" sz="3400" i="1" dirty="0" smtClean="0">
                <a:solidFill>
                  <a:srgbClr val="333333"/>
                </a:solidFill>
                <a:latin typeface="Jost* 500 Medium" pitchFamily="34" charset="0"/>
                <a:ea typeface="Jost* 500 Medium" pitchFamily="34" charset="-122"/>
                <a:cs typeface="Jost* 500 Medium" pitchFamily="34" charset="-120"/>
              </a:rPr>
              <a:t>presentation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0"/>
            <a:ext cx="3664304" cy="6865808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33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0" y="0"/>
            <a:ext cx="3664304" cy="6865808"/>
          </a:xfrm>
          <a:prstGeom prst="rect">
            <a:avLst/>
          </a:prstGeom>
          <a:noFill/>
          <a:ln w="25400">
            <a:solidFill>
              <a:srgbClr val="333333"/>
            </a:solidFill>
            <a:prstDash val="solid"/>
            <a:miter lim="800000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/>
          <a:srcRect l="-4209" r="-4209" t="-7588" b="-7588"/>
          <a:stretch/>
        </p:blipFill>
        <p:spPr>
          <a:xfrm>
            <a:off x="19045" y="19045"/>
            <a:ext cx="3626213" cy="6827718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226109" y="1639349"/>
            <a:ext cx="93321" cy="93322"/>
          </a:xfrm>
          <a:prstGeom prst="ellipse">
            <a:avLst/>
          </a:prstGeom>
          <a:solidFill>
            <a:srgbClr val="333333"/>
          </a:solidFill>
        </p:spPr>
      </p:sp>
      <p:sp>
        <p:nvSpPr>
          <p:cNvPr id="8" name="Object 7"/>
          <p:cNvSpPr/>
          <p:nvPr/>
        </p:nvSpPr>
        <p:spPr>
          <a:xfrm>
            <a:off x="4468965" y="1587468"/>
            <a:ext cx="7536200" cy="16855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b="1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Early Stage </a:t>
            </a:r>
            <a:r>
              <a:rPr lang="en-US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-</a:t>
            </a:r>
            <a:r>
              <a:rPr lang="en-US" b="1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</a:t>
            </a:r>
            <a:r>
              <a:rPr lang="en-US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first region involvement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468965" y="1870290"/>
            <a:ext cx="7536200" cy="82818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Muscle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weakness, twitches, and cramping, followed by problems with balance, coordination, and gait.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Increasing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effort to breathe, slurred speech, and some difficulty chewing and swallowing.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No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typical impact to behavior or cognition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This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is where </a:t>
            </a:r>
            <a:r>
              <a:rPr lang="en-US" b="1" sz="1100" spc="38" kern="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voice banking may begin and touch or switch AAC prescribed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26109" y="3055094"/>
            <a:ext cx="93321" cy="93322"/>
          </a:xfrm>
          <a:prstGeom prst="ellipse">
            <a:avLst/>
          </a:prstGeom>
          <a:solidFill>
            <a:srgbClr val="333333"/>
          </a:solidFill>
        </p:spPr>
      </p:sp>
      <p:sp>
        <p:nvSpPr>
          <p:cNvPr id="11" name="Object 10"/>
          <p:cNvSpPr/>
          <p:nvPr/>
        </p:nvSpPr>
        <p:spPr>
          <a:xfrm>
            <a:off x="4468965" y="3003196"/>
            <a:ext cx="7536200" cy="16855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b="1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Middle Stage</a:t>
            </a:r>
            <a:r>
              <a:rPr lang="en-US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- two to three regions involved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468965" y="3286018"/>
            <a:ext cx="7536200" cy="1233655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Most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muscles paralyzed, atrophied, or permanently constrained. 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By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this time a wheelchair and respirator are typically prescribed and constant care is needed for daily activities.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A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small portion of ALS patients may spontaneously laugh or cry (pseuobulbar affect), and </a:t>
            </a:r>
            <a:r>
              <a:rPr lang="en-US" b="1" sz="1100" spc="38" kern="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nearly 50% show some signs of Aphasia-like language impairments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Users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will require </a:t>
            </a:r>
            <a:r>
              <a:rPr lang="en-US" b="1" sz="1100" spc="38" kern="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eye gaze or complex switch access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through the entirety of this phase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The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end of this stage is typically marked by gastronomic intervention (a feeding tube)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4226109" y="4876295"/>
            <a:ext cx="93321" cy="93321"/>
          </a:xfrm>
          <a:prstGeom prst="ellipse">
            <a:avLst/>
          </a:prstGeom>
          <a:solidFill>
            <a:srgbClr val="333333"/>
          </a:solidFill>
        </p:spPr>
      </p:sp>
      <p:sp>
        <p:nvSpPr>
          <p:cNvPr id="14" name="Object 13"/>
          <p:cNvSpPr/>
          <p:nvPr/>
        </p:nvSpPr>
        <p:spPr>
          <a:xfrm>
            <a:off x="4468965" y="4824397"/>
            <a:ext cx="7536200" cy="16855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b="1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Late Stage </a:t>
            </a:r>
            <a:r>
              <a:rPr lang="en-US" sz="170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- end of life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468965" y="5107219"/>
            <a:ext cx="7536200" cy="82818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The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top causes of death are respiratory failure, pneumonia, and heart complications (in order)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Around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30% of patients by this stage will exhibit </a:t>
            </a:r>
            <a:r>
              <a:rPr lang="en-US" b="1" sz="1100" spc="38" kern="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dementia and/or severe aphasia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b="1" sz="1100" spc="38" kern="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The</a:t>
            </a:r>
            <a:r>
              <a:rPr lang="en-US" b="1" sz="1100" spc="38" kern="0" dirty="0" smtClean="0">
                <a:solidFill>
                  <a:srgbClr val="333333"/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transition from eye gaze to necessary use of BCI is at first involvement of the Trochlear nerve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(coming up)</a:t>
            </a:r>
          </a:p>
          <a:p>
            <a:pPr algn="l" marL="242900" indent="-242900">
              <a:spcAft>
                <a:spcPts val="600"/>
              </a:spcAft>
              <a:buSzPct val="100000"/>
              <a:buChar char="•"/>
            </a:pP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Typically</a:t>
            </a:r>
            <a:r>
              <a:rPr lang="en-US" sz="1100" spc="38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 2-5 years after initial onset, but those diagnosed younger than 50 generally exceed that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0" y="6370275"/>
            <a:ext cx="1237940" cy="48601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9" y="6513114"/>
            <a:ext cx="952262" cy="200332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spc="29" kern="0" dirty="0" smtClean="0">
                <a:solidFill>
                  <a:srgbClr val="000000">
                    <a:alpha val="60000"/>
                  </a:srgbClr>
                </a:solidFill>
                <a:latin typeface="Jost* 300 Light" pitchFamily="34" charset="0"/>
                <a:ea typeface="Jost* 300 Light" pitchFamily="34" charset="-122"/>
                <a:cs typeface="Jost* 300 Light" pitchFamily="34" charset="-120"/>
              </a:rPr>
              <a:t>©2022 Proprietary and Confidential. All Rights Reserved.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2022-11-28T22:35:20.169Z</dcterms:created>
  <dcterms:modified xsi:type="dcterms:W3CDTF">2022-11-28T22:35:20.169Z</dcterms:modified>
</cp:coreProperties>
</file>