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5" r:id="rId8"/>
    <p:sldId id="266" r:id="rId9"/>
    <p:sldId id="261" r:id="rId10"/>
    <p:sldId id="262" r:id="rId11"/>
    <p:sldId id="263"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11/23/2018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donatelifeindia.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5C3A-7CC9-4D24-B054-BFD76B3F42A5}"/>
              </a:ext>
            </a:extLst>
          </p:cNvPr>
          <p:cNvSpPr>
            <a:spLocks noGrp="1"/>
          </p:cNvSpPr>
          <p:nvPr>
            <p:ph type="ctrTitle"/>
          </p:nvPr>
        </p:nvSpPr>
        <p:spPr>
          <a:xfrm>
            <a:off x="2684428" y="4479231"/>
            <a:ext cx="6823144" cy="1470991"/>
          </a:xfrm>
        </p:spPr>
        <p:txBody>
          <a:bodyPr>
            <a:normAutofit fontScale="90000"/>
          </a:bodyPr>
          <a:lstStyle/>
          <a:p>
            <a:r>
              <a:rPr lang="en-IN" dirty="0">
                <a:solidFill>
                  <a:schemeClr val="accent3">
                    <a:lumMod val="50000"/>
                  </a:schemeClr>
                </a:solidFill>
              </a:rPr>
              <a:t> online organ donation management SYSTEM</a:t>
            </a:r>
          </a:p>
        </p:txBody>
      </p:sp>
      <p:pic>
        <p:nvPicPr>
          <p:cNvPr id="5" name="Picture 4">
            <a:extLst>
              <a:ext uri="{FF2B5EF4-FFF2-40B4-BE49-F238E27FC236}">
                <a16:creationId xmlns:a16="http://schemas.microsoft.com/office/drawing/2014/main" id="{ADA51D7D-B671-4B89-BE6B-A8108A185D10}"/>
              </a:ext>
            </a:extLst>
          </p:cNvPr>
          <p:cNvPicPr>
            <a:picLocks noChangeAspect="1"/>
          </p:cNvPicPr>
          <p:nvPr/>
        </p:nvPicPr>
        <p:blipFill>
          <a:blip r:embed="rId2"/>
          <a:stretch>
            <a:fillRect/>
          </a:stretch>
        </p:blipFill>
        <p:spPr>
          <a:xfrm>
            <a:off x="2763669" y="218658"/>
            <a:ext cx="6373114" cy="3783495"/>
          </a:xfrm>
          <a:prstGeom prst="rect">
            <a:avLst/>
          </a:prstGeom>
        </p:spPr>
      </p:pic>
    </p:spTree>
    <p:extLst>
      <p:ext uri="{BB962C8B-B14F-4D97-AF65-F5344CB8AC3E}">
        <p14:creationId xmlns:p14="http://schemas.microsoft.com/office/powerpoint/2010/main" val="282004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5BED47-7F2F-45A5-B00E-A78B378B4602}"/>
              </a:ext>
            </a:extLst>
          </p:cNvPr>
          <p:cNvPicPr>
            <a:picLocks noChangeAspect="1"/>
          </p:cNvPicPr>
          <p:nvPr/>
        </p:nvPicPr>
        <p:blipFill>
          <a:blip r:embed="rId2"/>
          <a:stretch>
            <a:fillRect/>
          </a:stretch>
        </p:blipFill>
        <p:spPr>
          <a:xfrm>
            <a:off x="1294756" y="566375"/>
            <a:ext cx="9309744" cy="5241540"/>
          </a:xfrm>
          <a:prstGeom prst="rect">
            <a:avLst/>
          </a:prstGeom>
        </p:spPr>
      </p:pic>
    </p:spTree>
    <p:extLst>
      <p:ext uri="{BB962C8B-B14F-4D97-AF65-F5344CB8AC3E}">
        <p14:creationId xmlns:p14="http://schemas.microsoft.com/office/powerpoint/2010/main" val="268505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88DD8F-299E-486D-BCA0-8E0056651296}"/>
              </a:ext>
            </a:extLst>
          </p:cNvPr>
          <p:cNvPicPr>
            <a:picLocks noChangeAspect="1"/>
          </p:cNvPicPr>
          <p:nvPr/>
        </p:nvPicPr>
        <p:blipFill>
          <a:blip r:embed="rId2"/>
          <a:stretch>
            <a:fillRect/>
          </a:stretch>
        </p:blipFill>
        <p:spPr>
          <a:xfrm>
            <a:off x="1085475" y="612800"/>
            <a:ext cx="10021050" cy="5632399"/>
          </a:xfrm>
          <a:prstGeom prst="rect">
            <a:avLst/>
          </a:prstGeom>
        </p:spPr>
      </p:pic>
    </p:spTree>
    <p:extLst>
      <p:ext uri="{BB962C8B-B14F-4D97-AF65-F5344CB8AC3E}">
        <p14:creationId xmlns:p14="http://schemas.microsoft.com/office/powerpoint/2010/main" val="7021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242D-1EE1-4A74-9B6E-61FEE1010543}"/>
              </a:ext>
            </a:extLst>
          </p:cNvPr>
          <p:cNvSpPr>
            <a:spLocks noGrp="1"/>
          </p:cNvSpPr>
          <p:nvPr>
            <p:ph type="title"/>
          </p:nvPr>
        </p:nvSpPr>
        <p:spPr>
          <a:xfrm>
            <a:off x="1173732" y="451555"/>
            <a:ext cx="9844536" cy="485423"/>
          </a:xfrm>
        </p:spPr>
        <p:txBody>
          <a:bodyPr>
            <a:normAutofit fontScale="90000"/>
          </a:bodyPr>
          <a:lstStyle/>
          <a:p>
            <a:r>
              <a:rPr lang="en-IN" dirty="0">
                <a:solidFill>
                  <a:schemeClr val="accent3">
                    <a:lumMod val="50000"/>
                  </a:schemeClr>
                </a:solidFill>
              </a:rPr>
              <a:t>Database tables</a:t>
            </a:r>
          </a:p>
        </p:txBody>
      </p:sp>
      <p:pic>
        <p:nvPicPr>
          <p:cNvPr id="9" name="Picture 8">
            <a:extLst>
              <a:ext uri="{FF2B5EF4-FFF2-40B4-BE49-F238E27FC236}">
                <a16:creationId xmlns:a16="http://schemas.microsoft.com/office/drawing/2014/main" id="{601A66B5-5664-456A-BC32-E53E36BC932F}"/>
              </a:ext>
            </a:extLst>
          </p:cNvPr>
          <p:cNvPicPr>
            <a:picLocks noChangeAspect="1"/>
          </p:cNvPicPr>
          <p:nvPr/>
        </p:nvPicPr>
        <p:blipFill>
          <a:blip r:embed="rId2"/>
          <a:stretch>
            <a:fillRect/>
          </a:stretch>
        </p:blipFill>
        <p:spPr>
          <a:xfrm>
            <a:off x="1793711" y="829359"/>
            <a:ext cx="7542200" cy="2351285"/>
          </a:xfrm>
          <a:prstGeom prst="rect">
            <a:avLst/>
          </a:prstGeom>
        </p:spPr>
      </p:pic>
      <p:pic>
        <p:nvPicPr>
          <p:cNvPr id="11" name="Picture 10">
            <a:extLst>
              <a:ext uri="{FF2B5EF4-FFF2-40B4-BE49-F238E27FC236}">
                <a16:creationId xmlns:a16="http://schemas.microsoft.com/office/drawing/2014/main" id="{EBF82BC3-0D4C-42D6-8374-D881C3D06B67}"/>
              </a:ext>
            </a:extLst>
          </p:cNvPr>
          <p:cNvPicPr>
            <a:picLocks noChangeAspect="1"/>
          </p:cNvPicPr>
          <p:nvPr/>
        </p:nvPicPr>
        <p:blipFill>
          <a:blip r:embed="rId3"/>
          <a:stretch>
            <a:fillRect/>
          </a:stretch>
        </p:blipFill>
        <p:spPr>
          <a:xfrm>
            <a:off x="2448536" y="3429000"/>
            <a:ext cx="6680011" cy="3323512"/>
          </a:xfrm>
          <a:prstGeom prst="rect">
            <a:avLst/>
          </a:prstGeom>
        </p:spPr>
      </p:pic>
    </p:spTree>
    <p:extLst>
      <p:ext uri="{BB962C8B-B14F-4D97-AF65-F5344CB8AC3E}">
        <p14:creationId xmlns:p14="http://schemas.microsoft.com/office/powerpoint/2010/main" val="149325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F04F70-0507-47DC-B896-F9BC35ECB457}"/>
              </a:ext>
            </a:extLst>
          </p:cNvPr>
          <p:cNvPicPr>
            <a:picLocks noChangeAspect="1"/>
          </p:cNvPicPr>
          <p:nvPr/>
        </p:nvPicPr>
        <p:blipFill>
          <a:blip r:embed="rId2"/>
          <a:stretch>
            <a:fillRect/>
          </a:stretch>
        </p:blipFill>
        <p:spPr>
          <a:xfrm>
            <a:off x="50968" y="1128890"/>
            <a:ext cx="7279020" cy="4143022"/>
          </a:xfrm>
          <a:prstGeom prst="rect">
            <a:avLst/>
          </a:prstGeom>
        </p:spPr>
      </p:pic>
      <p:pic>
        <p:nvPicPr>
          <p:cNvPr id="11" name="Picture 10">
            <a:extLst>
              <a:ext uri="{FF2B5EF4-FFF2-40B4-BE49-F238E27FC236}">
                <a16:creationId xmlns:a16="http://schemas.microsoft.com/office/drawing/2014/main" id="{01048697-6C5F-464A-A70C-0F1B1E4C26D1}"/>
              </a:ext>
            </a:extLst>
          </p:cNvPr>
          <p:cNvPicPr>
            <a:picLocks noChangeAspect="1"/>
          </p:cNvPicPr>
          <p:nvPr/>
        </p:nvPicPr>
        <p:blipFill>
          <a:blip r:embed="rId3"/>
          <a:stretch>
            <a:fillRect/>
          </a:stretch>
        </p:blipFill>
        <p:spPr>
          <a:xfrm>
            <a:off x="7988564" y="353054"/>
            <a:ext cx="3801005" cy="5694693"/>
          </a:xfrm>
          <a:prstGeom prst="rect">
            <a:avLst/>
          </a:prstGeom>
        </p:spPr>
      </p:pic>
    </p:spTree>
    <p:extLst>
      <p:ext uri="{BB962C8B-B14F-4D97-AF65-F5344CB8AC3E}">
        <p14:creationId xmlns:p14="http://schemas.microsoft.com/office/powerpoint/2010/main" val="382409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1E86-958D-43B7-9877-28F1106D34C5}"/>
              </a:ext>
            </a:extLst>
          </p:cNvPr>
          <p:cNvSpPr>
            <a:spLocks noGrp="1"/>
          </p:cNvSpPr>
          <p:nvPr>
            <p:ph type="title"/>
          </p:nvPr>
        </p:nvSpPr>
        <p:spPr/>
        <p:txBody>
          <a:bodyPr/>
          <a:lstStyle/>
          <a:p>
            <a:r>
              <a:rPr lang="en-IN" dirty="0">
                <a:solidFill>
                  <a:schemeClr val="accent3">
                    <a:lumMod val="50000"/>
                  </a:schemeClr>
                </a:solidFill>
              </a:rPr>
              <a:t>contents</a:t>
            </a:r>
          </a:p>
        </p:txBody>
      </p:sp>
      <p:sp>
        <p:nvSpPr>
          <p:cNvPr id="3" name="Content Placeholder 2">
            <a:extLst>
              <a:ext uri="{FF2B5EF4-FFF2-40B4-BE49-F238E27FC236}">
                <a16:creationId xmlns:a16="http://schemas.microsoft.com/office/drawing/2014/main" id="{BD184A99-D2D9-42AE-AD72-9D8066372698}"/>
              </a:ext>
            </a:extLst>
          </p:cNvPr>
          <p:cNvSpPr>
            <a:spLocks noGrp="1"/>
          </p:cNvSpPr>
          <p:nvPr>
            <p:ph sz="quarter" idx="13"/>
          </p:nvPr>
        </p:nvSpPr>
        <p:spPr>
          <a:xfrm>
            <a:off x="913774" y="2367092"/>
            <a:ext cx="10747648" cy="4490908"/>
          </a:xfrm>
        </p:spPr>
        <p:txBody>
          <a:bodyPr/>
          <a:lstStyle/>
          <a:p>
            <a:r>
              <a:rPr lang="en-IN" cap="none" dirty="0"/>
              <a:t>Project Profile</a:t>
            </a:r>
          </a:p>
          <a:p>
            <a:r>
              <a:rPr lang="en-IN" cap="none" dirty="0"/>
              <a:t>Hardware Interface</a:t>
            </a:r>
          </a:p>
          <a:p>
            <a:r>
              <a:rPr lang="en-IN" cap="none" dirty="0"/>
              <a:t>Software Requirements</a:t>
            </a:r>
          </a:p>
          <a:p>
            <a:r>
              <a:rPr lang="en-IN" cap="none" dirty="0"/>
              <a:t>Entity Relationship Diagram</a:t>
            </a:r>
          </a:p>
          <a:p>
            <a:r>
              <a:rPr lang="en-IN" cap="none" dirty="0"/>
              <a:t>Problem Statement</a:t>
            </a:r>
          </a:p>
          <a:p>
            <a:r>
              <a:rPr lang="en-IN" cap="none" dirty="0"/>
              <a:t>Existing System and Proposed System</a:t>
            </a:r>
          </a:p>
          <a:p>
            <a:r>
              <a:rPr lang="en-IN" cap="none" dirty="0"/>
              <a:t>Possible Outcomes</a:t>
            </a:r>
          </a:p>
          <a:p>
            <a:r>
              <a:rPr lang="en-IN" cap="none" dirty="0"/>
              <a:t>Database Tables</a:t>
            </a:r>
          </a:p>
          <a:p>
            <a:endParaRPr lang="en-IN" cap="none" dirty="0"/>
          </a:p>
        </p:txBody>
      </p:sp>
    </p:spTree>
    <p:extLst>
      <p:ext uri="{BB962C8B-B14F-4D97-AF65-F5344CB8AC3E}">
        <p14:creationId xmlns:p14="http://schemas.microsoft.com/office/powerpoint/2010/main" val="383950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8CA4-9C69-4ED9-90A2-B9D17F927345}"/>
              </a:ext>
            </a:extLst>
          </p:cNvPr>
          <p:cNvSpPr>
            <a:spLocks noGrp="1"/>
          </p:cNvSpPr>
          <p:nvPr>
            <p:ph type="title"/>
          </p:nvPr>
        </p:nvSpPr>
        <p:spPr/>
        <p:txBody>
          <a:bodyPr/>
          <a:lstStyle/>
          <a:p>
            <a:r>
              <a:rPr lang="en-IN" dirty="0">
                <a:solidFill>
                  <a:schemeClr val="accent3">
                    <a:lumMod val="50000"/>
                  </a:schemeClr>
                </a:solidFill>
              </a:rPr>
              <a:t>PROJECT PROFILE</a:t>
            </a:r>
          </a:p>
        </p:txBody>
      </p:sp>
      <p:sp>
        <p:nvSpPr>
          <p:cNvPr id="3" name="Content Placeholder 2">
            <a:extLst>
              <a:ext uri="{FF2B5EF4-FFF2-40B4-BE49-F238E27FC236}">
                <a16:creationId xmlns:a16="http://schemas.microsoft.com/office/drawing/2014/main" id="{17225FF7-0D80-4E13-A515-8E2FEAE40E50}"/>
              </a:ext>
            </a:extLst>
          </p:cNvPr>
          <p:cNvSpPr>
            <a:spLocks noGrp="1"/>
          </p:cNvSpPr>
          <p:nvPr>
            <p:ph sz="quarter" idx="13"/>
          </p:nvPr>
        </p:nvSpPr>
        <p:spPr/>
        <p:txBody>
          <a:bodyPr/>
          <a:lstStyle/>
          <a:p>
            <a:pPr>
              <a:buFont typeface="Wingdings" panose="05000000000000000000" pitchFamily="2" charset="2"/>
              <a:buChar char="§"/>
            </a:pPr>
            <a:r>
              <a:rPr lang="en-IN" cap="none" dirty="0">
                <a:latin typeface="Times New Roman" panose="02020603050405020304" pitchFamily="18" charset="0"/>
                <a:cs typeface="Times New Roman" panose="02020603050405020304" pitchFamily="18" charset="0"/>
              </a:rPr>
              <a:t>Project Title: Online Organ Donation Management System</a:t>
            </a:r>
          </a:p>
          <a:p>
            <a:pPr>
              <a:buFont typeface="Wingdings" panose="05000000000000000000" pitchFamily="2" charset="2"/>
              <a:buChar char="§"/>
            </a:pPr>
            <a:r>
              <a:rPr lang="en-IN" cap="none" dirty="0">
                <a:latin typeface="Times New Roman" panose="02020603050405020304" pitchFamily="18" charset="0"/>
                <a:cs typeface="Times New Roman" panose="02020603050405020304" pitchFamily="18" charset="0"/>
              </a:rPr>
              <a:t>Project Guide: </a:t>
            </a:r>
            <a:r>
              <a:rPr lang="en-IN" cap="none" dirty="0" err="1">
                <a:latin typeface="Times New Roman" panose="02020603050405020304" pitchFamily="18" charset="0"/>
                <a:cs typeface="Times New Roman" panose="02020603050405020304" pitchFamily="18" charset="0"/>
              </a:rPr>
              <a:t>Mr.Abhijeeth</a:t>
            </a:r>
            <a:r>
              <a:rPr lang="en-IN" cap="none" dirty="0">
                <a:latin typeface="Times New Roman" panose="02020603050405020304" pitchFamily="18" charset="0"/>
                <a:cs typeface="Times New Roman" panose="02020603050405020304" pitchFamily="18" charset="0"/>
              </a:rPr>
              <a:t> Das and Mrs Nita</a:t>
            </a:r>
          </a:p>
          <a:p>
            <a:pPr>
              <a:buFont typeface="Wingdings" panose="05000000000000000000" pitchFamily="2" charset="2"/>
              <a:buChar char="§"/>
            </a:pPr>
            <a:r>
              <a:rPr lang="en-IN" cap="none" dirty="0">
                <a:latin typeface="Times New Roman" panose="02020603050405020304" pitchFamily="18" charset="0"/>
                <a:cs typeface="Times New Roman" panose="02020603050405020304" pitchFamily="18" charset="0"/>
              </a:rPr>
              <a:t>Front End: </a:t>
            </a:r>
            <a:r>
              <a:rPr lang="en-IN" cap="none" dirty="0" err="1">
                <a:latin typeface="Times New Roman" panose="02020603050405020304" pitchFamily="18" charset="0"/>
                <a:cs typeface="Times New Roman" panose="02020603050405020304" pitchFamily="18" charset="0"/>
              </a:rPr>
              <a:t>css</a:t>
            </a:r>
            <a:r>
              <a:rPr lang="en-IN" cap="none" dirty="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html,php</a:t>
            </a:r>
            <a:endParaRPr lang="en-IN"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cap="none" dirty="0">
                <a:latin typeface="Times New Roman" panose="02020603050405020304" pitchFamily="18" charset="0"/>
                <a:cs typeface="Times New Roman" panose="02020603050405020304" pitchFamily="18" charset="0"/>
              </a:rPr>
              <a:t>Back End: </a:t>
            </a:r>
            <a:r>
              <a:rPr lang="en-IN" cap="none" dirty="0" err="1">
                <a:latin typeface="Times New Roman" panose="02020603050405020304" pitchFamily="18" charset="0"/>
                <a:cs typeface="Times New Roman" panose="02020603050405020304" pitchFamily="18" charset="0"/>
              </a:rPr>
              <a:t>wamp</a:t>
            </a:r>
            <a:r>
              <a:rPr lang="en-IN" cap="none"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cap="none" dirty="0">
                <a:latin typeface="Times New Roman" panose="02020603050405020304" pitchFamily="18" charset="0"/>
                <a:cs typeface="Times New Roman" panose="02020603050405020304" pitchFamily="18" charset="0"/>
              </a:rPr>
              <a:t>Team Size: 2</a:t>
            </a:r>
          </a:p>
          <a:p>
            <a:pPr>
              <a:buFont typeface="Wingdings" panose="05000000000000000000" pitchFamily="2" charset="2"/>
              <a:buChar char="§"/>
            </a:pPr>
            <a:r>
              <a:rPr lang="en-IN" cap="none" dirty="0">
                <a:latin typeface="Times New Roman" panose="02020603050405020304" pitchFamily="18" charset="0"/>
                <a:cs typeface="Times New Roman" panose="02020603050405020304" pitchFamily="18" charset="0"/>
              </a:rPr>
              <a:t>Team Members : </a:t>
            </a:r>
            <a:r>
              <a:rPr lang="en-IN" cap="none" dirty="0" err="1">
                <a:latin typeface="Times New Roman" panose="02020603050405020304" pitchFamily="18" charset="0"/>
                <a:cs typeface="Times New Roman" panose="02020603050405020304" pitchFamily="18" charset="0"/>
              </a:rPr>
              <a:t>Bhoomika.S</a:t>
            </a:r>
            <a:r>
              <a:rPr lang="en-IN" cap="none" dirty="0">
                <a:latin typeface="Times New Roman" panose="02020603050405020304" pitchFamily="18" charset="0"/>
                <a:cs typeface="Times New Roman" panose="02020603050405020304" pitchFamily="18" charset="0"/>
              </a:rPr>
              <a:t> and </a:t>
            </a:r>
            <a:r>
              <a:rPr lang="en-IN" cap="none" dirty="0" err="1">
                <a:latin typeface="Times New Roman" panose="02020603050405020304" pitchFamily="18" charset="0"/>
                <a:cs typeface="Times New Roman" panose="02020603050405020304" pitchFamily="18" charset="0"/>
              </a:rPr>
              <a:t>Keerthana.S</a:t>
            </a:r>
            <a:r>
              <a:rPr lang="en-IN" cap="none"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48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F84B-6378-43C0-8C5F-073F5CC9E316}"/>
              </a:ext>
            </a:extLst>
          </p:cNvPr>
          <p:cNvSpPr>
            <a:spLocks noGrp="1"/>
          </p:cNvSpPr>
          <p:nvPr>
            <p:ph type="title"/>
          </p:nvPr>
        </p:nvSpPr>
        <p:spPr/>
        <p:txBody>
          <a:bodyPr/>
          <a:lstStyle/>
          <a:p>
            <a:r>
              <a:rPr lang="en-IN" dirty="0">
                <a:solidFill>
                  <a:schemeClr val="accent3">
                    <a:lumMod val="50000"/>
                  </a:schemeClr>
                </a:solidFill>
              </a:rPr>
              <a:t>Hardware interface</a:t>
            </a:r>
          </a:p>
        </p:txBody>
      </p:sp>
      <p:sp>
        <p:nvSpPr>
          <p:cNvPr id="3" name="Content Placeholder 2">
            <a:extLst>
              <a:ext uri="{FF2B5EF4-FFF2-40B4-BE49-F238E27FC236}">
                <a16:creationId xmlns:a16="http://schemas.microsoft.com/office/drawing/2014/main" id="{3AEC9971-DBE9-4AF9-A6FC-DBC1B77DC6DA}"/>
              </a:ext>
            </a:extLst>
          </p:cNvPr>
          <p:cNvSpPr>
            <a:spLocks noGrp="1"/>
          </p:cNvSpPr>
          <p:nvPr>
            <p:ph sz="quarter" idx="13"/>
          </p:nvPr>
        </p:nvSpPr>
        <p:spPr/>
        <p:txBody>
          <a:bodyPr/>
          <a:lstStyle/>
          <a:p>
            <a:r>
              <a:rPr lang="en-IN" cap="none" dirty="0"/>
              <a:t>We require LAN connection for interacting with data base and local computers for any help or any other requirements. We use TCP/IP protocol for communicating with local hosts. </a:t>
            </a:r>
          </a:p>
          <a:p>
            <a:r>
              <a:rPr lang="en-IN" cap="none" dirty="0"/>
              <a:t>Hardware processor: Intel core i5, 7</a:t>
            </a:r>
            <a:r>
              <a:rPr lang="en-IN" cap="none" baseline="30000" dirty="0"/>
              <a:t>th</a:t>
            </a:r>
            <a:r>
              <a:rPr lang="en-IN" cap="none" dirty="0"/>
              <a:t> Gen</a:t>
            </a:r>
          </a:p>
          <a:p>
            <a:r>
              <a:rPr lang="en-IN" cap="none" dirty="0"/>
              <a:t>RAM: 4GB DDR4 RAM </a:t>
            </a:r>
          </a:p>
          <a:p>
            <a:r>
              <a:rPr lang="en-IN" cap="none" dirty="0"/>
              <a:t>Hard Disk: 20GB or more</a:t>
            </a:r>
          </a:p>
          <a:p>
            <a:endParaRPr lang="en-IN" cap="none" dirty="0"/>
          </a:p>
        </p:txBody>
      </p:sp>
    </p:spTree>
    <p:extLst>
      <p:ext uri="{BB962C8B-B14F-4D97-AF65-F5344CB8AC3E}">
        <p14:creationId xmlns:p14="http://schemas.microsoft.com/office/powerpoint/2010/main" val="300756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92DC-4374-4EC6-8D84-031BFF3A6954}"/>
              </a:ext>
            </a:extLst>
          </p:cNvPr>
          <p:cNvSpPr>
            <a:spLocks noGrp="1"/>
          </p:cNvSpPr>
          <p:nvPr>
            <p:ph type="title"/>
          </p:nvPr>
        </p:nvSpPr>
        <p:spPr/>
        <p:txBody>
          <a:bodyPr/>
          <a:lstStyle/>
          <a:p>
            <a:r>
              <a:rPr lang="en-IN" dirty="0">
                <a:solidFill>
                  <a:schemeClr val="accent3">
                    <a:lumMod val="50000"/>
                  </a:schemeClr>
                </a:solidFill>
              </a:rPr>
              <a:t>Software interface</a:t>
            </a:r>
          </a:p>
        </p:txBody>
      </p:sp>
      <p:sp>
        <p:nvSpPr>
          <p:cNvPr id="3" name="Content Placeholder 2">
            <a:extLst>
              <a:ext uri="{FF2B5EF4-FFF2-40B4-BE49-F238E27FC236}">
                <a16:creationId xmlns:a16="http://schemas.microsoft.com/office/drawing/2014/main" id="{9541B273-652B-43B5-B473-B4A6D6A58FD4}"/>
              </a:ext>
            </a:extLst>
          </p:cNvPr>
          <p:cNvSpPr>
            <a:spLocks noGrp="1"/>
          </p:cNvSpPr>
          <p:nvPr>
            <p:ph sz="quarter" idx="13"/>
          </p:nvPr>
        </p:nvSpPr>
        <p:spPr/>
        <p:txBody>
          <a:bodyPr>
            <a:normAutofit/>
          </a:bodyPr>
          <a:lstStyle/>
          <a:p>
            <a:pPr marL="0" indent="0">
              <a:buNone/>
            </a:pPr>
            <a:r>
              <a:rPr lang="en-IN" cap="none" dirty="0"/>
              <a:t>1. Software requirements are </a:t>
            </a:r>
          </a:p>
          <a:p>
            <a:pPr marL="0" indent="0">
              <a:buNone/>
            </a:pPr>
            <a:r>
              <a:rPr lang="en-IN" cap="none" dirty="0"/>
              <a:t>2. Operating System : Windows 10</a:t>
            </a:r>
          </a:p>
          <a:p>
            <a:pPr marL="0" indent="0">
              <a:buNone/>
            </a:pPr>
            <a:r>
              <a:rPr lang="en-IN" cap="none" dirty="0"/>
              <a:t>3. Software  programming languages used are </a:t>
            </a:r>
          </a:p>
          <a:p>
            <a:pPr>
              <a:buFont typeface="Wingdings" panose="05000000000000000000" pitchFamily="2" charset="2"/>
              <a:buChar char="§"/>
            </a:pPr>
            <a:r>
              <a:rPr lang="en-IN" cap="none" dirty="0"/>
              <a:t>HTML</a:t>
            </a:r>
          </a:p>
          <a:p>
            <a:pPr>
              <a:buFont typeface="Wingdings" panose="05000000000000000000" pitchFamily="2" charset="2"/>
              <a:buChar char="§"/>
            </a:pPr>
            <a:r>
              <a:rPr lang="en-IN" cap="none" dirty="0"/>
              <a:t>Cascading Style Sheet</a:t>
            </a:r>
          </a:p>
          <a:p>
            <a:pPr>
              <a:buFont typeface="Wingdings" panose="05000000000000000000" pitchFamily="2" charset="2"/>
              <a:buChar char="§"/>
            </a:pPr>
            <a:r>
              <a:rPr lang="en-IN" cap="none" dirty="0"/>
              <a:t>PHP</a:t>
            </a:r>
          </a:p>
          <a:p>
            <a:pPr>
              <a:buFont typeface="Wingdings" panose="05000000000000000000" pitchFamily="2" charset="2"/>
              <a:buChar char="§"/>
            </a:pPr>
            <a:r>
              <a:rPr lang="en-IN" cap="none" dirty="0"/>
              <a:t>My SQL database (</a:t>
            </a:r>
            <a:r>
              <a:rPr lang="en-IN" cap="none" dirty="0" err="1"/>
              <a:t>Wamp</a:t>
            </a:r>
            <a:r>
              <a:rPr lang="en-IN" cap="none" dirty="0"/>
              <a:t> Server) </a:t>
            </a:r>
          </a:p>
        </p:txBody>
      </p:sp>
    </p:spTree>
    <p:extLst>
      <p:ext uri="{BB962C8B-B14F-4D97-AF65-F5344CB8AC3E}">
        <p14:creationId xmlns:p14="http://schemas.microsoft.com/office/powerpoint/2010/main" val="327926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E3E4-2514-41F3-AF83-9327FC2F9A61}"/>
              </a:ext>
            </a:extLst>
          </p:cNvPr>
          <p:cNvSpPr>
            <a:spLocks noGrp="1"/>
          </p:cNvSpPr>
          <p:nvPr>
            <p:ph type="title"/>
          </p:nvPr>
        </p:nvSpPr>
        <p:spPr>
          <a:xfrm>
            <a:off x="1026316" y="590381"/>
            <a:ext cx="10364451" cy="1596177"/>
          </a:xfrm>
        </p:spPr>
        <p:txBody>
          <a:bodyPr/>
          <a:lstStyle/>
          <a:p>
            <a:r>
              <a:rPr lang="en-IN" dirty="0">
                <a:solidFill>
                  <a:schemeClr val="accent3">
                    <a:lumMod val="50000"/>
                  </a:schemeClr>
                </a:solidFill>
              </a:rPr>
              <a:t>Entity relationship diagram</a:t>
            </a:r>
          </a:p>
        </p:txBody>
      </p:sp>
      <p:pic>
        <p:nvPicPr>
          <p:cNvPr id="4" name="Picture 3">
            <a:extLst>
              <a:ext uri="{FF2B5EF4-FFF2-40B4-BE49-F238E27FC236}">
                <a16:creationId xmlns:a16="http://schemas.microsoft.com/office/drawing/2014/main" id="{3DC73675-B888-4BF0-8A80-2469EB5C0A26}"/>
              </a:ext>
            </a:extLst>
          </p:cNvPr>
          <p:cNvPicPr>
            <a:picLocks noChangeAspect="1"/>
          </p:cNvPicPr>
          <p:nvPr/>
        </p:nvPicPr>
        <p:blipFill>
          <a:blip r:embed="rId2"/>
          <a:stretch>
            <a:fillRect/>
          </a:stretch>
        </p:blipFill>
        <p:spPr>
          <a:xfrm>
            <a:off x="1432854" y="1823787"/>
            <a:ext cx="9551373" cy="4761431"/>
          </a:xfrm>
          <a:prstGeom prst="rect">
            <a:avLst/>
          </a:prstGeom>
        </p:spPr>
      </p:pic>
    </p:spTree>
    <p:extLst>
      <p:ext uri="{BB962C8B-B14F-4D97-AF65-F5344CB8AC3E}">
        <p14:creationId xmlns:p14="http://schemas.microsoft.com/office/powerpoint/2010/main" val="242304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750C-BC43-4AE5-B667-815D523B6997}"/>
              </a:ext>
            </a:extLst>
          </p:cNvPr>
          <p:cNvSpPr>
            <a:spLocks noGrp="1"/>
          </p:cNvSpPr>
          <p:nvPr>
            <p:ph type="title"/>
          </p:nvPr>
        </p:nvSpPr>
        <p:spPr/>
        <p:txBody>
          <a:bodyPr/>
          <a:lstStyle/>
          <a:p>
            <a:r>
              <a:rPr lang="en-IN" dirty="0">
                <a:solidFill>
                  <a:schemeClr val="accent3">
                    <a:lumMod val="50000"/>
                  </a:schemeClr>
                </a:solidFill>
              </a:rPr>
              <a:t>PROBLEM STATEMENT</a:t>
            </a:r>
          </a:p>
        </p:txBody>
      </p:sp>
      <p:sp>
        <p:nvSpPr>
          <p:cNvPr id="3" name="Content Placeholder 2">
            <a:extLst>
              <a:ext uri="{FF2B5EF4-FFF2-40B4-BE49-F238E27FC236}">
                <a16:creationId xmlns:a16="http://schemas.microsoft.com/office/drawing/2014/main" id="{7D125842-291E-4F75-8A46-6D09E8642816}"/>
              </a:ext>
            </a:extLst>
          </p:cNvPr>
          <p:cNvSpPr>
            <a:spLocks noGrp="1"/>
          </p:cNvSpPr>
          <p:nvPr>
            <p:ph sz="quarter" idx="13"/>
          </p:nvPr>
        </p:nvSpPr>
        <p:spPr/>
        <p:txBody>
          <a:bodyPr>
            <a:normAutofit/>
          </a:bodyPr>
          <a:lstStyle/>
          <a:p>
            <a:r>
              <a:rPr lang="en-IN" cap="none" dirty="0"/>
              <a:t> Lack of an appropriate organ donor is a frequent problem faced by the people. This can be overcome if deceased organ donation is implemented in a proper manner. </a:t>
            </a:r>
          </a:p>
          <a:p>
            <a:r>
              <a:rPr lang="en-IN" cap="none" dirty="0"/>
              <a:t>India has only 301 hospitals that can perform organ transplantation. Out of which 250 have registered with NOTTO (national organ and tissue transplant organization). Which means to conduct an organ transplant, there exist one fully equipped hospital for around 43 lakh people.</a:t>
            </a:r>
          </a:p>
          <a:p>
            <a:r>
              <a:rPr lang="en-IN" cap="none" dirty="0"/>
              <a:t>Lack of education awareness among general public about organ donation, organ donation cards, process of organ donation add to the superstitions and misconceptions associated with organ donation in our country and make the organ donation a tedious task. </a:t>
            </a:r>
          </a:p>
          <a:p>
            <a:endParaRPr lang="en-IN" dirty="0"/>
          </a:p>
        </p:txBody>
      </p:sp>
    </p:spTree>
    <p:extLst>
      <p:ext uri="{BB962C8B-B14F-4D97-AF65-F5344CB8AC3E}">
        <p14:creationId xmlns:p14="http://schemas.microsoft.com/office/powerpoint/2010/main" val="125783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6BE0-5E17-4535-B749-28D42A4D9C3E}"/>
              </a:ext>
            </a:extLst>
          </p:cNvPr>
          <p:cNvSpPr>
            <a:spLocks noGrp="1"/>
          </p:cNvSpPr>
          <p:nvPr>
            <p:ph type="title"/>
          </p:nvPr>
        </p:nvSpPr>
        <p:spPr>
          <a:xfrm>
            <a:off x="767019" y="-363616"/>
            <a:ext cx="10364451" cy="1596177"/>
          </a:xfrm>
        </p:spPr>
        <p:txBody>
          <a:bodyPr/>
          <a:lstStyle/>
          <a:p>
            <a:r>
              <a:rPr lang="en-IN" dirty="0">
                <a:solidFill>
                  <a:schemeClr val="accent3">
                    <a:lumMod val="50000"/>
                  </a:schemeClr>
                </a:solidFill>
              </a:rPr>
              <a:t>EXISTING SYSTEM AND PROPOSED SYSTEM</a:t>
            </a:r>
          </a:p>
        </p:txBody>
      </p:sp>
      <p:sp>
        <p:nvSpPr>
          <p:cNvPr id="3" name="Content Placeholder 2">
            <a:extLst>
              <a:ext uri="{FF2B5EF4-FFF2-40B4-BE49-F238E27FC236}">
                <a16:creationId xmlns:a16="http://schemas.microsoft.com/office/drawing/2014/main" id="{37C6B1E1-0F51-429E-A8C9-6D8912B5FE8D}"/>
              </a:ext>
            </a:extLst>
          </p:cNvPr>
          <p:cNvSpPr>
            <a:spLocks noGrp="1"/>
          </p:cNvSpPr>
          <p:nvPr>
            <p:ph sz="quarter" idx="13"/>
          </p:nvPr>
        </p:nvSpPr>
        <p:spPr>
          <a:xfrm>
            <a:off x="767019" y="786648"/>
            <a:ext cx="10363826" cy="3424107"/>
          </a:xfrm>
        </p:spPr>
        <p:txBody>
          <a:bodyPr>
            <a:normAutofit fontScale="25000" lnSpcReduction="20000"/>
          </a:bodyPr>
          <a:lstStyle/>
          <a:p>
            <a:pPr lvl="0"/>
            <a:r>
              <a:rPr lang="en-IN" sz="6400" cap="none" dirty="0"/>
              <a:t>Godrej HIT</a:t>
            </a:r>
          </a:p>
          <a:p>
            <a:pPr lvl="0"/>
            <a:r>
              <a:rPr lang="en-IN" sz="6400" cap="none" dirty="0"/>
              <a:t>NHS organ donation</a:t>
            </a:r>
          </a:p>
          <a:p>
            <a:pPr lvl="0"/>
            <a:r>
              <a:rPr lang="en-IN" sz="6400" u="sng" cap="none" dirty="0">
                <a:hlinkClick r:id="rId2"/>
              </a:rPr>
              <a:t>Www.Donatelifeindia.Org</a:t>
            </a:r>
            <a:endParaRPr lang="en-IN" sz="6400" cap="none" dirty="0"/>
          </a:p>
          <a:p>
            <a:pPr marL="0" indent="0">
              <a:buNone/>
            </a:pPr>
            <a:r>
              <a:rPr lang="en-IN" sz="6400" cap="none" dirty="0"/>
              <a:t>  These are the apps for online registration as an organ donor. </a:t>
            </a:r>
          </a:p>
          <a:p>
            <a:r>
              <a:rPr lang="en-IN" sz="6400" cap="none" dirty="0"/>
              <a:t>Mainly it is required to create awareness to contribute to save people’s lives.</a:t>
            </a:r>
          </a:p>
          <a:p>
            <a:r>
              <a:rPr lang="en-IN" sz="6400" cap="none" dirty="0"/>
              <a:t>There are only 0.16 organ donors per million people in India.</a:t>
            </a:r>
          </a:p>
          <a:p>
            <a:r>
              <a:rPr lang="en-IN" sz="6400" cap="none" dirty="0"/>
              <a:t>One donor could save not 1, but 8 lives at a time. A tissue donor can save 50 lives.  As is outlined in this presentation, we strongly believe that the implementation of these pathways for obtaining organs from the living and the dead donors, with appropriate consideration of the ethical, religious and social criteria of the society, the organ shortage crisis will be eliminated and many lives will be saved through the process of organ donation and transplantation. Hence, we require a proper organ donation management system. </a:t>
            </a:r>
          </a:p>
          <a:p>
            <a:pPr marL="0" indent="0">
              <a:buNone/>
            </a:pPr>
            <a:r>
              <a:rPr lang="en-IN" sz="6400" cap="none" dirty="0"/>
              <a:t> </a:t>
            </a:r>
          </a:p>
          <a:p>
            <a:r>
              <a:rPr lang="en-IN" sz="8000" b="1" u="sng" cap="none" dirty="0"/>
              <a:t>Proposed system</a:t>
            </a:r>
            <a:endParaRPr lang="en-IN" sz="8000" cap="none" dirty="0"/>
          </a:p>
          <a:p>
            <a:pPr lvl="0"/>
            <a:r>
              <a:rPr lang="en-IN" sz="6400" cap="none" dirty="0"/>
              <a:t>Easy for the users to donate and receive organs</a:t>
            </a:r>
          </a:p>
          <a:p>
            <a:pPr lvl="0"/>
            <a:r>
              <a:rPr lang="en-IN" sz="6400" cap="none" dirty="0"/>
              <a:t>Avoid the manual work.</a:t>
            </a:r>
          </a:p>
          <a:p>
            <a:pPr lvl="0"/>
            <a:r>
              <a:rPr lang="en-IN" sz="6400" cap="none" dirty="0"/>
              <a:t>Becoming a donor is easy.</a:t>
            </a:r>
            <a:r>
              <a:rPr lang="en-IN" dirty="0"/>
              <a:t> </a:t>
            </a:r>
          </a:p>
          <a:p>
            <a:endParaRPr lang="en-IN" dirty="0"/>
          </a:p>
        </p:txBody>
      </p:sp>
    </p:spTree>
    <p:extLst>
      <p:ext uri="{BB962C8B-B14F-4D97-AF65-F5344CB8AC3E}">
        <p14:creationId xmlns:p14="http://schemas.microsoft.com/office/powerpoint/2010/main" val="173241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3831-738B-4EF7-8FC8-D432EC6954E8}"/>
              </a:ext>
            </a:extLst>
          </p:cNvPr>
          <p:cNvSpPr>
            <a:spLocks noGrp="1"/>
          </p:cNvSpPr>
          <p:nvPr>
            <p:ph type="title"/>
          </p:nvPr>
        </p:nvSpPr>
        <p:spPr>
          <a:xfrm>
            <a:off x="1231275" y="250217"/>
            <a:ext cx="9119225" cy="549883"/>
          </a:xfrm>
        </p:spPr>
        <p:txBody>
          <a:bodyPr>
            <a:normAutofit fontScale="90000"/>
          </a:bodyPr>
          <a:lstStyle/>
          <a:p>
            <a:r>
              <a:rPr lang="en-IN" dirty="0"/>
              <a:t>Possible outcomes</a:t>
            </a:r>
          </a:p>
        </p:txBody>
      </p:sp>
      <p:pic>
        <p:nvPicPr>
          <p:cNvPr id="15" name="Picture 14">
            <a:extLst>
              <a:ext uri="{FF2B5EF4-FFF2-40B4-BE49-F238E27FC236}">
                <a16:creationId xmlns:a16="http://schemas.microsoft.com/office/drawing/2014/main" id="{A5A72399-D488-4FE0-BE5C-321DAE92E033}"/>
              </a:ext>
            </a:extLst>
          </p:cNvPr>
          <p:cNvPicPr>
            <a:picLocks noChangeAspect="1"/>
          </p:cNvPicPr>
          <p:nvPr/>
        </p:nvPicPr>
        <p:blipFill>
          <a:blip r:embed="rId2"/>
          <a:stretch>
            <a:fillRect/>
          </a:stretch>
        </p:blipFill>
        <p:spPr>
          <a:xfrm>
            <a:off x="1231275" y="1099770"/>
            <a:ext cx="9373908" cy="5268060"/>
          </a:xfrm>
          <a:prstGeom prst="rect">
            <a:avLst/>
          </a:prstGeom>
        </p:spPr>
      </p:pic>
    </p:spTree>
    <p:extLst>
      <p:ext uri="{BB962C8B-B14F-4D97-AF65-F5344CB8AC3E}">
        <p14:creationId xmlns:p14="http://schemas.microsoft.com/office/powerpoint/2010/main" val="14587902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210</TotalTime>
  <Words>364</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Wingdings</vt:lpstr>
      <vt:lpstr>Droplet</vt:lpstr>
      <vt:lpstr> online organ donation management SYSTEM</vt:lpstr>
      <vt:lpstr>contents</vt:lpstr>
      <vt:lpstr>PROJECT PROFILE</vt:lpstr>
      <vt:lpstr>Hardware interface</vt:lpstr>
      <vt:lpstr>Software interface</vt:lpstr>
      <vt:lpstr>Entity relationship diagram</vt:lpstr>
      <vt:lpstr>PROBLEM STATEMENT</vt:lpstr>
      <vt:lpstr>EXISTING SYSTEM AND PROPOSED SYSTEM</vt:lpstr>
      <vt:lpstr>Possible outcomes</vt:lpstr>
      <vt:lpstr>PowerPoint Presentation</vt:lpstr>
      <vt:lpstr>PowerPoint Presentation</vt:lpstr>
      <vt:lpstr>Database tables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organ donation management SYSTEM</dc:title>
  <dc:creator>bhoomika srinivas</dc:creator>
  <cp:lastModifiedBy>bhoomika srinivas</cp:lastModifiedBy>
  <cp:revision>23</cp:revision>
  <dcterms:created xsi:type="dcterms:W3CDTF">2018-11-04T11:26:12Z</dcterms:created>
  <dcterms:modified xsi:type="dcterms:W3CDTF">2018-11-23T07:59:16Z</dcterms:modified>
</cp:coreProperties>
</file>