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[keerthana.t(1).xlsx]Sheet2!PivotTable1</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398314014752"/>
          <c:y val="0.39629629331606397"/>
          <c:w val="0.50141201264488899"/>
          <c:h val="0.25703704001726901"/>
        </c:manualLayout>
      </c:layout>
      <c:barChart>
        <c:barDir val="col"/>
        <c:grouping val="stacked"/>
        <c:varyColors val="0"/>
        <c:ser>
          <c:idx val="0"/>
          <c:order val="0"/>
          <c:tx>
            <c:strRef>
              <c:f>Sheet2!$B$6:$B$8</c:f>
              <c:strCache>
                <c:ptCount val="1"/>
                <c:pt idx="0">
                  <c:v>Exceeds - Count of Performance level</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Sheet2!$B$9:$B$19</c:f>
              <c:numCache>
                <c:formatCode>General</c:formatCode>
                <c:ptCount val="10"/>
                <c:pt idx="0">
                  <c:v>24</c:v>
                </c:pt>
                <c:pt idx="1">
                  <c:v>21</c:v>
                </c:pt>
                <c:pt idx="2">
                  <c:v>18</c:v>
                </c:pt>
                <c:pt idx="3">
                  <c:v>19</c:v>
                </c:pt>
                <c:pt idx="4">
                  <c:v>15</c:v>
                </c:pt>
                <c:pt idx="5">
                  <c:v>13</c:v>
                </c:pt>
                <c:pt idx="6">
                  <c:v>19</c:v>
                </c:pt>
                <c:pt idx="7">
                  <c:v>33</c:v>
                </c:pt>
                <c:pt idx="8">
                  <c:v>16</c:v>
                </c:pt>
                <c:pt idx="9">
                  <c:v>13</c:v>
                </c:pt>
              </c:numCache>
            </c:numRef>
          </c:val>
          <c:extLst>
            <c:ext xmlns:c16="http://schemas.microsoft.com/office/drawing/2014/chart" uri="{C3380CC4-5D6E-409C-BE32-E72D297353CC}">
              <c16:uniqueId val="{00000000-88B9-4EAF-A1E0-4E61AD45399A}"/>
            </c:ext>
          </c:extLst>
        </c:ser>
        <c:ser>
          <c:idx val="1"/>
          <c:order val="1"/>
          <c:tx>
            <c:strRef>
              <c:f>Sheet2!$C$6:$C$8</c:f>
              <c:strCache>
                <c:ptCount val="1"/>
                <c:pt idx="0">
                  <c:v>Exceeds - Count of Performance Score</c:v>
                </c:pt>
              </c:strCache>
            </c:strRef>
          </c:tx>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chemeClr val="accent2">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Sheet2!$C$9:$C$19</c:f>
              <c:numCache>
                <c:formatCode>General</c:formatCode>
                <c:ptCount val="10"/>
                <c:pt idx="0">
                  <c:v>24</c:v>
                </c:pt>
                <c:pt idx="1">
                  <c:v>21</c:v>
                </c:pt>
                <c:pt idx="2">
                  <c:v>18</c:v>
                </c:pt>
                <c:pt idx="3">
                  <c:v>19</c:v>
                </c:pt>
                <c:pt idx="4">
                  <c:v>15</c:v>
                </c:pt>
                <c:pt idx="5">
                  <c:v>13</c:v>
                </c:pt>
                <c:pt idx="6">
                  <c:v>19</c:v>
                </c:pt>
                <c:pt idx="7">
                  <c:v>33</c:v>
                </c:pt>
                <c:pt idx="8">
                  <c:v>16</c:v>
                </c:pt>
                <c:pt idx="9">
                  <c:v>13</c:v>
                </c:pt>
              </c:numCache>
            </c:numRef>
          </c:val>
          <c:extLst>
            <c:ext xmlns:c16="http://schemas.microsoft.com/office/drawing/2014/chart" uri="{C3380CC4-5D6E-409C-BE32-E72D297353CC}">
              <c16:uniqueId val="{00000001-88B9-4EAF-A1E0-4E61AD45399A}"/>
            </c:ext>
          </c:extLst>
        </c:ser>
        <c:ser>
          <c:idx val="2"/>
          <c:order val="2"/>
          <c:tx>
            <c:strRef>
              <c:f>Sheet2!$D$6:$D$8</c:f>
              <c:strCache>
                <c:ptCount val="1"/>
                <c:pt idx="0">
                  <c:v>Fully Meets - Count of Performance level</c:v>
                </c:pt>
              </c:strCache>
            </c:strRef>
          </c:tx>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chemeClr val="accent3">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Sheet2!$D$9:$D$19</c:f>
              <c:numCache>
                <c:formatCode>General</c:formatCode>
                <c:ptCount val="10"/>
                <c:pt idx="0">
                  <c:v>109</c:v>
                </c:pt>
                <c:pt idx="1">
                  <c:v>113</c:v>
                </c:pt>
                <c:pt idx="2">
                  <c:v>124</c:v>
                </c:pt>
                <c:pt idx="3">
                  <c:v>117</c:v>
                </c:pt>
                <c:pt idx="4">
                  <c:v>129</c:v>
                </c:pt>
                <c:pt idx="5">
                  <c:v>115</c:v>
                </c:pt>
                <c:pt idx="6">
                  <c:v>123</c:v>
                </c:pt>
                <c:pt idx="7">
                  <c:v>116</c:v>
                </c:pt>
                <c:pt idx="8">
                  <c:v>122</c:v>
                </c:pt>
                <c:pt idx="9">
                  <c:v>134</c:v>
                </c:pt>
              </c:numCache>
            </c:numRef>
          </c:val>
          <c:extLst>
            <c:ext xmlns:c16="http://schemas.microsoft.com/office/drawing/2014/chart" uri="{C3380CC4-5D6E-409C-BE32-E72D297353CC}">
              <c16:uniqueId val="{00000002-88B9-4EAF-A1E0-4E61AD45399A}"/>
            </c:ext>
          </c:extLst>
        </c:ser>
        <c:ser>
          <c:idx val="3"/>
          <c:order val="3"/>
          <c:tx>
            <c:strRef>
              <c:f>Sheet2!$E$6:$E$8</c:f>
              <c:strCache>
                <c:ptCount val="1"/>
                <c:pt idx="0">
                  <c:v>Fully Meets - Count of Performance Score</c:v>
                </c:pt>
              </c:strCache>
            </c:strRef>
          </c:tx>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chemeClr val="accent4">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Sheet2!$E$9:$E$19</c:f>
              <c:numCache>
                <c:formatCode>General</c:formatCode>
                <c:ptCount val="10"/>
                <c:pt idx="0">
                  <c:v>109</c:v>
                </c:pt>
                <c:pt idx="1">
                  <c:v>113</c:v>
                </c:pt>
                <c:pt idx="2">
                  <c:v>124</c:v>
                </c:pt>
                <c:pt idx="3">
                  <c:v>117</c:v>
                </c:pt>
                <c:pt idx="4">
                  <c:v>129</c:v>
                </c:pt>
                <c:pt idx="5">
                  <c:v>115</c:v>
                </c:pt>
                <c:pt idx="6">
                  <c:v>123</c:v>
                </c:pt>
                <c:pt idx="7">
                  <c:v>116</c:v>
                </c:pt>
                <c:pt idx="8">
                  <c:v>122</c:v>
                </c:pt>
                <c:pt idx="9">
                  <c:v>134</c:v>
                </c:pt>
              </c:numCache>
            </c:numRef>
          </c:val>
          <c:extLst>
            <c:ext xmlns:c16="http://schemas.microsoft.com/office/drawing/2014/chart" uri="{C3380CC4-5D6E-409C-BE32-E72D297353CC}">
              <c16:uniqueId val="{00000003-88B9-4EAF-A1E0-4E61AD45399A}"/>
            </c:ext>
          </c:extLst>
        </c:ser>
        <c:ser>
          <c:idx val="4"/>
          <c:order val="4"/>
          <c:tx>
            <c:strRef>
              <c:f>Sheet2!$F$6:$F$8</c:f>
              <c:strCache>
                <c:ptCount val="1"/>
                <c:pt idx="0">
                  <c:v>Needs Improvement - Count of Performance level</c:v>
                </c:pt>
              </c:strCache>
            </c:strRef>
          </c:tx>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chemeClr val="accent5">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Sheet2!$F$9:$F$19</c:f>
              <c:numCache>
                <c:formatCode>General</c:formatCode>
                <c:ptCount val="10"/>
                <c:pt idx="0">
                  <c:v>12</c:v>
                </c:pt>
                <c:pt idx="1">
                  <c:v>9</c:v>
                </c:pt>
                <c:pt idx="2">
                  <c:v>8</c:v>
                </c:pt>
                <c:pt idx="3">
                  <c:v>14</c:v>
                </c:pt>
                <c:pt idx="4">
                  <c:v>4</c:v>
                </c:pt>
                <c:pt idx="5">
                  <c:v>8</c:v>
                </c:pt>
                <c:pt idx="6">
                  <c:v>8</c:v>
                </c:pt>
                <c:pt idx="7">
                  <c:v>14</c:v>
                </c:pt>
                <c:pt idx="8">
                  <c:v>9</c:v>
                </c:pt>
                <c:pt idx="9">
                  <c:v>5</c:v>
                </c:pt>
              </c:numCache>
            </c:numRef>
          </c:val>
          <c:extLst>
            <c:ext xmlns:c16="http://schemas.microsoft.com/office/drawing/2014/chart" uri="{C3380CC4-5D6E-409C-BE32-E72D297353CC}">
              <c16:uniqueId val="{00000004-88B9-4EAF-A1E0-4E61AD45399A}"/>
            </c:ext>
          </c:extLst>
        </c:ser>
        <c:ser>
          <c:idx val="5"/>
          <c:order val="5"/>
          <c:tx>
            <c:strRef>
              <c:f>Sheet2!$G$6:$G$8</c:f>
              <c:strCache>
                <c:ptCount val="1"/>
                <c:pt idx="0">
                  <c:v>Needs Improvement - Count of Performance Score</c:v>
                </c:pt>
              </c:strCache>
            </c:strRef>
          </c:tx>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a:outerShdw blurRad="76200" dist="25400" dir="2700000" algn="tl" rotWithShape="0">
                <a:schemeClr val="accent6">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Sheet2!$G$9:$G$19</c:f>
              <c:numCache>
                <c:formatCode>General</c:formatCode>
                <c:ptCount val="10"/>
                <c:pt idx="0">
                  <c:v>12</c:v>
                </c:pt>
                <c:pt idx="1">
                  <c:v>9</c:v>
                </c:pt>
                <c:pt idx="2">
                  <c:v>8</c:v>
                </c:pt>
                <c:pt idx="3">
                  <c:v>14</c:v>
                </c:pt>
                <c:pt idx="4">
                  <c:v>4</c:v>
                </c:pt>
                <c:pt idx="5">
                  <c:v>8</c:v>
                </c:pt>
                <c:pt idx="6">
                  <c:v>8</c:v>
                </c:pt>
                <c:pt idx="7">
                  <c:v>14</c:v>
                </c:pt>
                <c:pt idx="8">
                  <c:v>9</c:v>
                </c:pt>
                <c:pt idx="9">
                  <c:v>5</c:v>
                </c:pt>
              </c:numCache>
            </c:numRef>
          </c:val>
          <c:extLst>
            <c:ext xmlns:c16="http://schemas.microsoft.com/office/drawing/2014/chart" uri="{C3380CC4-5D6E-409C-BE32-E72D297353CC}">
              <c16:uniqueId val="{00000005-88B9-4EAF-A1E0-4E61AD45399A}"/>
            </c:ext>
          </c:extLst>
        </c:ser>
        <c:ser>
          <c:idx val="6"/>
          <c:order val="6"/>
          <c:tx>
            <c:strRef>
              <c:f>Sheet2!$H$6:$H$8</c:f>
              <c:strCache>
                <c:ptCount val="1"/>
                <c:pt idx="0">
                  <c:v>PIP - Count of Performance level</c:v>
                </c:pt>
              </c:strCache>
            </c:strRef>
          </c:tx>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chemeClr val="accent1">
                  <a:lumMod val="60000"/>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Sheet2!$H$9:$H$19</c:f>
              <c:numCache>
                <c:formatCode>General</c:formatCode>
                <c:ptCount val="10"/>
                <c:pt idx="0">
                  <c:v>5</c:v>
                </c:pt>
                <c:pt idx="1">
                  <c:v>2</c:v>
                </c:pt>
                <c:pt idx="2">
                  <c:v>4</c:v>
                </c:pt>
                <c:pt idx="3">
                  <c:v>7</c:v>
                </c:pt>
                <c:pt idx="4">
                  <c:v>6</c:v>
                </c:pt>
                <c:pt idx="5">
                  <c:v>7</c:v>
                </c:pt>
                <c:pt idx="6">
                  <c:v>7</c:v>
                </c:pt>
                <c:pt idx="7">
                  <c:v>4</c:v>
                </c:pt>
                <c:pt idx="8">
                  <c:v>3</c:v>
                </c:pt>
                <c:pt idx="9">
                  <c:v>4</c:v>
                </c:pt>
              </c:numCache>
            </c:numRef>
          </c:val>
          <c:extLst>
            <c:ext xmlns:c16="http://schemas.microsoft.com/office/drawing/2014/chart" uri="{C3380CC4-5D6E-409C-BE32-E72D297353CC}">
              <c16:uniqueId val="{00000006-88B9-4EAF-A1E0-4E61AD45399A}"/>
            </c:ext>
          </c:extLst>
        </c:ser>
        <c:ser>
          <c:idx val="7"/>
          <c:order val="7"/>
          <c:tx>
            <c:strRef>
              <c:f>Sheet2!$I$6:$I$8</c:f>
              <c:strCache>
                <c:ptCount val="1"/>
                <c:pt idx="0">
                  <c:v>PIP - Count of Performance Score</c:v>
                </c:pt>
              </c:strCache>
            </c:strRef>
          </c:tx>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a:outerShdw blurRad="76200" dist="25400" dir="2700000" algn="tl" rotWithShape="0">
                <a:schemeClr val="accent2">
                  <a:lumMod val="60000"/>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Sheet2!$I$9:$I$19</c:f>
              <c:numCache>
                <c:formatCode>General</c:formatCode>
                <c:ptCount val="10"/>
                <c:pt idx="0">
                  <c:v>5</c:v>
                </c:pt>
                <c:pt idx="1">
                  <c:v>2</c:v>
                </c:pt>
                <c:pt idx="2">
                  <c:v>4</c:v>
                </c:pt>
                <c:pt idx="3">
                  <c:v>7</c:v>
                </c:pt>
                <c:pt idx="4">
                  <c:v>6</c:v>
                </c:pt>
                <c:pt idx="5">
                  <c:v>7</c:v>
                </c:pt>
                <c:pt idx="6">
                  <c:v>7</c:v>
                </c:pt>
                <c:pt idx="7">
                  <c:v>4</c:v>
                </c:pt>
                <c:pt idx="8">
                  <c:v>3</c:v>
                </c:pt>
                <c:pt idx="9">
                  <c:v>4</c:v>
                </c:pt>
              </c:numCache>
            </c:numRef>
          </c:val>
          <c:extLst>
            <c:ext xmlns:c16="http://schemas.microsoft.com/office/drawing/2014/chart" uri="{C3380CC4-5D6E-409C-BE32-E72D297353CC}">
              <c16:uniqueId val="{00000007-88B9-4EAF-A1E0-4E61AD45399A}"/>
            </c:ext>
          </c:extLst>
        </c:ser>
        <c:dLbls>
          <c:showLegendKey val="0"/>
          <c:showVal val="0"/>
          <c:showCatName val="0"/>
          <c:showSerName val="0"/>
          <c:showPercent val="0"/>
          <c:showBubbleSize val="0"/>
        </c:dLbls>
        <c:gapWidth val="246"/>
        <c:overlap val="100"/>
        <c:axId val="828358862"/>
        <c:axId val="869466072"/>
      </c:barChart>
      <c:catAx>
        <c:axId val="828358862"/>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69466072"/>
        <c:crosses val="autoZero"/>
        <c:auto val="1"/>
        <c:lblAlgn val="ctr"/>
        <c:lblOffset val="100"/>
        <c:noMultiLvlLbl val="0"/>
      </c:catAx>
      <c:valAx>
        <c:axId val="869466072"/>
        <c:scaling>
          <c:orientation val="minMax"/>
        </c:scaling>
        <c:delete val="0"/>
        <c:axPos val="l"/>
        <c:majorGridlines>
          <c:spPr>
            <a:ln w="9525" cap="flat" cmpd="sng" algn="ctr">
              <a:solidFill>
                <a:schemeClr val="lt1">
                  <a:lumMod val="90200"/>
                </a:schemeClr>
              </a:solidFill>
              <a:round/>
            </a:ln>
            <a:effectLst/>
          </c:spPr>
        </c:majorGridlines>
        <c:title>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28358862"/>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1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04800" y="3276600"/>
            <a:ext cx="10860342" cy="1938992"/>
          </a:xfrm>
          <a:prstGeom prst="rect">
            <a:avLst/>
          </a:prstGeom>
          <a:noFill/>
        </p:spPr>
        <p:txBody>
          <a:bodyPr wrap="square" rtlCol="0">
            <a:spAutoFit/>
          </a:bodyPr>
          <a:lstStyle/>
          <a:p>
            <a:r>
              <a:rPr lang="en-US" sz="2400" dirty="0">
                <a:latin typeface="Arial Rounded MT Bold" panose="020F0704030504030204" pitchFamily="34" charset="0"/>
              </a:rPr>
              <a:t>STUDENT NAME:  KEERTHANA.T</a:t>
            </a:r>
          </a:p>
          <a:p>
            <a:r>
              <a:rPr lang="en-US" sz="2400" dirty="0">
                <a:latin typeface="Arial Rounded MT Bold" panose="020F0704030504030204" pitchFamily="34" charset="0"/>
              </a:rPr>
              <a:t>REGISTER NO:  312212815  (unm14512022g65)</a:t>
            </a:r>
          </a:p>
          <a:p>
            <a:r>
              <a:rPr lang="en-US" sz="2400" dirty="0">
                <a:latin typeface="Arial Rounded MT Bold" panose="020F0704030504030204" pitchFamily="34" charset="0"/>
              </a:rPr>
              <a:t>DEPARTMENT:  B.COM (GENERAL)</a:t>
            </a:r>
          </a:p>
          <a:p>
            <a:r>
              <a:rPr lang="en-US" sz="2400" dirty="0">
                <a:latin typeface="Arial Rounded MT Bold" panose="020F0704030504030204" pitchFamily="34" charset="0"/>
              </a:rPr>
              <a:t>COLLEGE : </a:t>
            </a:r>
            <a:r>
              <a:rPr lang="en-US" sz="2400" dirty="0" err="1">
                <a:latin typeface="Arial Rounded MT Bold" panose="020F0704030504030204" pitchFamily="34" charset="0"/>
              </a:rPr>
              <a:t>Mahalashmi</a:t>
            </a:r>
            <a:r>
              <a:rPr lang="en-US" sz="2400" dirty="0">
                <a:latin typeface="Arial Rounded MT Bold" panose="020F0704030504030204" pitchFamily="34" charset="0"/>
              </a:rPr>
              <a:t> Women’s College Of Arts And Science</a:t>
            </a:r>
          </a:p>
          <a:p>
            <a:r>
              <a:rPr lang="en-US" sz="2400" dirty="0">
                <a:latin typeface="Arial Rounded MT Bold" panose="020F0704030504030204" pitchFamily="34" charset="0"/>
              </a:rPr>
              <a:t>           </a:t>
            </a:r>
            <a:endParaRPr lang="en-IN" sz="2400"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6EC77B-940B-9C5E-77D6-74AE8CF7E794}"/>
              </a:ext>
            </a:extLst>
          </p:cNvPr>
          <p:cNvSpPr>
            <a:spLocks noGrp="1"/>
          </p:cNvSpPr>
          <p:nvPr>
            <p:ph type="body" idx="1"/>
          </p:nvPr>
        </p:nvSpPr>
        <p:spPr>
          <a:xfrm>
            <a:off x="609600" y="1143000"/>
            <a:ext cx="9067800" cy="5232202"/>
          </a:xfrm>
        </p:spPr>
        <p:txBody>
          <a:bodyPr/>
          <a:lstStyle/>
          <a:p>
            <a:r>
              <a:rPr lang="en-US" sz="1400" dirty="0">
                <a:latin typeface="Arial Black" panose="020B0A04020102020204" pitchFamily="34" charset="0"/>
                <a:ea typeface="Cambria Math" panose="02040503050406030204" pitchFamily="18" charset="0"/>
              </a:rPr>
              <a:t>Modelling in Brief</a:t>
            </a:r>
            <a:r>
              <a:rPr lang="en-US" sz="2000" dirty="0">
                <a:latin typeface="Cambria Math" panose="02040503050406030204" pitchFamily="18" charset="0"/>
                <a:ea typeface="Cambria Math" panose="02040503050406030204" pitchFamily="18" charset="0"/>
              </a:rPr>
              <a:t>:</a:t>
            </a:r>
          </a:p>
          <a:p>
            <a:r>
              <a:rPr lang="en-US" sz="2000" dirty="0">
                <a:latin typeface="Cambria Math" panose="02040503050406030204" pitchFamily="18" charset="0"/>
                <a:ea typeface="Cambria Math" panose="02040503050406030204" pitchFamily="18" charset="0"/>
              </a:rPr>
              <a:t>           The data modeling approach for this dataset involves categorizing and analyzing employee performance across different business units. Here's a summary of the modeling process:</a:t>
            </a:r>
          </a:p>
          <a:p>
            <a:endParaRPr lang="en-US" sz="2000" dirty="0">
              <a:latin typeface="Cambria Math" panose="02040503050406030204" pitchFamily="18" charset="0"/>
              <a:ea typeface="Cambria Math" panose="02040503050406030204" pitchFamily="18" charset="0"/>
            </a:endParaRPr>
          </a:p>
          <a:p>
            <a:pPr marL="342900" indent="-342900">
              <a:buAutoNum type="arabicPeriod"/>
            </a:pPr>
            <a:r>
              <a:rPr lang="en-US" sz="1400" dirty="0">
                <a:latin typeface="Arial Black" panose="020B0A04020102020204" pitchFamily="34" charset="0"/>
                <a:ea typeface="Cambria Math" panose="02040503050406030204" pitchFamily="18" charset="0"/>
              </a:rPr>
              <a:t>Data Categorization</a:t>
            </a:r>
            <a:r>
              <a:rPr lang="en-US" sz="2000" dirty="0">
                <a:latin typeface="Cambria Math" panose="02040503050406030204" pitchFamily="18" charset="0"/>
                <a:ea typeface="Cambria Math" panose="02040503050406030204" pitchFamily="18" charset="0"/>
              </a:rPr>
              <a:t>: Employees are classified into four performance categories: Exceeds, Fully Meets, Needs Improvement, and PIP. This classification allows for targeted analysis of performance levels.</a:t>
            </a:r>
          </a:p>
          <a:p>
            <a:pPr marL="342900" indent="-342900">
              <a:buFont typeface="+mj-lt"/>
              <a:buAutoNum type="arabicPeriod"/>
            </a:pPr>
            <a:r>
              <a:rPr lang="en-US" sz="2000" dirty="0">
                <a:latin typeface="Cambria Math" panose="02040503050406030204" pitchFamily="18" charset="0"/>
                <a:ea typeface="Cambria Math" panose="02040503050406030204" pitchFamily="18" charset="0"/>
              </a:rPr>
              <a:t> </a:t>
            </a:r>
            <a:r>
              <a:rPr lang="en-US" sz="1400" dirty="0">
                <a:latin typeface="Arial Black" panose="020B0A04020102020204" pitchFamily="34" charset="0"/>
                <a:ea typeface="Cambria Math" panose="02040503050406030204" pitchFamily="18" charset="0"/>
              </a:rPr>
              <a:t>Aggregation</a:t>
            </a:r>
            <a:r>
              <a:rPr lang="en-US" sz="2000" dirty="0">
                <a:latin typeface="Cambria Math" panose="02040503050406030204" pitchFamily="18" charset="0"/>
                <a:ea typeface="Cambria Math" panose="02040503050406030204" pitchFamily="18" charset="0"/>
              </a:rPr>
              <a:t>: Performance counts and scores are aggregated at the business unit and overall levels. This helps in understanding performance distribution and identifying trends.</a:t>
            </a:r>
          </a:p>
          <a:p>
            <a:pPr marL="342900" indent="-342900">
              <a:buAutoNum type="arabicPeriod" startAt="3"/>
            </a:pPr>
            <a:r>
              <a:rPr lang="en-US" sz="1400" dirty="0">
                <a:latin typeface="Arial Black" panose="020B0A04020102020204" pitchFamily="34" charset="0"/>
                <a:ea typeface="Cambria Math" panose="02040503050406030204" pitchFamily="18" charset="0"/>
              </a:rPr>
              <a:t>Analysis</a:t>
            </a:r>
            <a:r>
              <a:rPr lang="en-US" sz="2000" dirty="0">
                <a:latin typeface="Cambria Math" panose="02040503050406030204" pitchFamily="18" charset="0"/>
                <a:ea typeface="Cambria Math" panose="02040503050406030204" pitchFamily="18" charset="0"/>
              </a:rPr>
              <a:t>: Statistical methods or visualization techniques can be applied to explore the distribution of performance scores, compare units, and identify areas needing improvement.</a:t>
            </a:r>
          </a:p>
          <a:p>
            <a:pPr marL="342900" indent="-342900">
              <a:buAutoNum type="arabicPeriod" startAt="3"/>
            </a:pPr>
            <a:r>
              <a:rPr lang="en-US" sz="1400" dirty="0">
                <a:latin typeface="Arial Black" panose="020B0A04020102020204" pitchFamily="34" charset="0"/>
                <a:ea typeface="Cambria Math" panose="02040503050406030204" pitchFamily="18" charset="0"/>
              </a:rPr>
              <a:t>Reporting</a:t>
            </a:r>
            <a:r>
              <a:rPr lang="en-US" sz="2000" dirty="0">
                <a:latin typeface="Cambria Math" panose="02040503050406030204" pitchFamily="18" charset="0"/>
                <a:ea typeface="Cambria Math" panose="02040503050406030204" pitchFamily="18" charset="0"/>
              </a:rPr>
              <a:t>: The model generates reports or dashboards that summarize key metrics, such as the total count of employees at each performance level and overall performance trends, facilitating data-driven decision-making</a:t>
            </a:r>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CCE37E0D-7BB5-80D9-D3FF-E98037107215}"/>
              </a:ext>
            </a:extLst>
          </p:cNvPr>
          <p:cNvGraphicFramePr>
            <a:graphicFrameLocks noGrp="1"/>
          </p:cNvGraphicFramePr>
          <p:nvPr/>
        </p:nvGraphicFramePr>
        <p:xfrm>
          <a:off x="654050" y="2195036"/>
          <a:ext cx="10883900" cy="3291840"/>
        </p:xfrm>
        <a:graphic>
          <a:graphicData uri="http://schemas.openxmlformats.org/drawingml/2006/table">
            <a:tbl>
              <a:tblPr/>
              <a:tblGrid>
                <a:gridCol w="2120900">
                  <a:extLst>
                    <a:ext uri="{9D8B030D-6E8A-4147-A177-3AD203B41FA5}">
                      <a16:colId xmlns:a16="http://schemas.microsoft.com/office/drawing/2014/main" val="2906983139"/>
                    </a:ext>
                  </a:extLst>
                </a:gridCol>
                <a:gridCol w="2247900">
                  <a:extLst>
                    <a:ext uri="{9D8B030D-6E8A-4147-A177-3AD203B41FA5}">
                      <a16:colId xmlns:a16="http://schemas.microsoft.com/office/drawing/2014/main" val="63563197"/>
                    </a:ext>
                  </a:extLst>
                </a:gridCol>
                <a:gridCol w="2235200">
                  <a:extLst>
                    <a:ext uri="{9D8B030D-6E8A-4147-A177-3AD203B41FA5}">
                      <a16:colId xmlns:a16="http://schemas.microsoft.com/office/drawing/2014/main" val="59946758"/>
                    </a:ext>
                  </a:extLst>
                </a:gridCol>
                <a:gridCol w="2184400">
                  <a:extLst>
                    <a:ext uri="{9D8B030D-6E8A-4147-A177-3AD203B41FA5}">
                      <a16:colId xmlns:a16="http://schemas.microsoft.com/office/drawing/2014/main" val="1088729489"/>
                    </a:ext>
                  </a:extLst>
                </a:gridCol>
                <a:gridCol w="2095500">
                  <a:extLst>
                    <a:ext uri="{9D8B030D-6E8A-4147-A177-3AD203B41FA5}">
                      <a16:colId xmlns:a16="http://schemas.microsoft.com/office/drawing/2014/main" val="1378639523"/>
                    </a:ext>
                  </a:extLst>
                </a:gridCol>
              </a:tblGrid>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318063768"/>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870548220"/>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871614290"/>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377285967"/>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497761891"/>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550885431"/>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080629372"/>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982759217"/>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961292416"/>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739983667"/>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899663288"/>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743216037"/>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216215703"/>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433608219"/>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030004920"/>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158172563"/>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548574825"/>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821413570"/>
                  </a:ext>
                </a:extLst>
              </a:tr>
            </a:tbl>
          </a:graphicData>
        </a:graphic>
      </p:graphicFrame>
      <p:graphicFrame>
        <p:nvGraphicFramePr>
          <p:cNvPr id="8" name="Chart 7">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207911350"/>
              </p:ext>
            </p:extLst>
          </p:nvPr>
        </p:nvGraphicFramePr>
        <p:xfrm>
          <a:off x="457200" y="1219200"/>
          <a:ext cx="8610600" cy="533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A615B6E-17B6-8EBA-F372-832F75F505FD}"/>
              </a:ext>
            </a:extLst>
          </p:cNvPr>
          <p:cNvSpPr>
            <a:spLocks noGrp="1"/>
          </p:cNvSpPr>
          <p:nvPr>
            <p:ph type="body" idx="1"/>
          </p:nvPr>
        </p:nvSpPr>
        <p:spPr>
          <a:xfrm>
            <a:off x="755332" y="1676400"/>
            <a:ext cx="8991600" cy="4001095"/>
          </a:xfrm>
        </p:spPr>
        <p:txBody>
          <a:bodyPr/>
          <a:lstStyle/>
          <a:p>
            <a:r>
              <a:rPr lang="en-US" sz="1600" dirty="0">
                <a:latin typeface="Arial Black" panose="020B0A04020102020204" pitchFamily="34" charset="0"/>
                <a:ea typeface="Cambria Math" panose="02040503050406030204" pitchFamily="18" charset="0"/>
              </a:rPr>
              <a:t>Conclusion </a:t>
            </a:r>
            <a:r>
              <a:rPr lang="en-US" sz="2000" dirty="0">
                <a:latin typeface="Cambria Math" panose="02040503050406030204" pitchFamily="18" charset="0"/>
                <a:ea typeface="Cambria Math" panose="02040503050406030204" pitchFamily="18" charset="0"/>
              </a:rPr>
              <a:t>: The dataset provides a detailed overview of employee performance across various business units. The analysis reveals:</a:t>
            </a:r>
          </a:p>
          <a:p>
            <a:endParaRPr lang="en-US" sz="2000" dirty="0">
              <a:latin typeface="Cambria Math" panose="02040503050406030204" pitchFamily="18" charset="0"/>
              <a:ea typeface="Cambria Math" panose="02040503050406030204" pitchFamily="18" charset="0"/>
            </a:endParaRPr>
          </a:p>
          <a:p>
            <a:pPr marL="342900" indent="-342900">
              <a:buAutoNum type="arabicPeriod"/>
            </a:pPr>
            <a:r>
              <a:rPr lang="en-US" sz="1600" dirty="0">
                <a:latin typeface="Arial Black" panose="020B0A04020102020204" pitchFamily="34" charset="0"/>
                <a:ea typeface="Cambria Math" panose="02040503050406030204" pitchFamily="18" charset="0"/>
              </a:rPr>
              <a:t>Performance Distribution</a:t>
            </a:r>
            <a:r>
              <a:rPr lang="en-US" sz="2000" dirty="0">
                <a:latin typeface="Cambria Math" panose="02040503050406030204" pitchFamily="18" charset="0"/>
                <a:ea typeface="Cambria Math" panose="02040503050406030204" pitchFamily="18" charset="0"/>
              </a:rPr>
              <a:t>: Most employees fall into the "Fully Meets" category, with a smaller proportion in "Exceeds," "Needs Improvement," and "PIP.“</a:t>
            </a:r>
          </a:p>
          <a:p>
            <a:pPr marL="342900" indent="-342900">
              <a:buAutoNum type="arabicPeriod"/>
            </a:pPr>
            <a:r>
              <a:rPr lang="en-US" sz="1600" dirty="0">
                <a:latin typeface="Arial Black" panose="020B0A04020102020204" pitchFamily="34" charset="0"/>
                <a:ea typeface="Cambria Math" panose="02040503050406030204" pitchFamily="18" charset="0"/>
              </a:rPr>
              <a:t>Unit Comparisons</a:t>
            </a:r>
            <a:r>
              <a:rPr lang="en-US" sz="2000" dirty="0">
                <a:latin typeface="Cambria Math" panose="02040503050406030204" pitchFamily="18" charset="0"/>
                <a:ea typeface="Cambria Math" panose="02040503050406030204" pitchFamily="18" charset="0"/>
              </a:rPr>
              <a:t>: Performance levels vary across business units, highlighting areas where certain units excel or need improvement.</a:t>
            </a:r>
          </a:p>
          <a:p>
            <a:pPr marL="342900" indent="-342900">
              <a:buFont typeface="+mj-lt"/>
              <a:buAutoNum type="arabicPeriod"/>
            </a:pPr>
            <a:r>
              <a:rPr lang="en-US" sz="1600" dirty="0">
                <a:latin typeface="Arial Black" panose="020B0A04020102020204" pitchFamily="34" charset="0"/>
                <a:ea typeface="Cambria Math" panose="02040503050406030204" pitchFamily="18" charset="0"/>
              </a:rPr>
              <a:t> Overall Performance</a:t>
            </a:r>
            <a:r>
              <a:rPr lang="en-US" sz="2000" dirty="0">
                <a:latin typeface="Cambria Math" panose="02040503050406030204" pitchFamily="18" charset="0"/>
                <a:ea typeface="Cambria Math" panose="02040503050406030204" pitchFamily="18" charset="0"/>
              </a:rPr>
              <a:t>: The majority of employees perform at or above expectations, though there are opportunities for targeted improvement and support in specific areas.</a:t>
            </a:r>
          </a:p>
          <a:p>
            <a:pPr marL="342900" indent="-342900">
              <a:buFont typeface="+mj-lt"/>
              <a:buAutoNum type="arabicPeriod"/>
            </a:pPr>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This comprehensive view enables strategic decision-making to enhance performance management and development initiatives.</a:t>
            </a: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B3734613-F285-BB14-BD5F-218BD028C7CA}"/>
              </a:ext>
            </a:extLst>
          </p:cNvPr>
          <p:cNvSpPr>
            <a:spLocks noGrp="1"/>
          </p:cNvSpPr>
          <p:nvPr>
            <p:ph type="body" idx="1"/>
          </p:nvPr>
        </p:nvSpPr>
        <p:spPr>
          <a:xfrm>
            <a:off x="457200" y="990600"/>
            <a:ext cx="7953375" cy="5791200"/>
          </a:xfrm>
        </p:spPr>
        <p:txBody>
          <a:bodyPr/>
          <a:lstStyle/>
          <a:p>
            <a:pPr>
              <a:buSzPct val="130000"/>
            </a:pPr>
            <a:r>
              <a:rPr lang="en-US" sz="2000" dirty="0">
                <a:latin typeface="Cambria Math" panose="02040503050406030204" pitchFamily="18" charset="0"/>
                <a:ea typeface="Cambria Math" panose="02040503050406030204" pitchFamily="18" charset="0"/>
              </a:rPr>
              <a:t>The problem statement involves analyzing employee performance ratings across various business units. You have data on how many employees fall into each performance level category (Exceeds, Fully Meets, Needs Improvement, PIP) for each unit, with totals provided.</a:t>
            </a:r>
          </a:p>
          <a:p>
            <a:pPr>
              <a:buSzPct val="130000"/>
            </a:pPr>
            <a:endParaRPr lang="en-US" sz="2000" dirty="0">
              <a:latin typeface="Cambria Math" panose="02040503050406030204" pitchFamily="18" charset="0"/>
              <a:ea typeface="Cambria Math" panose="02040503050406030204" pitchFamily="18" charset="0"/>
            </a:endParaRPr>
          </a:p>
          <a:p>
            <a:pPr>
              <a:buSzPct val="130000"/>
            </a:pPr>
            <a:r>
              <a:rPr lang="en-US" sz="2000" dirty="0">
                <a:latin typeface="Cambria Math" panose="02040503050406030204" pitchFamily="18" charset="0"/>
                <a:ea typeface="Cambria Math" panose="02040503050406030204" pitchFamily="18" charset="0"/>
              </a:rPr>
              <a:t>Key issues to address could include:</a:t>
            </a:r>
          </a:p>
          <a:p>
            <a:pPr>
              <a:buSzPct val="130000"/>
            </a:pPr>
            <a:endParaRPr lang="en-US" sz="2000" dirty="0">
              <a:latin typeface="Cambria Math" panose="02040503050406030204" pitchFamily="18" charset="0"/>
              <a:ea typeface="Cambria Math" panose="02040503050406030204" pitchFamily="18" charset="0"/>
            </a:endParaRPr>
          </a:p>
          <a:p>
            <a:pPr marL="457200" indent="-457200">
              <a:buSzPct val="130000"/>
              <a:buAutoNum type="arabicPeriod"/>
            </a:pPr>
            <a:r>
              <a:rPr lang="en-US" sz="2000" dirty="0">
                <a:latin typeface="Cambria Math" panose="02040503050406030204" pitchFamily="18" charset="0"/>
                <a:ea typeface="Cambria Math" panose="02040503050406030204" pitchFamily="18" charset="0"/>
              </a:rPr>
              <a:t>Distribution of Ratings : Understanding how performance ratings are distributed among the different business units</a:t>
            </a:r>
          </a:p>
          <a:p>
            <a:pPr marL="457200" indent="-457200">
              <a:buSzPct val="130000"/>
              <a:buAutoNum type="arabicPeriod"/>
            </a:pPr>
            <a:r>
              <a:rPr lang="en-US" sz="2000" dirty="0">
                <a:latin typeface="Cambria Math" panose="02040503050406030204" pitchFamily="18" charset="0"/>
                <a:ea typeface="Cambria Math" panose="02040503050406030204" pitchFamily="18" charset="0"/>
              </a:rPr>
              <a:t>Comparative Analysis : Identifying which business units have higher or lower performance levels and potential reasons for these discrepancies.</a:t>
            </a:r>
          </a:p>
          <a:p>
            <a:pPr marL="457200" indent="-457200">
              <a:buSzPct val="130000"/>
              <a:buAutoNum type="arabicPeriod"/>
            </a:pPr>
            <a:r>
              <a:rPr lang="en-US" sz="2000" dirty="0">
                <a:latin typeface="Cambria Math" panose="02040503050406030204" pitchFamily="18" charset="0"/>
                <a:ea typeface="Cambria Math" panose="02040503050406030204" pitchFamily="18" charset="0"/>
              </a:rPr>
              <a:t>Trend Analysis : Assessing if there are any trends or patterns in performance scores across units.</a:t>
            </a:r>
          </a:p>
          <a:p>
            <a:pPr marL="457200" indent="-457200">
              <a:buSzPct val="130000"/>
              <a:buAutoNum type="arabicPeriod"/>
            </a:pPr>
            <a:endParaRPr lang="en-US" sz="2000" dirty="0">
              <a:latin typeface="Cambria Math" panose="02040503050406030204" pitchFamily="18" charset="0"/>
              <a:ea typeface="Cambria Math" panose="02040503050406030204" pitchFamily="18" charset="0"/>
            </a:endParaRPr>
          </a:p>
          <a:p>
            <a:pPr>
              <a:buSzPct val="130000"/>
            </a:pPr>
            <a:r>
              <a:rPr lang="en-US" sz="2000" dirty="0">
                <a:latin typeface="Cambria Math" panose="02040503050406030204" pitchFamily="18" charset="0"/>
                <a:ea typeface="Cambria Math" panose="02040503050406030204" pitchFamily="18" charset="0"/>
              </a:rPr>
              <a:t>To resolve these issues, you may need to perform statistical analysis or visualizations to better understand the data and make informed decisions.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594074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DCB65512-2FED-F2E0-11D7-0A3551B727DD}"/>
              </a:ext>
            </a:extLst>
          </p:cNvPr>
          <p:cNvSpPr>
            <a:spLocks noGrp="1"/>
          </p:cNvSpPr>
          <p:nvPr>
            <p:ph type="body" idx="1"/>
          </p:nvPr>
        </p:nvSpPr>
        <p:spPr>
          <a:xfrm>
            <a:off x="457200" y="838200"/>
            <a:ext cx="8839200" cy="5665585"/>
          </a:xfrm>
        </p:spPr>
        <p:txBody>
          <a:bodyPr/>
          <a:lstStyle/>
          <a:p>
            <a:pPr marL="285750" indent="-285750">
              <a:buFont typeface="Arial" panose="020B0604020202020204" pitchFamily="34" charset="0"/>
              <a:buChar char="•"/>
            </a:pPr>
            <a:endParaRPr lang="en-US" dirty="0"/>
          </a:p>
          <a:p>
            <a:r>
              <a:rPr lang="en-US" sz="1400" dirty="0">
                <a:latin typeface="Cambria Math" panose="02040503050406030204" pitchFamily="18" charset="0"/>
                <a:ea typeface="Cambria Math" panose="02040503050406030204" pitchFamily="18" charset="0"/>
              </a:rPr>
              <a:t>This table provides an overview of employee performance ratings across different business units. It breaks down the number of employees falling into each performance category (Exceeds, Fully Meets, Needs Improvement, PIP) for each unit.  </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BPC </a:t>
            </a:r>
            <a:r>
              <a:rPr lang="en-US" sz="1400" dirty="0">
                <a:latin typeface="Cambria Math" panose="02040503050406030204" pitchFamily="18" charset="0"/>
                <a:ea typeface="Cambria Math" panose="02040503050406030204" pitchFamily="18" charset="0"/>
              </a:rPr>
              <a:t>: 150 employees with a distribution of 24 (Exceeds), 109 (Fully Meets), 12 (Needs Improvement), and 5 (PIP). </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CCDR</a:t>
            </a:r>
            <a:r>
              <a:rPr lang="en-US" sz="1400" dirty="0">
                <a:latin typeface="Cambria Math" panose="02040503050406030204" pitchFamily="18" charset="0"/>
                <a:ea typeface="Cambria Math" panose="02040503050406030204" pitchFamily="18" charset="0"/>
              </a:rPr>
              <a:t> : 145 employees with a distribution of 21 (Exceeds), 113 (Fully Meets), 9 (Needs Improvement), and 2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EW</a:t>
            </a:r>
            <a:r>
              <a:rPr lang="en-US" sz="1400" dirty="0">
                <a:latin typeface="Cambria Math" panose="02040503050406030204" pitchFamily="18" charset="0"/>
                <a:ea typeface="Cambria Math" panose="02040503050406030204" pitchFamily="18" charset="0"/>
              </a:rPr>
              <a:t> : 154 employees with a distribution of 18 (Exceeds), 124 (Fully Meets), 8 (Needs Improvement), and 4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MSC</a:t>
            </a:r>
            <a:r>
              <a:rPr lang="en-US" sz="1400" dirty="0">
                <a:latin typeface="Cambria Math" panose="02040503050406030204" pitchFamily="18" charset="0"/>
                <a:ea typeface="Cambria Math" panose="02040503050406030204" pitchFamily="18" charset="0"/>
              </a:rPr>
              <a:t> : 157 employees with a distribution of 19 (Exceeds), 117 (Fully Meets), 14 (Needs Improvement), and 7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NEL</a:t>
            </a:r>
            <a:r>
              <a:rPr lang="en-US" sz="1400" dirty="0">
                <a:latin typeface="Cambria Math" panose="02040503050406030204" pitchFamily="18" charset="0"/>
                <a:ea typeface="Cambria Math" panose="02040503050406030204" pitchFamily="18" charset="0"/>
              </a:rPr>
              <a:t> : 154 employees with a distribution of 15 (Exceeds), 129 (Fully Meets), 4 (Needs Improvement), and 6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PL</a:t>
            </a:r>
            <a:r>
              <a:rPr lang="en-US" sz="1400" dirty="0">
                <a:latin typeface="Cambria Math" panose="02040503050406030204" pitchFamily="18" charset="0"/>
                <a:ea typeface="Cambria Math" panose="02040503050406030204" pitchFamily="18" charset="0"/>
              </a:rPr>
              <a:t> : 143 employees with a distribution of 13 (Exceeds), 115 (Fully Meets), 8 (Needs Improvement), and 7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PYZ </a:t>
            </a:r>
            <a:r>
              <a:rPr lang="en-US" sz="1400" dirty="0">
                <a:latin typeface="Cambria Math" panose="02040503050406030204" pitchFamily="18" charset="0"/>
                <a:ea typeface="Cambria Math" panose="02040503050406030204" pitchFamily="18" charset="0"/>
              </a:rPr>
              <a:t>: 157 employees with a distribution of 19 (Exceeds), 123 (Fully Meets), 8 (Needs Improvement), and 7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SVG</a:t>
            </a:r>
            <a:r>
              <a:rPr lang="en-US" sz="1400" dirty="0">
                <a:latin typeface="Cambria Math" panose="02040503050406030204" pitchFamily="18" charset="0"/>
                <a:ea typeface="Cambria Math" panose="02040503050406030204" pitchFamily="18" charset="0"/>
              </a:rPr>
              <a:t> : 167 employees with a distribution of 33 (Exceeds), 116 (Fully Meets), 14 (Needs Improvement), and 4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TNS</a:t>
            </a:r>
            <a:r>
              <a:rPr lang="en-US" sz="1400" dirty="0">
                <a:latin typeface="Cambria Math" panose="02040503050406030204" pitchFamily="18" charset="0"/>
                <a:ea typeface="Cambria Math" panose="02040503050406030204" pitchFamily="18" charset="0"/>
              </a:rPr>
              <a:t> : 150 employees with a distribution of 16 (Exceeds), 122 (Fully Meets), 9 (Needs Improvement), and 3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WBL</a:t>
            </a:r>
            <a:r>
              <a:rPr lang="en-US" sz="1400" dirty="0">
                <a:latin typeface="Cambria Math" panose="02040503050406030204" pitchFamily="18" charset="0"/>
                <a:ea typeface="Cambria Math" panose="02040503050406030204" pitchFamily="18" charset="0"/>
              </a:rPr>
              <a:t> : 156 employees with a distribution of 13 (Exceeds), 134 (Fully Meets), 5 (Needs Improvement), and 4 (PIP).</a:t>
            </a:r>
          </a:p>
          <a:p>
            <a:r>
              <a:rPr lang="en-US" sz="1400" dirty="0">
                <a:latin typeface="Cambria Math" panose="02040503050406030204" pitchFamily="18" charset="0"/>
                <a:ea typeface="Cambria Math" panose="02040503050406030204" pitchFamily="18" charset="0"/>
              </a:rPr>
              <a:t>Overall, there are 1,533 employees across all units, with the majority rated as "Fully Meets" performance.</a:t>
            </a:r>
            <a:endParaRPr lang="en-IN" sz="1400" dirty="0">
              <a:latin typeface="Cambria Math" panose="02040503050406030204" pitchFamily="18" charset="0"/>
              <a:ea typeface="Cambria Math"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9A280F94-4008-259E-8BB0-2846F4926B36}"/>
              </a:ext>
            </a:extLst>
          </p:cNvPr>
          <p:cNvSpPr>
            <a:spLocks noGrp="1"/>
          </p:cNvSpPr>
          <p:nvPr>
            <p:ph type="body" idx="1"/>
          </p:nvPr>
        </p:nvSpPr>
        <p:spPr>
          <a:xfrm>
            <a:off x="838200" y="1295400"/>
            <a:ext cx="8305800" cy="3867150"/>
          </a:xfrm>
        </p:spPr>
        <p:txBody>
          <a:bodyPr/>
          <a:lstStyle/>
          <a:p>
            <a:pPr marL="342900" indent="-342900">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The end users of this data are likely HR professionals or managers within the company.</a:t>
            </a:r>
          </a:p>
          <a:p>
            <a:pPr marL="342900" indent="-342900">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 They would use this information to assess and analyze employee performance across different business units.</a:t>
            </a:r>
          </a:p>
          <a:p>
            <a:pPr marL="342900" indent="-342900">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 The data provides a detailed breakdown of performance ratings, which helps in evaluating overall performance trends, identifying areas for improvement, and making decisions related to employee development and management.</a:t>
            </a:r>
            <a:endParaRPr lang="en-IN" sz="2400" dirty="0">
              <a:latin typeface="Cambria Math" panose="02040503050406030204" pitchFamily="18" charset="0"/>
              <a:ea typeface="Cambria Math" panose="020405030504060302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55B90329-A096-DF9C-FF54-466A706EC241}"/>
              </a:ext>
            </a:extLst>
          </p:cNvPr>
          <p:cNvSpPr>
            <a:spLocks noGrp="1"/>
          </p:cNvSpPr>
          <p:nvPr>
            <p:ph type="body" idx="1"/>
          </p:nvPr>
        </p:nvSpPr>
        <p:spPr>
          <a:xfrm>
            <a:off x="2895600" y="914400"/>
            <a:ext cx="7239000" cy="5553075"/>
          </a:xfrm>
        </p:spPr>
        <p:txBody>
          <a:bodyPr/>
          <a:lstStyle/>
          <a:p>
            <a:r>
              <a:rPr lang="en-US" sz="1600" dirty="0">
                <a:latin typeface="Arial Black" panose="020B0A04020102020204" pitchFamily="34" charset="0"/>
                <a:ea typeface="Cambria Math" panose="02040503050406030204" pitchFamily="18" charset="0"/>
              </a:rPr>
              <a:t>Solution</a:t>
            </a:r>
            <a:r>
              <a:rPr lang="en-US" sz="2000" dirty="0">
                <a:latin typeface="Cambria Math" panose="02040503050406030204" pitchFamily="18" charset="0"/>
                <a:ea typeface="Cambria Math" panose="02040503050406030204" pitchFamily="18" charset="0"/>
              </a:rPr>
              <a:t>:</a:t>
            </a:r>
          </a:p>
          <a:p>
            <a:r>
              <a:rPr lang="en-US" sz="2000" dirty="0">
                <a:latin typeface="Cambria Math" panose="02040503050406030204" pitchFamily="18" charset="0"/>
                <a:ea typeface="Cambria Math" panose="02040503050406030204" pitchFamily="18" charset="0"/>
              </a:rPr>
              <a:t> Our solution is a performance management analytics tool designed to provide detailed insights into employee performance across various business units. It aggregates performance scores and ratings, offering a comprehensive overview of how employees are performing relative to predefined benchmarks.</a:t>
            </a:r>
          </a:p>
          <a:p>
            <a:r>
              <a:rPr lang="en-US" sz="1400" dirty="0">
                <a:latin typeface="Arial Black" panose="020B0A04020102020204" pitchFamily="34" charset="0"/>
                <a:ea typeface="Cambria Math" panose="02040503050406030204" pitchFamily="18" charset="0"/>
              </a:rPr>
              <a:t>Value Proposition</a:t>
            </a:r>
            <a:r>
              <a:rPr lang="en-US" sz="2000" dirty="0">
                <a:latin typeface="Cambria Math" panose="02040503050406030204" pitchFamily="18" charset="0"/>
                <a:ea typeface="Cambria Math" panose="02040503050406030204" pitchFamily="18" charset="0"/>
              </a:rPr>
              <a:t>: </a:t>
            </a:r>
          </a:p>
          <a:p>
            <a:pPr marL="342900" indent="-342900">
              <a:buAutoNum type="arabicPeriod"/>
            </a:pPr>
            <a:r>
              <a:rPr lang="en-US" sz="1600" dirty="0">
                <a:latin typeface="Arial Black" panose="020B0A04020102020204" pitchFamily="34" charset="0"/>
                <a:ea typeface="Cambria Math" panose="02040503050406030204" pitchFamily="18" charset="0"/>
              </a:rPr>
              <a:t>Data-Driven Decision Making</a:t>
            </a:r>
            <a:r>
              <a:rPr lang="en-US" sz="2000" dirty="0">
                <a:latin typeface="Cambria Math" panose="02040503050406030204" pitchFamily="18" charset="0"/>
                <a:ea typeface="Cambria Math" panose="02040503050406030204" pitchFamily="18" charset="0"/>
              </a:rPr>
              <a:t>: By analyzing performance scores and ratings, managers can make informed decisions regarding promotions, training, and development needs.</a:t>
            </a:r>
          </a:p>
          <a:p>
            <a:pPr marL="342900" indent="-342900">
              <a:buAutoNum type="arabicPeriod"/>
            </a:pPr>
            <a:r>
              <a:rPr lang="en-US" sz="1600" dirty="0">
                <a:latin typeface="Arial Black" panose="020B0A04020102020204" pitchFamily="34" charset="0"/>
                <a:ea typeface="Cambria Math" panose="02040503050406030204" pitchFamily="18" charset="0"/>
              </a:rPr>
              <a:t>Targeted Interventions</a:t>
            </a:r>
            <a:r>
              <a:rPr lang="en-US" sz="2000" dirty="0">
                <a:latin typeface="Cambria Math" panose="02040503050406030204" pitchFamily="18" charset="0"/>
                <a:ea typeface="Cambria Math" panose="02040503050406030204" pitchFamily="18" charset="0"/>
              </a:rPr>
              <a:t>: Identifying units or employees needing improvement allows for targeted interventions to enhance overall performance</a:t>
            </a:r>
          </a:p>
          <a:p>
            <a:pPr marL="342900" indent="-342900">
              <a:buAutoNum type="arabicPeriod"/>
            </a:pPr>
            <a:r>
              <a:rPr lang="en-US" sz="1600" dirty="0">
                <a:latin typeface="Arial Black" panose="020B0A04020102020204" pitchFamily="34" charset="0"/>
                <a:ea typeface="Cambria Math" panose="02040503050406030204" pitchFamily="18" charset="0"/>
              </a:rPr>
              <a:t> Trend Analysis</a:t>
            </a:r>
            <a:r>
              <a:rPr lang="en-US" sz="2000" dirty="0">
                <a:latin typeface="Cambria Math" panose="02040503050406030204" pitchFamily="18" charset="0"/>
                <a:ea typeface="Cambria Math" panose="02040503050406030204" pitchFamily="18" charset="0"/>
              </a:rPr>
              <a:t>: Helps in tracking performance trends over time, which can aid in long-term strategic planning and resource allocation.</a:t>
            </a:r>
          </a:p>
          <a:p>
            <a:pPr marL="342900" indent="-342900">
              <a:buAutoNum type="arabicPeriod"/>
            </a:pPr>
            <a:r>
              <a:rPr lang="en-US" sz="1600" dirty="0">
                <a:latin typeface="Arial Black" panose="020B0A04020102020204" pitchFamily="34" charset="0"/>
                <a:ea typeface="Cambria Math" panose="02040503050406030204" pitchFamily="18" charset="0"/>
              </a:rPr>
              <a:t>Transparency and Accountability</a:t>
            </a:r>
            <a:r>
              <a:rPr lang="en-US" sz="2000" dirty="0">
                <a:latin typeface="Cambria Math" panose="02040503050406030204" pitchFamily="18" charset="0"/>
                <a:ea typeface="Cambria Math" panose="02040503050406030204" pitchFamily="18" charset="0"/>
              </a:rPr>
              <a:t>: Provides a clear and quantifiable performance assessment, fostering transparency and accountability in employee evaluations.</a:t>
            </a:r>
            <a:endParaRPr lang="en-IN" sz="2000" dirty="0">
              <a:latin typeface="Cambria Math" panose="02040503050406030204" pitchFamily="18" charset="0"/>
              <a:ea typeface="Cambria Math" panose="020405030504060302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25C0D45-8849-D506-9DED-DB51D3F7AF3D}"/>
              </a:ext>
            </a:extLst>
          </p:cNvPr>
          <p:cNvSpPr>
            <a:spLocks noGrp="1"/>
          </p:cNvSpPr>
          <p:nvPr>
            <p:ph type="body" idx="1"/>
          </p:nvPr>
        </p:nvSpPr>
        <p:spPr>
          <a:xfrm>
            <a:off x="609600" y="1143634"/>
            <a:ext cx="9220200" cy="5539978"/>
          </a:xfrm>
        </p:spPr>
        <p:txBody>
          <a:bodyPr/>
          <a:lstStyle/>
          <a:p>
            <a:r>
              <a:rPr lang="en-US" sz="2400" dirty="0">
                <a:latin typeface="Cambria Math" panose="02040503050406030204" pitchFamily="18" charset="0"/>
                <a:ea typeface="Cambria Math" panose="02040503050406030204" pitchFamily="18" charset="0"/>
              </a:rPr>
              <a:t>The dataset provides a detailed breakdown of employee performance ratings across various business units. It categorizes employees into four performance levels: Exceeds, Fully Meets, Needs Improvement, and PIP (Performance Improvement Plan). For each business unit, the dataset lists the count of employees falling into each performance level and the corresponding total count for performance scores.</a:t>
            </a:r>
          </a:p>
          <a:p>
            <a:r>
              <a:rPr lang="en-US" dirty="0">
                <a:latin typeface="Arial Black" panose="020B0A04020102020204" pitchFamily="34" charset="0"/>
                <a:ea typeface="Cambria Math" panose="02040503050406030204" pitchFamily="18" charset="0"/>
              </a:rPr>
              <a:t>Key Elements</a:t>
            </a:r>
            <a:r>
              <a:rPr lang="en-US" sz="2400" dirty="0">
                <a:latin typeface="Cambria Math" panose="02040503050406030204" pitchFamily="18" charset="0"/>
                <a:ea typeface="Cambria Math" panose="02040503050406030204" pitchFamily="18" charset="0"/>
              </a:rPr>
              <a:t>: </a:t>
            </a:r>
          </a:p>
          <a:p>
            <a:pPr marL="342900" indent="-342900">
              <a:buFont typeface="+mj-lt"/>
              <a:buAutoNum type="arabicPeriod"/>
            </a:pPr>
            <a:r>
              <a:rPr lang="en-US" dirty="0">
                <a:latin typeface="Arial Black" panose="020B0A04020102020204" pitchFamily="34" charset="0"/>
                <a:ea typeface="Cambria Math" panose="02040503050406030204" pitchFamily="18" charset="0"/>
              </a:rPr>
              <a:t>Performance Levels</a:t>
            </a:r>
            <a:r>
              <a:rPr lang="en-US" sz="2400" dirty="0">
                <a:latin typeface="Cambria Math" panose="02040503050406030204" pitchFamily="18" charset="0"/>
                <a:ea typeface="Cambria Math" panose="02040503050406030204" pitchFamily="18" charset="0"/>
              </a:rPr>
              <a:t>: Employees are classified into four categories based on their performance scores.</a:t>
            </a:r>
          </a:p>
          <a:p>
            <a:pPr marL="342900" indent="-342900">
              <a:buFont typeface="+mj-lt"/>
              <a:buAutoNum type="arabicPeriod"/>
            </a:pPr>
            <a:r>
              <a:rPr lang="en-US" dirty="0">
                <a:latin typeface="Arial Black" panose="020B0A04020102020204" pitchFamily="34" charset="0"/>
                <a:ea typeface="Cambria Math" panose="02040503050406030204" pitchFamily="18" charset="0"/>
              </a:rPr>
              <a:t>Counts</a:t>
            </a:r>
            <a:r>
              <a:rPr lang="en-US" sz="2400" dirty="0">
                <a:latin typeface="Cambria Math" panose="02040503050406030204" pitchFamily="18" charset="0"/>
                <a:ea typeface="Cambria Math" panose="02040503050406030204" pitchFamily="18" charset="0"/>
              </a:rPr>
              <a:t>: For each business unit, it includes counts for each performance level and the total number of employees</a:t>
            </a:r>
          </a:p>
          <a:p>
            <a:pPr marL="342900" indent="-342900">
              <a:buFont typeface="+mj-lt"/>
              <a:buAutoNum type="arabicPeriod"/>
            </a:pPr>
            <a:r>
              <a:rPr lang="en-US" sz="1600" dirty="0">
                <a:latin typeface="Arial Black" panose="020B0A04020102020204" pitchFamily="34" charset="0"/>
                <a:ea typeface="Cambria Math" panose="02040503050406030204" pitchFamily="18" charset="0"/>
              </a:rPr>
              <a:t>Business Units</a:t>
            </a:r>
            <a:r>
              <a:rPr lang="en-US" sz="2400" dirty="0">
                <a:latin typeface="Cambria Math" panose="02040503050406030204" pitchFamily="18" charset="0"/>
                <a:ea typeface="Cambria Math" panose="02040503050406030204" pitchFamily="18" charset="0"/>
              </a:rPr>
              <a:t>: Data is segmented by different business units within the organization.</a:t>
            </a:r>
          </a:p>
          <a:p>
            <a:pPr marL="342900" indent="-342900">
              <a:buFont typeface="+mj-lt"/>
              <a:buAutoNum type="arabicPeriod"/>
            </a:pPr>
            <a:r>
              <a:rPr lang="en-US" sz="1600" dirty="0">
                <a:latin typeface="Arial Black" panose="020B0A04020102020204" pitchFamily="34" charset="0"/>
                <a:ea typeface="Cambria Math" panose="02040503050406030204" pitchFamily="18" charset="0"/>
              </a:rPr>
              <a:t>Totals</a:t>
            </a:r>
            <a:r>
              <a:rPr lang="en-US" sz="2400" dirty="0">
                <a:latin typeface="Cambria Math" panose="02040503050406030204" pitchFamily="18" charset="0"/>
                <a:ea typeface="Cambria Math" panose="02040503050406030204" pitchFamily="18" charset="0"/>
              </a:rPr>
              <a:t>: Aggregated performance counts and scores for each business unit and overall.</a:t>
            </a:r>
            <a:endParaRPr lang="en-IN"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CFF7E400-DA3D-D5AA-3AC2-F16D1A75F1DA}"/>
              </a:ext>
            </a:extLst>
          </p:cNvPr>
          <p:cNvSpPr>
            <a:spLocks noGrp="1"/>
          </p:cNvSpPr>
          <p:nvPr>
            <p:ph type="body" idx="1"/>
          </p:nvPr>
        </p:nvSpPr>
        <p:spPr>
          <a:xfrm>
            <a:off x="2533650" y="1295400"/>
            <a:ext cx="7000874" cy="4924425"/>
          </a:xfrm>
        </p:spPr>
        <p:txBody>
          <a:bodyPr/>
          <a:lstStyle/>
          <a:p>
            <a:r>
              <a:rPr lang="en-US" sz="2000" dirty="0">
                <a:latin typeface="Cambria Math" panose="02040503050406030204" pitchFamily="18" charset="0"/>
                <a:ea typeface="Cambria Math" panose="02040503050406030204" pitchFamily="18" charset="0"/>
              </a:rPr>
              <a:t>The "wow" factor in our solution lies in its ability to deliver a highly granular and actionable analysis of employee performance across various business units. It provides:</a:t>
            </a:r>
          </a:p>
          <a:p>
            <a:endParaRPr lang="en-US" sz="2000" dirty="0">
              <a:latin typeface="Cambria Math" panose="02040503050406030204" pitchFamily="18" charset="0"/>
              <a:ea typeface="Cambria Math" panose="02040503050406030204" pitchFamily="18" charset="0"/>
            </a:endParaRPr>
          </a:p>
          <a:p>
            <a:pPr marL="342900" indent="-342900">
              <a:buAutoNum type="arabicPeriod"/>
            </a:pPr>
            <a:r>
              <a:rPr lang="en-US" sz="1600" dirty="0">
                <a:latin typeface="Arial Black" panose="020B0A04020102020204" pitchFamily="34" charset="0"/>
                <a:ea typeface="Cambria Math" panose="02040503050406030204" pitchFamily="18" charset="0"/>
              </a:rPr>
              <a:t>Comprehensive Insight</a:t>
            </a:r>
            <a:r>
              <a:rPr lang="en-US" sz="2000" dirty="0">
                <a:latin typeface="Cambria Math" panose="02040503050406030204" pitchFamily="18" charset="0"/>
                <a:ea typeface="Cambria Math" panose="02040503050406030204" pitchFamily="18" charset="0"/>
              </a:rPr>
              <a:t>: Detailed breakdown of performance levels across different units, enabling targeted interventions.</a:t>
            </a:r>
          </a:p>
          <a:p>
            <a:pPr marL="342900" indent="-342900">
              <a:buAutoNum type="arabicPeriod"/>
            </a:pPr>
            <a:r>
              <a:rPr lang="en-US" sz="1600" dirty="0">
                <a:latin typeface="Arial Black" panose="020B0A04020102020204" pitchFamily="34" charset="0"/>
                <a:ea typeface="Cambria Math" panose="02040503050406030204" pitchFamily="18" charset="0"/>
              </a:rPr>
              <a:t> Data-Driven Decisions</a:t>
            </a:r>
            <a:r>
              <a:rPr lang="en-US" sz="2000" dirty="0">
                <a:latin typeface="Cambria Math" panose="02040503050406030204" pitchFamily="18" charset="0"/>
                <a:ea typeface="Cambria Math" panose="02040503050406030204" pitchFamily="18" charset="0"/>
              </a:rPr>
              <a:t>: Clear performance metrics that facilitate informed decisions on employee development and management.</a:t>
            </a:r>
          </a:p>
          <a:p>
            <a:pPr marL="342900" indent="-342900">
              <a:buAutoNum type="arabicPeriod"/>
            </a:pPr>
            <a:r>
              <a:rPr lang="en-US" sz="1600" dirty="0">
                <a:latin typeface="Arial Black" panose="020B0A04020102020204" pitchFamily="34" charset="0"/>
                <a:ea typeface="Cambria Math" panose="02040503050406030204" pitchFamily="18" charset="0"/>
              </a:rPr>
              <a:t>Holistic View</a:t>
            </a:r>
            <a:r>
              <a:rPr lang="en-US" sz="2000" dirty="0">
                <a:latin typeface="Cambria Math" panose="02040503050406030204" pitchFamily="18" charset="0"/>
                <a:ea typeface="Cambria Math" panose="02040503050406030204" pitchFamily="18" charset="0"/>
              </a:rPr>
              <a:t>: Aggregated performance data at both the unit and company-wide levels, helping to identify trends and address issues effectively.</a:t>
            </a:r>
          </a:p>
          <a:p>
            <a:pPr marL="342900" indent="-342900">
              <a:buFont typeface="+mj-lt"/>
              <a:buAutoNum type="arabicPeriod"/>
            </a:pPr>
            <a:r>
              <a:rPr lang="en-US" sz="1600" dirty="0">
                <a:latin typeface="Arial Black" panose="020B0A04020102020204" pitchFamily="34" charset="0"/>
                <a:ea typeface="Cambria Math" panose="02040503050406030204" pitchFamily="18" charset="0"/>
              </a:rPr>
              <a:t> Enhanced Transparency</a:t>
            </a:r>
            <a:r>
              <a:rPr lang="en-US" sz="2000" dirty="0">
                <a:latin typeface="Cambria Math" panose="02040503050406030204" pitchFamily="18" charset="0"/>
                <a:ea typeface="Cambria Math" panose="02040503050406030204" pitchFamily="18" charset="0"/>
              </a:rPr>
              <a:t>: Precise tracking of performance scores and levels promotes fairness and accountability in evaluations</a:t>
            </a:r>
            <a:r>
              <a:rPr lang="en-US" dirty="0"/>
              <a:t>.</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1270</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 Narrow</vt:lpstr>
      <vt:lpstr>Arial</vt:lpstr>
      <vt:lpstr>Arial Black</vt:lpstr>
      <vt:lpstr>Arial Rounded MT Bold</vt:lpstr>
      <vt:lpstr>Calibri</vt:lpstr>
      <vt:lpstr>Cambria Math</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keerthitharun2007@outlook.com</cp:lastModifiedBy>
  <cp:revision>15</cp:revision>
  <dcterms:created xsi:type="dcterms:W3CDTF">2024-03-29T15:07:22Z</dcterms:created>
  <dcterms:modified xsi:type="dcterms:W3CDTF">2024-08-31T23:00:46Z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