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920"/>
    <a:srgbClr val="E41908"/>
    <a:srgbClr val="1C981C"/>
    <a:srgbClr val="970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effectLst>
                  <a:reflection blurRad="6350" stA="60000" endA="900" endPos="58000" dir="5400000" sy="-100000" algn="bl" rotWithShape="0"/>
                </a:effectLst>
              </a:rPr>
              <a:t>IBM Data Science Capstone</a:t>
            </a:r>
            <a:endParaRPr lang="en-US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effectLst>
                  <a:reflection blurRad="6350" stA="50000" endA="300" endPos="50000" dist="60007" dir="5400000" sy="-100000" algn="bl" rotWithShape="0"/>
                </a:effectLst>
              </a:rPr>
              <a:t>Project</a:t>
            </a:r>
            <a:endParaRPr lang="en-US">
              <a:effectLst>
                <a:reflection blurRad="6350" stA="50000" endA="300" endPos="50000" dist="60007" dir="5400000" sy="-100000" algn="bl" rotWithShape="0"/>
              </a:effectLst>
            </a:endParaRPr>
          </a:p>
          <a:p>
            <a:r>
              <a:rPr lang="en-US">
                <a:effectLst>
                  <a:reflection blurRad="6350" stA="50000" endA="300" endPos="50000" dist="60007" dir="5400000" sy="-100000" algn="bl" rotWithShape="0"/>
                </a:effectLst>
              </a:rPr>
              <a:t>Best Venues for a Newbie</a:t>
            </a:r>
            <a:endParaRPr lang="en-US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10515"/>
            <a:ext cx="11287760" cy="5817235"/>
          </a:xfrm>
        </p:spPr>
        <p:txBody>
          <a:bodyPr/>
          <a:p>
            <a:pPr marL="0" indent="0">
              <a:buNone/>
            </a:pP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CASE 5: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970943"/>
                </a:solidFill>
                <a:sym typeface="+mn-ea"/>
              </a:rPr>
              <a:t>Automotive shop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970943"/>
              </a:solidFill>
            </a:endParaRPr>
          </a:p>
          <a:p>
            <a:r>
              <a:rPr lang="en-US">
                <a:solidFill>
                  <a:srgbClr val="970943"/>
                </a:solidFill>
                <a:sym typeface="+mn-ea"/>
              </a:rPr>
              <a:t>Search query is initiated for the 'shop'.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r>
              <a:rPr lang="en-US">
                <a:solidFill>
                  <a:srgbClr val="970943"/>
                </a:solidFill>
                <a:sym typeface="+mn-ea"/>
              </a:rPr>
              <a:t>Results are represented in Dataframes.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r>
              <a:rPr lang="en-US">
                <a:solidFill>
                  <a:srgbClr val="970943"/>
                </a:solidFill>
                <a:sym typeface="+mn-ea"/>
              </a:rPr>
              <a:t>Data is cleaned to represent an automotive shop.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r>
              <a:rPr lang="en-US">
                <a:solidFill>
                  <a:srgbClr val="970943"/>
                </a:solidFill>
                <a:sym typeface="+mn-ea"/>
              </a:rPr>
              <a:t>Best automotive is represented in Dataframe, along with the website.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endParaRPr lang="en-US"/>
          </a:p>
        </p:txBody>
      </p:sp>
      <p:pic>
        <p:nvPicPr>
          <p:cNvPr id="5" name="Content Placeholder 4" descr="au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4035" y="4799965"/>
            <a:ext cx="11363325" cy="14605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Clustering and Data Visualization</a:t>
            </a:r>
            <a:endParaRPr lang="en-US">
              <a:ln/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400">
                <a:solidFill>
                  <a:srgbClr val="1C981C"/>
                </a:solidFill>
              </a:rPr>
              <a:t>The results obtained were two clusters of different domains put together under certain  scenarios.</a:t>
            </a:r>
            <a:r>
              <a:rPr lang="en-US">
                <a:solidFill>
                  <a:srgbClr val="1C981C"/>
                </a:solidFill>
              </a:rPr>
              <a:t> </a:t>
            </a:r>
            <a:endParaRPr lang="en-US">
              <a:solidFill>
                <a:srgbClr val="1C981C"/>
              </a:solidFill>
            </a:endParaRPr>
          </a:p>
          <a:p>
            <a:endParaRPr lang="en-US">
              <a:solidFill>
                <a:srgbClr val="1C981C"/>
              </a:solidFill>
            </a:endParaRPr>
          </a:p>
          <a:p>
            <a:pPr marL="0" indent="0">
              <a:buNone/>
            </a:pPr>
            <a:r>
              <a:rPr lang="en-US" sz="2800">
                <a:blipFill>
                  <a:blip r:embed="rId1"/>
                </a:blipFill>
              </a:rPr>
              <a:t>Scenario 1:</a:t>
            </a:r>
            <a:endParaRPr lang="en-US" sz="2800"/>
          </a:p>
          <a:p>
            <a:r>
              <a:rPr lang="en-US" sz="2400">
                <a:solidFill>
                  <a:srgbClr val="E41908"/>
                </a:solidFill>
              </a:rPr>
              <a:t>The techie initially needs a nearest comfortable hotel for temporary stay, an automotive  shop to hire a car from and a PG for a long stay. This is represented by the first cluster:</a:t>
            </a:r>
            <a:r>
              <a:rPr lang="en-US" sz="2800">
                <a:solidFill>
                  <a:srgbClr val="E41908"/>
                </a:solidFill>
              </a:rPr>
              <a:t> </a:t>
            </a:r>
            <a:endParaRPr lang="en-US" sz="2800">
              <a:solidFill>
                <a:srgbClr val="E41908"/>
              </a:solidFill>
            </a:endParaRPr>
          </a:p>
        </p:txBody>
      </p:sp>
      <p:pic>
        <p:nvPicPr>
          <p:cNvPr id="5" name="Content Placeholder 4" descr="pic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174750"/>
            <a:ext cx="6024880" cy="4953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blipFill>
                  <a:blip r:embed="rId1"/>
                </a:blipFill>
              </a:rPr>
              <a:t>Scenario 2:</a:t>
            </a:r>
            <a:r>
              <a:rPr lang="en-US"/>
              <a:t> 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2400">
                <a:solidFill>
                  <a:srgbClr val="E41908"/>
                </a:solidFill>
              </a:rPr>
              <a:t>After settling down, the techie needs to find a new PG, a techpark to kick-start his career  and near-by restaurants for the refreshments. This is represented by the clusters: </a:t>
            </a:r>
            <a:endParaRPr lang="en-US" sz="2400">
              <a:solidFill>
                <a:srgbClr val="E41908"/>
              </a:solidFill>
            </a:endParaRPr>
          </a:p>
        </p:txBody>
      </p:sp>
      <p:pic>
        <p:nvPicPr>
          <p:cNvPr id="5" name="Content Placeholder 4" descr="pic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174115"/>
            <a:ext cx="6003925" cy="495427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Conclusion and Future Scope </a:t>
            </a:r>
            <a:endParaRPr lang="en-US">
              <a:ln/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>
                <a:solidFill>
                  <a:srgbClr val="7030A0"/>
                </a:solidFill>
              </a:rPr>
              <a:t>It is interesting to note how the two clusters can provide the customer with varied  locations. </a:t>
            </a:r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Further developments can be made using the ML algorithms, to bring out the  best locations for all the categories specified by the customer. </a:t>
            </a:r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Distance covered each day  by from each of the clusters.</a:t>
            </a:r>
            <a:endParaRPr lang="en-US">
              <a:solidFill>
                <a:srgbClr val="7030A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Recommendation models can be built to suggest for the best cost and comfortable places based on the money invested by the customer. </a:t>
            </a:r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21365" cy="4953000"/>
          </a:xfrm>
        </p:spPr>
        <p:txBody>
          <a:bodyPr/>
          <a:p>
            <a:r>
              <a:rPr lang="en-US" sz="2400">
                <a:solidFill>
                  <a:srgbClr val="7030A0"/>
                </a:solidFill>
              </a:rPr>
              <a:t>By the study of the data we can conclude that Bangalore being and IT hub, provides lots of  scope for the IT professionals.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 Lodging and recreation is not an issue in the city. 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The 24  carats hotel proves to be the best hotel, with fastest means of commute(metro). 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6 Paying  Guest accommodations as requested by the techie, Manyata Embassy Business park being  a good place with many IT companies to kick start a career with.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6 good restaurants for  recreation.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Best automotive shop for repair of cars, given by its website.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the above are the  conclusions of the project. </a:t>
            </a:r>
            <a:endParaRPr lang="en-US" sz="2400">
              <a:solidFill>
                <a:srgbClr val="7030A0"/>
              </a:solidFill>
            </a:endParaRPr>
          </a:p>
          <a:p>
            <a:r>
              <a:rPr lang="en-US" sz="2400">
                <a:solidFill>
                  <a:srgbClr val="7030A0"/>
                </a:solidFill>
              </a:rPr>
              <a:t>Clustering provides a detailed study of each location which is visually a treat. </a:t>
            </a:r>
            <a:endParaRPr lang="en-US" sz="240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83925" cy="495300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4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THANKYOU</a:t>
            </a:r>
            <a:endParaRPr lang="en-US" sz="4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Business Problem</a:t>
            </a:r>
            <a:endParaRPr lang="en-US">
              <a:ln/>
              <a:solidFill>
                <a:schemeClr val="accent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 Techie who wants to settle in Bangalore,needs good hotel for a temporary stay, best TechPark to kick start a  career, restaurants near-by and the best automotive shop in Bengaluru(Bangalore). 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 model was requested to be built which would showcase the above requirements.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Requirement Specification</a:t>
            </a:r>
            <a:endParaRPr lang="en-US">
              <a:ln/>
              <a:solidFill>
                <a:schemeClr val="accent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olidFill>
                  <a:srgbClr val="1C981C"/>
                </a:solidFill>
                <a:sym typeface="+mn-ea"/>
              </a:rPr>
              <a:t>The program should have: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Top 5 Restaurants in Bangalore, where the categories of the restaurants should include varied  interests, with the required amenities. 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1 comfortable hotel to check in temporarily.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1 impressive TechPark having diverse IT firms in it.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Automotive shop that contains rental provisions and workshop in case of repair.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 Top 5 PGs for a long term stay.</a:t>
            </a:r>
            <a:endParaRPr lang="en-US" sz="2800">
              <a:solidFill>
                <a:srgbClr val="1C981C"/>
              </a:solidFill>
              <a:sym typeface="+mn-ea"/>
            </a:endParaRPr>
          </a:p>
          <a:p>
            <a:r>
              <a:rPr lang="en-US" sz="2800">
                <a:solidFill>
                  <a:srgbClr val="1C981C"/>
                </a:solidFill>
                <a:sym typeface="+mn-ea"/>
              </a:rPr>
              <a:t>Nevertheless a map specifying all these places of  interest was to be generated.</a:t>
            </a:r>
            <a:r>
              <a:rPr lang="en-US">
                <a:solidFill>
                  <a:srgbClr val="1C981C"/>
                </a:solidFill>
                <a:sym typeface="+mn-ea"/>
              </a:rPr>
              <a:t>  </a:t>
            </a:r>
            <a:endParaRPr lang="en-US">
              <a:solidFill>
                <a:srgbClr val="1C981C"/>
              </a:solidFill>
            </a:endParaRPr>
          </a:p>
          <a:p>
            <a:endParaRPr lang="en-US">
              <a:solidFill>
                <a:srgbClr val="1C981C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Requirements Gathering</a:t>
            </a:r>
            <a:endParaRPr lang="en-US">
              <a:ln/>
              <a:solidFill>
                <a:schemeClr val="accent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E41908"/>
                </a:solidFill>
              </a:rPr>
              <a:t>Data used for the leverage of output was entirely the data provided by the Foursquare API. </a:t>
            </a:r>
            <a:endParaRPr lang="en-US">
              <a:solidFill>
                <a:srgbClr val="E41908"/>
              </a:solidFill>
            </a:endParaRPr>
          </a:p>
          <a:p>
            <a:r>
              <a:rPr lang="en-US">
                <a:solidFill>
                  <a:srgbClr val="E41908"/>
                </a:solidFill>
              </a:rPr>
              <a:t>Clustering of data is done on the basis of the area. </a:t>
            </a:r>
            <a:endParaRPr lang="en-US">
              <a:solidFill>
                <a:srgbClr val="E41908"/>
              </a:solidFill>
            </a:endParaRPr>
          </a:p>
          <a:p>
            <a:r>
              <a:rPr lang="en-US">
                <a:solidFill>
                  <a:srgbClr val="E41908"/>
                </a:solidFill>
              </a:rPr>
              <a:t>Every area specified in the cluster  includes the data of the restaurants, PG, hotel,TechPark and automotive shop. </a:t>
            </a:r>
            <a:endParaRPr lang="en-US">
              <a:solidFill>
                <a:srgbClr val="E41908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accent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Methodology</a:t>
            </a:r>
            <a:endParaRPr lang="en-US">
              <a:ln/>
              <a:solidFill>
                <a:schemeClr val="accent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EEC920"/>
                </a:solidFill>
              </a:rPr>
              <a:t>Libraries and Foursquare credentials are definied.</a:t>
            </a:r>
            <a:endParaRPr lang="en-US">
              <a:solidFill>
                <a:srgbClr val="EEC920"/>
              </a:solidFill>
            </a:endParaRPr>
          </a:p>
          <a:p>
            <a:r>
              <a:rPr lang="en-US">
                <a:solidFill>
                  <a:srgbClr val="EEC920"/>
                </a:solidFill>
              </a:rPr>
              <a:t>Longitude and Latitude of the city is obtaine using the Foursquare API.</a:t>
            </a:r>
            <a:endParaRPr lang="en-US">
              <a:solidFill>
                <a:srgbClr val="EEC920"/>
              </a:solidFill>
            </a:endParaRPr>
          </a:p>
          <a:p>
            <a:r>
              <a:rPr lang="en-US">
                <a:solidFill>
                  <a:srgbClr val="EEC920"/>
                </a:solidFill>
              </a:rPr>
              <a:t>Depending on teh requirement, varied cases are developed to obtain the required Data.</a:t>
            </a:r>
            <a:endParaRPr lang="en-US">
              <a:solidFill>
                <a:srgbClr val="EEC92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EEC920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0180"/>
            <a:ext cx="11317605" cy="5957570"/>
          </a:xfrm>
        </p:spPr>
        <p:txBody>
          <a:bodyPr/>
          <a:p>
            <a:pPr marL="0" indent="0">
              <a:buNone/>
            </a:pP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CASE 1: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970943"/>
                </a:solidFill>
                <a:sym typeface="+mn-ea"/>
              </a:rPr>
              <a:t>Hotel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970943"/>
              </a:solidFill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Search query is initiated for the 'Hotel'.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Results are represented in Dataframes.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Data is cleaned for better understanding, based on the category.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Best hotel is represented in Dataframe, with reference to the postal code.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Content Placeholder 3" descr="hot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4406900"/>
            <a:ext cx="11316970" cy="18014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CASE 2: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970943"/>
                </a:solidFill>
                <a:sym typeface="+mn-ea"/>
              </a:rPr>
              <a:t>Paying Guest Venues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</a:rPr>
              <a:t>Begin a search query for PG Venues within a specified radius.</a:t>
            </a:r>
            <a:endParaRPr lang="en-US" sz="2800">
              <a:solidFill>
                <a:srgbClr val="97094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</a:rPr>
              <a:t>Transform the data into the Dataframe.</a:t>
            </a:r>
            <a:endParaRPr lang="en-US" sz="2800">
              <a:solidFill>
                <a:srgbClr val="97094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</a:rPr>
              <a:t>Clean the data and represent it the cleaned data in a Dataframe.</a:t>
            </a:r>
            <a:endParaRPr lang="en-US">
              <a:solidFill>
                <a:srgbClr val="97094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rgbClr val="970943"/>
              </a:solidFill>
            </a:endParaRPr>
          </a:p>
        </p:txBody>
      </p:sp>
      <p:pic>
        <p:nvPicPr>
          <p:cNvPr id="5" name="Content Placeholder 4" descr="P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27040" y="20955"/>
            <a:ext cx="6694805" cy="685736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560" y="240030"/>
            <a:ext cx="11104880" cy="6294120"/>
          </a:xfrm>
        </p:spPr>
        <p:txBody>
          <a:bodyPr/>
          <a:p>
            <a:pPr marL="0" indent="0">
              <a:buNone/>
            </a:pP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CASE 3: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970943"/>
                </a:solidFill>
                <a:sym typeface="+mn-ea"/>
              </a:rPr>
              <a:t>Tech-Park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970943"/>
              </a:solidFill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Search query is initiated for the 'Park'.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Results are represented in Dataframes.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Data is cleaned by categorising the Corporate Aminities.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r>
              <a:rPr lang="en-US" sz="2800">
                <a:solidFill>
                  <a:srgbClr val="970943"/>
                </a:solidFill>
                <a:sym typeface="+mn-ea"/>
              </a:rPr>
              <a:t>Best tech-park is represented in Dataframe, along with the postal code.</a:t>
            </a:r>
            <a:endParaRPr lang="en-US" sz="2800">
              <a:solidFill>
                <a:srgbClr val="970943"/>
              </a:solidFill>
              <a:sym typeface="+mn-ea"/>
            </a:endParaRPr>
          </a:p>
          <a:p>
            <a:endParaRPr lang="en-US" sz="2800">
              <a:solidFill>
                <a:srgbClr val="970943"/>
              </a:solidFill>
              <a:sym typeface="+mn-ea"/>
            </a:endParaRPr>
          </a:p>
        </p:txBody>
      </p:sp>
      <p:pic>
        <p:nvPicPr>
          <p:cNvPr id="5" name="Content Placeholder 4" descr="tech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4195" y="4430395"/>
            <a:ext cx="11103610" cy="2103755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CASE 4:</a:t>
            </a: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970943"/>
                </a:solidFill>
                <a:sym typeface="+mn-ea"/>
              </a:rPr>
              <a:t>Restaurants</a:t>
            </a:r>
            <a:endParaRPr lang="en-US">
              <a:solidFill>
                <a:srgbClr val="970943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rgbClr val="970943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  <a:sym typeface="+mn-ea"/>
              </a:rPr>
              <a:t>Search query for Restaurants is given.</a:t>
            </a:r>
            <a:endParaRPr lang="en-US" sz="2800">
              <a:solidFill>
                <a:srgbClr val="97094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  <a:sym typeface="+mn-ea"/>
              </a:rPr>
              <a:t>Transform the data into the Dataframe.</a:t>
            </a:r>
            <a:endParaRPr lang="en-US" sz="2800">
              <a:solidFill>
                <a:srgbClr val="97094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970943"/>
                </a:solidFill>
                <a:sym typeface="+mn-ea"/>
              </a:rPr>
              <a:t>Clean the data and represent it the cleaned data in a Dataframe, which includes all the flavours of the restaurants apart from Indian.</a:t>
            </a:r>
            <a:endParaRPr lang="en-US" sz="2800">
              <a:solidFill>
                <a:srgbClr val="970943"/>
              </a:solidFill>
            </a:endParaRPr>
          </a:p>
          <a:p>
            <a:endParaRPr lang="en-US" sz="2800">
              <a:solidFill>
                <a:srgbClr val="970943"/>
              </a:solidFill>
            </a:endParaRPr>
          </a:p>
        </p:txBody>
      </p:sp>
      <p:pic>
        <p:nvPicPr>
          <p:cNvPr id="6" name="Content Placeholder 5" descr="res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81040" y="-31750"/>
            <a:ext cx="6447155" cy="701992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4031</Words>
  <Application>WPS Presentation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Microsoft JhengHei UI Light</vt:lpstr>
      <vt:lpstr>MingLiU-ExtB</vt:lpstr>
      <vt:lpstr>Microsoft JhengHei</vt:lpstr>
      <vt:lpstr>Colonna MT</vt:lpstr>
      <vt:lpstr>Comic Sans MS</vt:lpstr>
      <vt:lpstr>Century Gothic</vt:lpstr>
      <vt:lpstr>Centaur</vt:lpstr>
      <vt:lpstr>Castellar</vt:lpstr>
      <vt:lpstr>Cambria Math</vt:lpstr>
      <vt:lpstr>Cambria</vt:lpstr>
      <vt:lpstr>Malgun Gothic</vt:lpstr>
      <vt:lpstr>Microsoft JhengHei Light</vt:lpstr>
      <vt:lpstr>Microsoft YaHei Light</vt:lpstr>
      <vt:lpstr>Microsoft YaHei UI</vt:lpstr>
      <vt:lpstr>Microsoft YaHei UI Light</vt:lpstr>
      <vt:lpstr>Bahnschrift SemiBold</vt:lpstr>
      <vt:lpstr>Bahnschrift SemiBold Condensed</vt:lpstr>
      <vt:lpstr>Chiller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Keerthana</dc:creator>
  <cp:lastModifiedBy>Keerthana</cp:lastModifiedBy>
  <cp:revision>1</cp:revision>
  <dcterms:created xsi:type="dcterms:W3CDTF">2019-08-24T09:56:04Z</dcterms:created>
  <dcterms:modified xsi:type="dcterms:W3CDTF">2019-08-24T09:56:04Z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