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7.png" ContentType="image/pn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0C2EC07-3A15-403C-992F-67F8D54967B8}"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1286280-C296-4DFA-9083-86C4741CC5F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055169C-981A-4938-A91D-E01E90F859F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12FCDC0-8F74-4BBF-AC90-4F00BB44554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60D01DF-87C0-4272-A7F6-F57E9AD7506F}"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4E38F3B-3AF8-4712-B8CE-D4BAFF139F6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7439F83-F1BE-403C-A7E6-217B0D4DA7D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B03689D-B78F-4768-94B3-EB8F4C164F9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514D203-C401-4510-936F-A875C8BD1D22}"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B835FB1-81E4-4F9A-B1A6-A96573894EB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29AB43A-81BF-403D-B741-CDC349E2851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5120B49-E39D-43E9-8106-FF82114F046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F0BF785-4834-412C-AB9A-E66CBD52677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CC33CB6-9319-4511-A98A-21571EB2366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6A296EE-FEDC-4717-B0C8-DCBCA5D4F85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11F5BED-B3E2-45E5-BDDF-E55798F5876B}"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C07382C-B565-4A7A-9226-B3D00A128E7E}"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2A81D6B-9B9D-4AAF-BAE3-19509FDE08F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739EA9E-2744-45C2-9F07-ACC63760EEA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5BDFBF1-0153-4E2E-B8B7-34EFD0D911F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D246582-0D52-434F-96FD-4823CA38ABB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48533FC-CABD-4BC9-9949-D390891A637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F977BB4-744C-480E-AA17-3EB28E03E96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6569B58-1F2B-40F0-8A02-5CA543AA7DD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 name="PlaceHolder 1"/>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2"/>
          <p:cNvSpPr>
            <a:spLocks noGrp="1"/>
          </p:cNvSpPr>
          <p:nvPr>
            <p:ph type="sldNum" idx="2"/>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9415C66C-2261-4AD7-AAF9-54FB050A3A9C}"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2"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3"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4"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5"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6"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7"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8"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9"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0"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1" name="PlaceHolder 1"/>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2" name="PlaceHolder 2"/>
          <p:cNvSpPr>
            <a:spLocks noGrp="1"/>
          </p:cNvSpPr>
          <p:nvPr>
            <p:ph type="sldNum" idx="5"/>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7E719D9D-496B-4D20-A944-6FDDDB36435A}"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object 2"/>
          <p:cNvGrpSpPr/>
          <p:nvPr/>
        </p:nvGrpSpPr>
        <p:grpSpPr>
          <a:xfrm>
            <a:off x="743040" y="1104840"/>
            <a:ext cx="1742040" cy="1332720"/>
            <a:chOff x="743040" y="1104840"/>
            <a:chExt cx="1742040" cy="1332720"/>
          </a:xfrm>
        </p:grpSpPr>
        <p:sp>
          <p:nvSpPr>
            <p:cNvPr id="103" name="object 3"/>
            <p:cNvSpPr/>
            <p:nvPr/>
          </p:nvSpPr>
          <p:spPr>
            <a:xfrm>
              <a:off x="743040" y="1380960"/>
              <a:ext cx="1227960" cy="1056600"/>
            </a:xfrm>
            <a:custGeom>
              <a:avLst/>
              <a:gdLst>
                <a:gd name="textAreaLeft" fmla="*/ 0 w 1227960"/>
                <a:gd name="textAreaRight" fmla="*/ 1228680 w 1227960"/>
                <a:gd name="textAreaTop" fmla="*/ 0 h 1056600"/>
                <a:gd name="textAreaBottom" fmla="*/ 1057320 h 105660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4" name="object 4"/>
            <p:cNvSpPr/>
            <p:nvPr/>
          </p:nvSpPr>
          <p:spPr>
            <a:xfrm>
              <a:off x="1838160" y="1104840"/>
              <a:ext cx="646920" cy="561240"/>
            </a:xfrm>
            <a:custGeom>
              <a:avLst/>
              <a:gdLst>
                <a:gd name="textAreaLeft" fmla="*/ 0 w 646920"/>
                <a:gd name="textAreaRight" fmla="*/ 647640 w 646920"/>
                <a:gd name="textAreaTop" fmla="*/ 0 h 561240"/>
                <a:gd name="textAreaBottom" fmla="*/ 561960 h 56124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grpSp>
      <p:sp>
        <p:nvSpPr>
          <p:cNvPr id="105" name="object 5"/>
          <p:cNvSpPr/>
          <p:nvPr/>
        </p:nvSpPr>
        <p:spPr>
          <a:xfrm>
            <a:off x="3328920" y="1190520"/>
            <a:ext cx="1666080" cy="1437480"/>
          </a:xfrm>
          <a:custGeom>
            <a:avLst/>
            <a:gdLst>
              <a:gd name="textAreaLeft" fmla="*/ 0 w 1666080"/>
              <a:gd name="textAreaRight" fmla="*/ 1666800 w 1666080"/>
              <a:gd name="textAreaTop" fmla="*/ 0 h 1437480"/>
              <a:gd name="textAreaBottom" fmla="*/ 1438200 h 143748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6" name="object 6"/>
          <p:cNvSpPr/>
          <p:nvPr/>
        </p:nvSpPr>
        <p:spPr>
          <a:xfrm>
            <a:off x="3800520" y="5229360"/>
            <a:ext cx="723240" cy="618480"/>
          </a:xfrm>
          <a:custGeom>
            <a:avLst/>
            <a:gdLst>
              <a:gd name="textAreaLeft" fmla="*/ 0 w 723240"/>
              <a:gd name="textAreaRight" fmla="*/ 723960 w 723240"/>
              <a:gd name="textAreaTop" fmla="*/ 0 h 618480"/>
              <a:gd name="textAreaBottom" fmla="*/ 619200 h 61848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7" name="PlaceHolder 1"/>
          <p:cNvSpPr>
            <a:spLocks noGrp="1"/>
          </p:cNvSpPr>
          <p:nvPr>
            <p:ph type="title"/>
          </p:nvPr>
        </p:nvSpPr>
        <p:spPr>
          <a:xfrm>
            <a:off x="2162160" y="1796760"/>
            <a:ext cx="8552880" cy="1161360"/>
          </a:xfrm>
          <a:prstGeom prst="rect">
            <a:avLst/>
          </a:prstGeom>
          <a:noFill/>
          <a:ln w="0">
            <a:noFill/>
          </a:ln>
        </p:spPr>
        <p:txBody>
          <a:bodyPr lIns="0" rIns="0" tIns="16560" bIns="0" anchor="t">
            <a:noAutofit/>
          </a:bodyPr>
          <a:p>
            <a:pPr marL="3213720" indent="0">
              <a:lnSpc>
                <a:spcPct val="100000"/>
              </a:lnSpc>
              <a:spcBef>
                <a:spcPts val="130"/>
              </a:spcBef>
              <a:buNone/>
              <a:tabLst>
                <a:tab algn="l" pos="0"/>
              </a:tabLst>
            </a:pPr>
            <a:r>
              <a:rPr b="0" lang="en-US" sz="6600" spc="9" strike="noStrike">
                <a:solidFill>
                  <a:srgbClr val="000000"/>
                </a:solidFill>
                <a:latin typeface="Trebuchet MS"/>
              </a:rPr>
              <a:t>KEERTHANA V</a:t>
            </a:r>
            <a:endParaRPr b="0" lang="en-IN" sz="6600" spc="-1" strike="noStrike">
              <a:solidFill>
                <a:srgbClr val="000000"/>
              </a:solidFill>
              <a:latin typeface="Arial"/>
            </a:endParaRPr>
          </a:p>
        </p:txBody>
      </p:sp>
      <p:sp>
        <p:nvSpPr>
          <p:cNvPr id="108" name="object 8"/>
          <p:cNvSpPr/>
          <p:nvPr/>
        </p:nvSpPr>
        <p:spPr>
          <a:xfrm>
            <a:off x="6629400" y="3037320"/>
            <a:ext cx="185868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2400" spc="7" strike="noStrike">
                <a:solidFill>
                  <a:srgbClr val="2d936b"/>
                </a:solidFill>
                <a:latin typeface="Trebuchet MS"/>
                <a:ea typeface="DejaVu Sans"/>
              </a:rPr>
              <a:t>Final</a:t>
            </a:r>
            <a:r>
              <a:rPr b="1" lang="en-US" sz="2400" spc="-165" strike="noStrike">
                <a:solidFill>
                  <a:srgbClr val="2d936b"/>
                </a:solidFill>
                <a:latin typeface="Trebuchet MS"/>
                <a:ea typeface="DejaVu Sans"/>
              </a:rPr>
              <a:t> </a:t>
            </a:r>
            <a:r>
              <a:rPr b="1" lang="en-US" sz="2400" spc="-7" strike="noStrike">
                <a:solidFill>
                  <a:srgbClr val="2d936b"/>
                </a:solidFill>
                <a:latin typeface="Trebuchet MS"/>
                <a:ea typeface="DejaVu Sans"/>
              </a:rPr>
              <a:t>Project</a:t>
            </a:r>
            <a:endParaRPr b="0" lang="en-IN" sz="2400" spc="-1" strike="noStrike">
              <a:solidFill>
                <a:srgbClr val="000000"/>
              </a:solidFill>
              <a:latin typeface="Arial"/>
            </a:endParaRPr>
          </a:p>
        </p:txBody>
      </p:sp>
      <p:pic>
        <p:nvPicPr>
          <p:cNvPr id="109" name="object 9" descr=""/>
          <p:cNvPicPr/>
          <p:nvPr/>
        </p:nvPicPr>
        <p:blipFill>
          <a:blip r:embed="rId1"/>
          <a:stretch/>
        </p:blipFill>
        <p:spPr>
          <a:xfrm>
            <a:off x="676440" y="6467400"/>
            <a:ext cx="2142360" cy="199440"/>
          </a:xfrm>
          <a:prstGeom prst="rect">
            <a:avLst/>
          </a:prstGeom>
          <a:ln w="0">
            <a:noFill/>
          </a:ln>
        </p:spPr>
      </p:pic>
      <p:sp>
        <p:nvSpPr>
          <p:cNvPr id="110" name="object 10"/>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111" name="PlaceHolder 2"/>
          <p:cNvSpPr>
            <a:spLocks noGrp="1"/>
          </p:cNvSpPr>
          <p:nvPr>
            <p:ph type="sldNum" idx="7"/>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38EF06DC-DC1E-4205-81AA-E1F88B122029}"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209"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0"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1" name="PlaceHolder 1"/>
          <p:cNvSpPr>
            <a:spLocks noGrp="1"/>
          </p:cNvSpPr>
          <p:nvPr>
            <p:ph type="title"/>
          </p:nvPr>
        </p:nvSpPr>
        <p:spPr>
          <a:xfrm>
            <a:off x="755280" y="385560"/>
            <a:ext cx="2844360" cy="147564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1" strike="noStrike" u="sng">
                <a:solidFill>
                  <a:srgbClr val="000000"/>
                </a:solidFill>
                <a:uFillTx/>
                <a:latin typeface="Trebuchet MS"/>
              </a:rPr>
              <a:t>R</a:t>
            </a:r>
            <a:r>
              <a:rPr b="1" lang="en-US" sz="4800" spc="-41" strike="noStrike" u="sng">
                <a:solidFill>
                  <a:srgbClr val="000000"/>
                </a:solidFill>
                <a:uFillTx/>
                <a:latin typeface="Trebuchet MS"/>
              </a:rPr>
              <a:t>E</a:t>
            </a:r>
            <a:r>
              <a:rPr b="1" lang="en-US" sz="4800" spc="9" strike="noStrike" u="sng">
                <a:solidFill>
                  <a:srgbClr val="000000"/>
                </a:solidFill>
                <a:uFillTx/>
                <a:latin typeface="Trebuchet MS"/>
              </a:rPr>
              <a:t>S</a:t>
            </a:r>
            <a:r>
              <a:rPr b="1" lang="en-US" sz="4800" spc="-32" strike="noStrike" u="sng">
                <a:solidFill>
                  <a:srgbClr val="000000"/>
                </a:solidFill>
                <a:uFillTx/>
                <a:latin typeface="Trebuchet MS"/>
              </a:rPr>
              <a:t>U</a:t>
            </a:r>
            <a:r>
              <a:rPr b="1" lang="en-US" sz="4800" spc="-406" strike="noStrike" u="sng">
                <a:solidFill>
                  <a:srgbClr val="000000"/>
                </a:solidFill>
                <a:uFillTx/>
                <a:latin typeface="Trebuchet MS"/>
              </a:rPr>
              <a:t>L</a:t>
            </a:r>
            <a:r>
              <a:rPr b="1" lang="en-US" sz="4800" spc="-1" strike="noStrike" u="sng">
                <a:solidFill>
                  <a:srgbClr val="000000"/>
                </a:solidFill>
                <a:uFillTx/>
                <a:latin typeface="Trebuchet MS"/>
              </a:rPr>
              <a:t>TS</a:t>
            </a:r>
            <a:endParaRPr b="0" lang="en-IN" sz="4800" spc="-1" strike="noStrike">
              <a:solidFill>
                <a:srgbClr val="000000"/>
              </a:solidFill>
              <a:latin typeface="Arial"/>
            </a:endParaRPr>
          </a:p>
        </p:txBody>
      </p:sp>
      <p:sp>
        <p:nvSpPr>
          <p:cNvPr id="212" name="object 9"/>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56434B49-DADC-40B2-91DA-A3CF296DBEF0}" type="slidenum">
              <a:rPr b="0" lang="en-US" sz="1100" spc="7" strike="noStrike">
                <a:solidFill>
                  <a:srgbClr val="2d936b"/>
                </a:solidFill>
                <a:latin typeface="Trebuchet MS"/>
                <a:ea typeface="DejaVu Sans"/>
              </a:rPr>
              <a:t>&lt;number&gt;</a:t>
            </a:fld>
            <a:endParaRPr b="0" lang="en-IN" sz="1100" spc="-1" strike="noStrike">
              <a:solidFill>
                <a:srgbClr val="000000"/>
              </a:solidFill>
              <a:latin typeface="Arial"/>
            </a:endParaRPr>
          </a:p>
        </p:txBody>
      </p:sp>
      <p:sp>
        <p:nvSpPr>
          <p:cNvPr id="213" name="object 8"/>
          <p:cNvSpPr/>
          <p:nvPr/>
        </p:nvSpPr>
        <p:spPr>
          <a:xfrm>
            <a:off x="683280" y="6111720"/>
            <a:ext cx="1229760" cy="3211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endParaRPr b="0" lang="en-IN" sz="1800" spc="-1" strike="noStrike">
              <a:solidFill>
                <a:srgbClr val="000000"/>
              </a:solidFill>
              <a:latin typeface="Arial"/>
            </a:endParaRPr>
          </a:p>
        </p:txBody>
      </p:sp>
      <p:sp>
        <p:nvSpPr>
          <p:cNvPr id="214" name="TextBox 9"/>
          <p:cNvSpPr/>
          <p:nvPr/>
        </p:nvSpPr>
        <p:spPr>
          <a:xfrm>
            <a:off x="1143000" y="1447920"/>
            <a:ext cx="8209800" cy="423468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1800" spc="-1" strike="noStrike">
                <a:solidFill>
                  <a:srgbClr val="000000"/>
                </a:solidFill>
                <a:latin typeface="Trebuchet MS"/>
                <a:ea typeface="DejaVu Sans"/>
              </a:rPr>
              <a:t>The model's performance will be evaluated on a held-out test set using metrics like BLEU score (measures similarity between predicted and reference translations).</a:t>
            </a: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Trebuchet MS"/>
                <a:ea typeface="DejaVu Sans"/>
              </a:rPr>
              <a:t>Visualization techniques (optional) can be used to analyze the model's learning process and identify areas for improvement.</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1" lang="en-US" sz="2800" spc="-1" strike="noStrike">
                <a:solidFill>
                  <a:srgbClr val="000000"/>
                </a:solidFill>
                <a:latin typeface="Trebuchet MS"/>
                <a:ea typeface="DejaVu Sans"/>
              </a:rPr>
              <a:t>Note:</a:t>
            </a:r>
            <a:endParaRPr b="0" lang="en-IN" sz="2800" spc="-1" strike="noStrike">
              <a:solidFill>
                <a:srgbClr val="000000"/>
              </a:solidFill>
              <a:latin typeface="Arial"/>
            </a:endParaRPr>
          </a:p>
          <a:p>
            <a:pPr algn="just">
              <a:lnSpc>
                <a:spcPct val="100000"/>
              </a:lnSpc>
            </a:pPr>
            <a:endParaRPr b="0" lang="en-IN" sz="2800" spc="-1" strike="noStrike">
              <a:solidFill>
                <a:srgbClr val="000000"/>
              </a:solidFill>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Trebuchet MS"/>
                <a:ea typeface="DejaVu Sans"/>
              </a:rPr>
              <a:t>The quality of translations will depend on the size and quality of the training data.</a:t>
            </a: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Trebuchet MS"/>
                <a:ea typeface="DejaVu Sans"/>
              </a:rPr>
              <a:t>Hyperparameter tuning can significantly improve the model's performance.</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2" name="object 2"/>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grpSp>
        <p:nvGrpSpPr>
          <p:cNvPr id="113" name="object 3"/>
          <p:cNvGrpSpPr/>
          <p:nvPr/>
        </p:nvGrpSpPr>
        <p:grpSpPr>
          <a:xfrm>
            <a:off x="7448760" y="0"/>
            <a:ext cx="4743000" cy="6858000"/>
            <a:chOff x="7448760" y="0"/>
            <a:chExt cx="4743000" cy="6858000"/>
          </a:xfrm>
        </p:grpSpPr>
        <p:sp>
          <p:nvSpPr>
            <p:cNvPr id="114"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5"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6"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7"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8"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9"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0"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1"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2"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grpSp>
      <p:sp>
        <p:nvSpPr>
          <p:cNvPr id="123"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4" name="object 14"/>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5" name="object 15"/>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6" name="object 16"/>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7" name="PlaceHolder 1"/>
          <p:cNvSpPr>
            <a:spLocks noGrp="1"/>
          </p:cNvSpPr>
          <p:nvPr>
            <p:ph type="title"/>
          </p:nvPr>
        </p:nvSpPr>
        <p:spPr>
          <a:xfrm>
            <a:off x="984240" y="2365920"/>
            <a:ext cx="8825760" cy="1662480"/>
          </a:xfrm>
          <a:prstGeom prst="rect">
            <a:avLst/>
          </a:prstGeom>
          <a:noFill/>
          <a:ln w="0">
            <a:noFill/>
          </a:ln>
        </p:spPr>
        <p:txBody>
          <a:bodyPr lIns="0" rIns="0" tIns="16560" bIns="0" anchor="t">
            <a:noAutofit/>
          </a:bodyPr>
          <a:p>
            <a:pPr marL="12600" indent="0" algn="ctr">
              <a:lnSpc>
                <a:spcPct val="100000"/>
              </a:lnSpc>
              <a:spcBef>
                <a:spcPts val="130"/>
              </a:spcBef>
              <a:buNone/>
              <a:tabLst>
                <a:tab algn="l" pos="0"/>
              </a:tabLst>
            </a:pPr>
            <a:r>
              <a:rPr b="1" lang="en-US" sz="5400" spc="1" strike="noStrike">
                <a:solidFill>
                  <a:srgbClr val="000000"/>
                </a:solidFill>
                <a:latin typeface="Trebuchet MS"/>
              </a:rPr>
              <a:t>Machine Translator using LSTMs in Python</a:t>
            </a:r>
            <a:endParaRPr b="0" lang="en-IN" sz="5400" spc="-1" strike="noStrike">
              <a:solidFill>
                <a:srgbClr val="000000"/>
              </a:solidFill>
              <a:latin typeface="Arial"/>
            </a:endParaRPr>
          </a:p>
        </p:txBody>
      </p:sp>
      <p:grpSp>
        <p:nvGrpSpPr>
          <p:cNvPr id="128" name="object 18"/>
          <p:cNvGrpSpPr/>
          <p:nvPr/>
        </p:nvGrpSpPr>
        <p:grpSpPr>
          <a:xfrm>
            <a:off x="466560" y="6410160"/>
            <a:ext cx="3704400" cy="294480"/>
            <a:chOff x="466560" y="6410160"/>
            <a:chExt cx="3704400" cy="294480"/>
          </a:xfrm>
        </p:grpSpPr>
        <p:pic>
          <p:nvPicPr>
            <p:cNvPr id="129" name="object 19" descr=""/>
            <p:cNvPicPr/>
            <p:nvPr/>
          </p:nvPicPr>
          <p:blipFill>
            <a:blip r:embed="rId1"/>
            <a:stretch/>
          </p:blipFill>
          <p:spPr>
            <a:xfrm>
              <a:off x="676440" y="6467400"/>
              <a:ext cx="2142360" cy="199440"/>
            </a:xfrm>
            <a:prstGeom prst="rect">
              <a:avLst/>
            </a:prstGeom>
            <a:ln w="0">
              <a:noFill/>
            </a:ln>
          </p:spPr>
        </p:pic>
        <p:pic>
          <p:nvPicPr>
            <p:cNvPr id="130" name="object 20" descr=""/>
            <p:cNvPicPr/>
            <p:nvPr/>
          </p:nvPicPr>
          <p:blipFill>
            <a:blip r:embed="rId2"/>
            <a:stretch/>
          </p:blipFill>
          <p:spPr>
            <a:xfrm>
              <a:off x="466560" y="6410160"/>
              <a:ext cx="3704400" cy="294480"/>
            </a:xfrm>
            <a:prstGeom prst="rect">
              <a:avLst/>
            </a:prstGeom>
            <a:ln w="0">
              <a:noFill/>
            </a:ln>
          </p:spPr>
        </p:pic>
      </p:grpSp>
      <p:sp>
        <p:nvSpPr>
          <p:cNvPr id="131" name="object 21"/>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132" name="PlaceHolder 2"/>
          <p:cNvSpPr>
            <a:spLocks noGrp="1"/>
          </p:cNvSpPr>
          <p:nvPr>
            <p:ph type="sldNum" idx="8"/>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F7BC76A8-902F-4985-AEBE-274337E06284}"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33" name="object 17"/>
          <p:cNvSpPr/>
          <p:nvPr/>
        </p:nvSpPr>
        <p:spPr>
          <a:xfrm>
            <a:off x="598680" y="321120"/>
            <a:ext cx="8825760" cy="7473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en-US" sz="4800" spc="1" strike="noStrike" u="sng">
                <a:solidFill>
                  <a:srgbClr val="000000"/>
                </a:solidFill>
                <a:uFillTx/>
                <a:latin typeface="Trebuchet MS"/>
                <a:ea typeface="DejaVu Sans"/>
              </a:rPr>
              <a:t>Project Title:</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4" name="object 2"/>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grpSp>
        <p:nvGrpSpPr>
          <p:cNvPr id="135" name="object 3"/>
          <p:cNvGrpSpPr/>
          <p:nvPr/>
        </p:nvGrpSpPr>
        <p:grpSpPr>
          <a:xfrm>
            <a:off x="7448760" y="0"/>
            <a:ext cx="4743000" cy="6858000"/>
            <a:chOff x="7448760" y="0"/>
            <a:chExt cx="4743000" cy="6858000"/>
          </a:xfrm>
        </p:grpSpPr>
        <p:sp>
          <p:nvSpPr>
            <p:cNvPr id="136"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7"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8"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9"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0"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1"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2"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3"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4"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grpSp>
      <p:sp>
        <p:nvSpPr>
          <p:cNvPr id="145"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6" name="object 14"/>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147" name="object 15"/>
          <p:cNvSpPr/>
          <p:nvPr/>
        </p:nvSpPr>
        <p:spPr>
          <a:xfrm>
            <a:off x="7362720" y="447840"/>
            <a:ext cx="361080" cy="361080"/>
          </a:xfrm>
          <a:custGeom>
            <a:avLst/>
            <a:gdLst>
              <a:gd name="textAreaLeft" fmla="*/ 0 w 361080"/>
              <a:gd name="textAreaRight" fmla="*/ 361800 w 361080"/>
              <a:gd name="textAreaTop" fmla="*/ 0 h 361080"/>
              <a:gd name="textAreaBottom" fmla="*/ 361800 h 36108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8" name="object 16"/>
          <p:cNvSpPr/>
          <p:nvPr/>
        </p:nvSpPr>
        <p:spPr>
          <a:xfrm>
            <a:off x="11010960" y="5610240"/>
            <a:ext cx="646920" cy="646920"/>
          </a:xfrm>
          <a:custGeom>
            <a:avLst/>
            <a:gdLst>
              <a:gd name="textAreaLeft" fmla="*/ 0 w 646920"/>
              <a:gd name="textAreaRight" fmla="*/ 647640 w 646920"/>
              <a:gd name="textAreaTop" fmla="*/ 0 h 646920"/>
              <a:gd name="textAreaBottom" fmla="*/ 647640 h 64692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pic>
        <p:nvPicPr>
          <p:cNvPr id="149" name="object 17" descr=""/>
          <p:cNvPicPr/>
          <p:nvPr/>
        </p:nvPicPr>
        <p:blipFill>
          <a:blip r:embed="rId1"/>
          <a:stretch/>
        </p:blipFill>
        <p:spPr>
          <a:xfrm>
            <a:off x="10686960" y="6134040"/>
            <a:ext cx="246960" cy="246960"/>
          </a:xfrm>
          <a:prstGeom prst="rect">
            <a:avLst/>
          </a:prstGeom>
          <a:ln w="0">
            <a:noFill/>
          </a:ln>
        </p:spPr>
      </p:pic>
      <p:grpSp>
        <p:nvGrpSpPr>
          <p:cNvPr id="150" name="object 18"/>
          <p:cNvGrpSpPr/>
          <p:nvPr/>
        </p:nvGrpSpPr>
        <p:grpSpPr>
          <a:xfrm>
            <a:off x="47520" y="3819600"/>
            <a:ext cx="4123440" cy="3009240"/>
            <a:chOff x="47520" y="3819600"/>
            <a:chExt cx="4123440" cy="3009240"/>
          </a:xfrm>
        </p:grpSpPr>
        <p:pic>
          <p:nvPicPr>
            <p:cNvPr id="151" name="object 19" descr=""/>
            <p:cNvPicPr/>
            <p:nvPr/>
          </p:nvPicPr>
          <p:blipFill>
            <a:blip r:embed="rId2"/>
            <a:stretch/>
          </p:blipFill>
          <p:spPr>
            <a:xfrm>
              <a:off x="466560" y="6410160"/>
              <a:ext cx="3704400" cy="294480"/>
            </a:xfrm>
            <a:prstGeom prst="rect">
              <a:avLst/>
            </a:prstGeom>
            <a:ln w="0">
              <a:noFill/>
            </a:ln>
          </p:spPr>
        </p:pic>
        <p:pic>
          <p:nvPicPr>
            <p:cNvPr id="152" name="object 20" descr=""/>
            <p:cNvPicPr/>
            <p:nvPr/>
          </p:nvPicPr>
          <p:blipFill>
            <a:blip r:embed="rId3"/>
            <a:stretch/>
          </p:blipFill>
          <p:spPr>
            <a:xfrm>
              <a:off x="47520" y="3819600"/>
              <a:ext cx="1732680" cy="3009240"/>
            </a:xfrm>
            <a:prstGeom prst="rect">
              <a:avLst/>
            </a:prstGeom>
            <a:ln w="0">
              <a:noFill/>
            </a:ln>
          </p:spPr>
        </p:pic>
      </p:grpSp>
      <p:sp>
        <p:nvSpPr>
          <p:cNvPr id="153" name="PlaceHolder 1"/>
          <p:cNvSpPr>
            <a:spLocks noGrp="1"/>
          </p:cNvSpPr>
          <p:nvPr>
            <p:ph type="title"/>
          </p:nvPr>
        </p:nvSpPr>
        <p:spPr>
          <a:xfrm>
            <a:off x="739800" y="445320"/>
            <a:ext cx="235656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21" strike="noStrike" u="sng">
                <a:solidFill>
                  <a:srgbClr val="000000"/>
                </a:solidFill>
                <a:uFillTx/>
                <a:latin typeface="Trebuchet MS"/>
              </a:rPr>
              <a:t>A</a:t>
            </a:r>
            <a:r>
              <a:rPr b="1" lang="en-US" sz="4800" spc="-7" strike="noStrike" u="sng">
                <a:solidFill>
                  <a:srgbClr val="000000"/>
                </a:solidFill>
                <a:uFillTx/>
                <a:latin typeface="Trebuchet MS"/>
              </a:rPr>
              <a:t>G</a:t>
            </a:r>
            <a:r>
              <a:rPr b="1" lang="en-US" sz="4800" spc="-35" strike="noStrike" u="sng">
                <a:solidFill>
                  <a:srgbClr val="000000"/>
                </a:solidFill>
                <a:uFillTx/>
                <a:latin typeface="Trebuchet MS"/>
              </a:rPr>
              <a:t>E</a:t>
            </a:r>
            <a:r>
              <a:rPr b="1" lang="en-US" sz="4800" spc="9" strike="noStrike" u="sng">
                <a:solidFill>
                  <a:srgbClr val="000000"/>
                </a:solidFill>
                <a:uFillTx/>
                <a:latin typeface="Trebuchet MS"/>
              </a:rPr>
              <a:t>N</a:t>
            </a:r>
            <a:r>
              <a:rPr b="1" lang="en-US" sz="4800" spc="-1" strike="noStrike" u="sng">
                <a:solidFill>
                  <a:srgbClr val="000000"/>
                </a:solidFill>
                <a:uFillTx/>
                <a:latin typeface="Trebuchet MS"/>
              </a:rPr>
              <a:t>DA</a:t>
            </a:r>
            <a:endParaRPr b="0" lang="en-IN" sz="4800" spc="-1" strike="noStrike">
              <a:solidFill>
                <a:srgbClr val="000000"/>
              </a:solidFill>
              <a:latin typeface="Arial"/>
            </a:endParaRPr>
          </a:p>
        </p:txBody>
      </p:sp>
      <p:sp>
        <p:nvSpPr>
          <p:cNvPr id="154" name="PlaceHolder 2"/>
          <p:cNvSpPr>
            <a:spLocks noGrp="1"/>
          </p:cNvSpPr>
          <p:nvPr>
            <p:ph type="sldNum" idx="9"/>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D93E4CD9-A99F-4F64-9E6E-5C56D94F7823}"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5" name="TextBox 22"/>
          <p:cNvSpPr/>
          <p:nvPr/>
        </p:nvSpPr>
        <p:spPr>
          <a:xfrm>
            <a:off x="1350000" y="1575360"/>
            <a:ext cx="8139600" cy="44787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Arial"/>
              <a:buChar char="•"/>
            </a:pPr>
            <a:r>
              <a:rPr b="1" lang="en-US" sz="1800" spc="-1" strike="noStrike">
                <a:solidFill>
                  <a:srgbClr val="000000"/>
                </a:solidFill>
                <a:latin typeface="Trebuchet MS"/>
                <a:ea typeface="DejaVu Sans"/>
              </a:rPr>
              <a:t>Project Setup:</a:t>
            </a:r>
            <a:r>
              <a:rPr b="0" lang="en-US" sz="1800" spc="-1" strike="noStrike">
                <a:solidFill>
                  <a:srgbClr val="000000"/>
                </a:solidFill>
                <a:latin typeface="Trebuchet MS"/>
                <a:ea typeface="DejaVu Sans"/>
              </a:rPr>
              <a:t> Install required libraries and acquire a suitable English-French parallel corpus.</a:t>
            </a:r>
            <a:endParaRPr b="0" lang="en-IN" sz="1800" spc="-1" strike="noStrike">
              <a:solidFill>
                <a:srgbClr val="000000"/>
              </a:solidFill>
              <a:latin typeface="Arial"/>
            </a:endParaRPr>
          </a:p>
          <a:p>
            <a:pPr marL="285840" indent="-285840">
              <a:lnSpc>
                <a:spcPct val="150000"/>
              </a:lnSpc>
              <a:buClr>
                <a:srgbClr val="000000"/>
              </a:buClr>
              <a:buFont typeface="Arial"/>
              <a:buChar char="•"/>
            </a:pPr>
            <a:r>
              <a:rPr b="1" lang="en-US" sz="1800" spc="-1" strike="noStrike">
                <a:solidFill>
                  <a:srgbClr val="000000"/>
                </a:solidFill>
                <a:latin typeface="Trebuchet MS"/>
                <a:ea typeface="DejaVu Sans"/>
              </a:rPr>
              <a:t>Data Preprocessing:</a:t>
            </a:r>
            <a:r>
              <a:rPr b="0" lang="en-US" sz="1800" spc="-1" strike="noStrike">
                <a:solidFill>
                  <a:srgbClr val="000000"/>
                </a:solidFill>
                <a:latin typeface="Trebuchet MS"/>
                <a:ea typeface="DejaVu Sans"/>
              </a:rPr>
              <a:t> Clean, tokenize, and vectorize the text data from both languages.</a:t>
            </a:r>
            <a:endParaRPr b="0" lang="en-IN" sz="1800" spc="-1" strike="noStrike">
              <a:solidFill>
                <a:srgbClr val="000000"/>
              </a:solidFill>
              <a:latin typeface="Arial"/>
            </a:endParaRPr>
          </a:p>
          <a:p>
            <a:pPr marL="285840" indent="-285840">
              <a:lnSpc>
                <a:spcPct val="150000"/>
              </a:lnSpc>
              <a:buClr>
                <a:srgbClr val="000000"/>
              </a:buClr>
              <a:buFont typeface="Arial"/>
              <a:buChar char="•"/>
            </a:pPr>
            <a:r>
              <a:rPr b="1" lang="en-US" sz="1800" spc="-1" strike="noStrike">
                <a:solidFill>
                  <a:srgbClr val="000000"/>
                </a:solidFill>
                <a:latin typeface="Trebuchet MS"/>
                <a:ea typeface="DejaVu Sans"/>
              </a:rPr>
              <a:t>Model Building:</a:t>
            </a:r>
            <a:r>
              <a:rPr b="0" lang="en-US" sz="1800" spc="-1" strike="noStrike">
                <a:solidFill>
                  <a:srgbClr val="000000"/>
                </a:solidFill>
                <a:latin typeface="Trebuchet MS"/>
                <a:ea typeface="DejaVu Sans"/>
              </a:rPr>
              <a:t> Define the LSTM-based encoder-decoder architecture for sequence-to-sequence learning.</a:t>
            </a:r>
            <a:endParaRPr b="0" lang="en-IN" sz="1800" spc="-1" strike="noStrike">
              <a:solidFill>
                <a:srgbClr val="000000"/>
              </a:solidFill>
              <a:latin typeface="Arial"/>
            </a:endParaRPr>
          </a:p>
          <a:p>
            <a:pPr marL="285840" indent="-285840">
              <a:lnSpc>
                <a:spcPct val="150000"/>
              </a:lnSpc>
              <a:buClr>
                <a:srgbClr val="000000"/>
              </a:buClr>
              <a:buFont typeface="Arial"/>
              <a:buChar char="•"/>
            </a:pPr>
            <a:r>
              <a:rPr b="1" lang="en-US" sz="1800" spc="-1" strike="noStrike">
                <a:solidFill>
                  <a:srgbClr val="000000"/>
                </a:solidFill>
                <a:latin typeface="Trebuchet MS"/>
                <a:ea typeface="DejaVu Sans"/>
              </a:rPr>
              <a:t>Model Training:</a:t>
            </a:r>
            <a:r>
              <a:rPr b="0" lang="en-US" sz="1800" spc="-1" strike="noStrike">
                <a:solidFill>
                  <a:srgbClr val="000000"/>
                </a:solidFill>
                <a:latin typeface="Trebuchet MS"/>
                <a:ea typeface="DejaVu Sans"/>
              </a:rPr>
              <a:t> Train the model using a chosen loss function and optimizer on the prepared dataset.</a:t>
            </a:r>
            <a:endParaRPr b="0" lang="en-IN" sz="1800" spc="-1" strike="noStrike">
              <a:solidFill>
                <a:srgbClr val="000000"/>
              </a:solidFill>
              <a:latin typeface="Arial"/>
            </a:endParaRPr>
          </a:p>
          <a:p>
            <a:pPr marL="285840" indent="-285840">
              <a:lnSpc>
                <a:spcPct val="150000"/>
              </a:lnSpc>
              <a:buClr>
                <a:srgbClr val="000000"/>
              </a:buClr>
              <a:buFont typeface="Arial"/>
              <a:buChar char="•"/>
            </a:pPr>
            <a:r>
              <a:rPr b="1" lang="en-US" sz="1800" spc="-1" strike="noStrike">
                <a:solidFill>
                  <a:srgbClr val="000000"/>
                </a:solidFill>
                <a:latin typeface="Trebuchet MS"/>
                <a:ea typeface="DejaVu Sans"/>
              </a:rPr>
              <a:t>Evaluation and Testing:</a:t>
            </a:r>
            <a:r>
              <a:rPr b="0" lang="en-US" sz="1800" spc="-1" strike="noStrike">
                <a:solidFill>
                  <a:srgbClr val="000000"/>
                </a:solidFill>
                <a:latin typeface="Trebuchet MS"/>
                <a:ea typeface="DejaVu Sans"/>
              </a:rPr>
              <a:t> Analyze the model's performance on a held-out test set.</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6" name="object 2"/>
          <p:cNvGrpSpPr/>
          <p:nvPr/>
        </p:nvGrpSpPr>
        <p:grpSpPr>
          <a:xfrm>
            <a:off x="7991640" y="2933640"/>
            <a:ext cx="2761560" cy="3256920"/>
            <a:chOff x="7991640" y="2933640"/>
            <a:chExt cx="2761560" cy="3256920"/>
          </a:xfrm>
        </p:grpSpPr>
        <p:sp>
          <p:nvSpPr>
            <p:cNvPr id="157"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8"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pic>
          <p:nvPicPr>
            <p:cNvPr id="159" name="object 5" descr=""/>
            <p:cNvPicPr/>
            <p:nvPr/>
          </p:nvPicPr>
          <p:blipFill>
            <a:blip r:embed="rId1"/>
            <a:stretch/>
          </p:blipFill>
          <p:spPr>
            <a:xfrm>
              <a:off x="7991640" y="2933640"/>
              <a:ext cx="2761560" cy="3256920"/>
            </a:xfrm>
            <a:prstGeom prst="rect">
              <a:avLst/>
            </a:prstGeom>
            <a:ln w="0">
              <a:noFill/>
            </a:ln>
          </p:spPr>
        </p:pic>
      </p:grpSp>
      <p:sp>
        <p:nvSpPr>
          <p:cNvPr id="160"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1" name="PlaceHolder 1"/>
          <p:cNvSpPr>
            <a:spLocks noGrp="1"/>
          </p:cNvSpPr>
          <p:nvPr>
            <p:ph type="title"/>
          </p:nvPr>
        </p:nvSpPr>
        <p:spPr>
          <a:xfrm>
            <a:off x="834120" y="574920"/>
            <a:ext cx="5636160" cy="131112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21" strike="noStrike" u="sng">
                <a:solidFill>
                  <a:srgbClr val="000000"/>
                </a:solidFill>
                <a:uFillTx/>
                <a:latin typeface="Trebuchet MS"/>
              </a:rPr>
              <a:t>P</a:t>
            </a:r>
            <a:r>
              <a:rPr b="1" lang="en-US" sz="4250" spc="9" strike="noStrike" u="sng">
                <a:solidFill>
                  <a:srgbClr val="000000"/>
                </a:solidFill>
                <a:uFillTx/>
                <a:latin typeface="Trebuchet MS"/>
              </a:rPr>
              <a:t>ROB</a:t>
            </a:r>
            <a:r>
              <a:rPr b="1" lang="en-US" sz="4250" spc="49" strike="noStrike" u="sng">
                <a:solidFill>
                  <a:srgbClr val="000000"/>
                </a:solidFill>
                <a:uFillTx/>
                <a:latin typeface="Trebuchet MS"/>
              </a:rPr>
              <a:t>L</a:t>
            </a:r>
            <a:r>
              <a:rPr b="1" lang="en-US" sz="4250" spc="-21" strike="noStrike" u="sng">
                <a:solidFill>
                  <a:srgbClr val="000000"/>
                </a:solidFill>
                <a:uFillTx/>
                <a:latin typeface="Trebuchet MS"/>
              </a:rPr>
              <a:t>E</a:t>
            </a:r>
            <a:r>
              <a:rPr b="1" lang="en-US" sz="4250" spc="15" strike="noStrike" u="sng">
                <a:solidFill>
                  <a:srgbClr val="000000"/>
                </a:solidFill>
                <a:uFillTx/>
                <a:latin typeface="Trebuchet MS"/>
              </a:rPr>
              <a:t>M</a:t>
            </a:r>
            <a:r>
              <a:rPr b="1" lang="en-US" sz="4250" spc="-1" strike="noStrike" u="sng">
                <a:solidFill>
                  <a:srgbClr val="000000"/>
                </a:solidFill>
                <a:uFillTx/>
                <a:latin typeface="Trebuchet MS"/>
              </a:rPr>
              <a:t>	</a:t>
            </a:r>
            <a:r>
              <a:rPr b="1" lang="en-US" sz="4250" spc="7" strike="noStrike" u="sng">
                <a:solidFill>
                  <a:srgbClr val="000000"/>
                </a:solidFill>
                <a:uFillTx/>
                <a:latin typeface="Trebuchet MS"/>
              </a:rPr>
              <a:t>S</a:t>
            </a:r>
            <a:r>
              <a:rPr b="1" lang="en-US" sz="4250" spc="-372" strike="noStrike" u="sng">
                <a:solidFill>
                  <a:srgbClr val="000000"/>
                </a:solidFill>
                <a:uFillTx/>
                <a:latin typeface="Trebuchet MS"/>
              </a:rPr>
              <a:t>T</a:t>
            </a:r>
            <a:r>
              <a:rPr b="1" lang="en-US" sz="4250" spc="-375" strike="noStrike" u="sng">
                <a:solidFill>
                  <a:srgbClr val="000000"/>
                </a:solidFill>
                <a:uFillTx/>
                <a:latin typeface="Trebuchet MS"/>
              </a:rPr>
              <a:t>A</a:t>
            </a:r>
            <a:r>
              <a:rPr b="1" lang="en-US" sz="4250" spc="9" strike="noStrike" u="sng">
                <a:solidFill>
                  <a:srgbClr val="000000"/>
                </a:solidFill>
                <a:uFillTx/>
                <a:latin typeface="Trebuchet MS"/>
              </a:rPr>
              <a:t>T</a:t>
            </a:r>
            <a:r>
              <a:rPr b="1" lang="en-US" sz="4250" spc="-12" strike="noStrike" u="sng">
                <a:solidFill>
                  <a:srgbClr val="000000"/>
                </a:solidFill>
                <a:uFillTx/>
                <a:latin typeface="Trebuchet MS"/>
              </a:rPr>
              <a:t>E</a:t>
            </a:r>
            <a:r>
              <a:rPr b="1" lang="en-US" sz="4250" spc="-21" strike="noStrike" u="sng">
                <a:solidFill>
                  <a:srgbClr val="000000"/>
                </a:solidFill>
                <a:uFillTx/>
                <a:latin typeface="Trebuchet MS"/>
              </a:rPr>
              <a:t>ME</a:t>
            </a:r>
            <a:r>
              <a:rPr b="1" lang="en-US" sz="4250" spc="7" strike="noStrike" u="sng">
                <a:solidFill>
                  <a:srgbClr val="000000"/>
                </a:solidFill>
                <a:uFillTx/>
                <a:latin typeface="Trebuchet MS"/>
              </a:rPr>
              <a:t>NT</a:t>
            </a:r>
            <a:endParaRPr b="0" lang="en-IN" sz="4250" spc="-1" strike="noStrike">
              <a:solidFill>
                <a:srgbClr val="000000"/>
              </a:solidFill>
              <a:latin typeface="Arial"/>
            </a:endParaRPr>
          </a:p>
        </p:txBody>
      </p:sp>
      <p:pic>
        <p:nvPicPr>
          <p:cNvPr id="162" name="object 8" descr=""/>
          <p:cNvPicPr/>
          <p:nvPr/>
        </p:nvPicPr>
        <p:blipFill>
          <a:blip r:embed="rId2"/>
          <a:stretch/>
        </p:blipFill>
        <p:spPr>
          <a:xfrm>
            <a:off x="676440" y="6467400"/>
            <a:ext cx="2142360" cy="199440"/>
          </a:xfrm>
          <a:prstGeom prst="rect">
            <a:avLst/>
          </a:prstGeom>
          <a:ln w="0">
            <a:noFill/>
          </a:ln>
        </p:spPr>
      </p:pic>
      <p:sp>
        <p:nvSpPr>
          <p:cNvPr id="163" name="object 9"/>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164" name="PlaceHolder 2"/>
          <p:cNvSpPr>
            <a:spLocks noGrp="1"/>
          </p:cNvSpPr>
          <p:nvPr>
            <p:ph type="sldNum" idx="10"/>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C9AAFDD3-60B2-41BF-AE7D-0DF4137887AE}"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5" name="TextBox 13"/>
          <p:cNvSpPr/>
          <p:nvPr/>
        </p:nvSpPr>
        <p:spPr>
          <a:xfrm>
            <a:off x="834120" y="2514600"/>
            <a:ext cx="6632640" cy="1918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Trebuchet MS"/>
                <a:ea typeface="DejaVu Sans"/>
              </a:rPr>
              <a:t>	</a:t>
            </a:r>
            <a:r>
              <a:rPr b="0" lang="en-US" sz="2400" spc="-1" strike="noStrike">
                <a:solidFill>
                  <a:srgbClr val="000000"/>
                </a:solidFill>
                <a:latin typeface="Trebuchet MS"/>
                <a:ea typeface="DejaVu Sans"/>
              </a:rPr>
              <a:t>Develop a machine translation model using LSTMs to translate text from English to French. This model should effectively capture long-term dependencies within sentences and produce accurate translations.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6" name="object 2"/>
          <p:cNvGrpSpPr/>
          <p:nvPr/>
        </p:nvGrpSpPr>
        <p:grpSpPr>
          <a:xfrm>
            <a:off x="8658360" y="2647800"/>
            <a:ext cx="3533040" cy="3809160"/>
            <a:chOff x="8658360" y="2647800"/>
            <a:chExt cx="3533040" cy="3809160"/>
          </a:xfrm>
        </p:grpSpPr>
        <p:sp>
          <p:nvSpPr>
            <p:cNvPr id="167"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8"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pic>
          <p:nvPicPr>
            <p:cNvPr id="169" name="object 5" descr=""/>
            <p:cNvPicPr/>
            <p:nvPr/>
          </p:nvPicPr>
          <p:blipFill>
            <a:blip r:embed="rId1"/>
            <a:stretch/>
          </p:blipFill>
          <p:spPr>
            <a:xfrm>
              <a:off x="8658360" y="2647800"/>
              <a:ext cx="3533040" cy="3809160"/>
            </a:xfrm>
            <a:prstGeom prst="rect">
              <a:avLst/>
            </a:prstGeom>
            <a:ln w="0">
              <a:noFill/>
            </a:ln>
          </p:spPr>
        </p:pic>
      </p:grpSp>
      <p:sp>
        <p:nvSpPr>
          <p:cNvPr id="170"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1" name="PlaceHolder 1"/>
          <p:cNvSpPr>
            <a:spLocks noGrp="1"/>
          </p:cNvSpPr>
          <p:nvPr>
            <p:ph type="title"/>
          </p:nvPr>
        </p:nvSpPr>
        <p:spPr>
          <a:xfrm>
            <a:off x="609480" y="651960"/>
            <a:ext cx="526284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 strike="noStrike">
                <a:solidFill>
                  <a:srgbClr val="000000"/>
                </a:solidFill>
                <a:latin typeface="Trebuchet MS"/>
              </a:rPr>
              <a:t>PROJECT</a:t>
            </a:r>
            <a:r>
              <a:rPr b="1" lang="en-US" sz="4250" spc="1" strike="noStrike">
                <a:solidFill>
                  <a:srgbClr val="000000"/>
                </a:solidFill>
                <a:latin typeface="Trebuchet MS"/>
              </a:rPr>
              <a:t>	</a:t>
            </a:r>
            <a:r>
              <a:rPr b="1" lang="en-US" sz="4250" spc="-21" strike="noStrike">
                <a:solidFill>
                  <a:srgbClr val="000000"/>
                </a:solidFill>
                <a:latin typeface="Trebuchet MS"/>
              </a:rPr>
              <a:t>OVERVIEW</a:t>
            </a:r>
            <a:endParaRPr b="0" lang="en-IN" sz="4250" spc="-1" strike="noStrike">
              <a:solidFill>
                <a:srgbClr val="000000"/>
              </a:solidFill>
              <a:latin typeface="Arial"/>
            </a:endParaRPr>
          </a:p>
        </p:txBody>
      </p:sp>
      <p:pic>
        <p:nvPicPr>
          <p:cNvPr id="172" name="object 8" descr=""/>
          <p:cNvPicPr/>
          <p:nvPr/>
        </p:nvPicPr>
        <p:blipFill>
          <a:blip r:embed="rId2"/>
          <a:stretch/>
        </p:blipFill>
        <p:spPr>
          <a:xfrm>
            <a:off x="676440" y="6467400"/>
            <a:ext cx="2142360" cy="199440"/>
          </a:xfrm>
          <a:prstGeom prst="rect">
            <a:avLst/>
          </a:prstGeom>
          <a:ln w="0">
            <a:noFill/>
          </a:ln>
        </p:spPr>
      </p:pic>
      <p:sp>
        <p:nvSpPr>
          <p:cNvPr id="173" name="object 9"/>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174" name="PlaceHolder 2"/>
          <p:cNvSpPr>
            <a:spLocks noGrp="1"/>
          </p:cNvSpPr>
          <p:nvPr>
            <p:ph type="sldNum" idx="11"/>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C07E08B6-A721-405A-B337-812C1320DE7D}"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5" name="TextBox 10"/>
          <p:cNvSpPr/>
          <p:nvPr/>
        </p:nvSpPr>
        <p:spPr>
          <a:xfrm>
            <a:off x="609480" y="1510920"/>
            <a:ext cx="8228880" cy="483948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0" lang="en-US" sz="1400" spc="-1" strike="noStrike">
                <a:solidFill>
                  <a:srgbClr val="000000"/>
                </a:solidFill>
                <a:latin typeface="Trebuchet MS"/>
                <a:ea typeface="DejaVu Sans"/>
              </a:rPr>
              <a:t>The program will consist of several key modules:</a:t>
            </a:r>
            <a:endParaRPr b="0" lang="en-IN" sz="1400" spc="-1" strike="noStrike">
              <a:solidFill>
                <a:srgbClr val="000000"/>
              </a:solidFill>
              <a:latin typeface="Arial"/>
            </a:endParaRPr>
          </a:p>
          <a:p>
            <a:pPr>
              <a:lnSpc>
                <a:spcPct val="150000"/>
              </a:lnSpc>
            </a:pPr>
            <a:endParaRPr b="0" lang="en-IN" sz="1400" spc="-1" strike="noStrike">
              <a:solidFill>
                <a:srgbClr val="000000"/>
              </a:solidFill>
              <a:latin typeface="Arial"/>
            </a:endParaRPr>
          </a:p>
          <a:p>
            <a:pPr marL="285840" indent="-285840" algn="just">
              <a:lnSpc>
                <a:spcPct val="150000"/>
              </a:lnSpc>
              <a:buClr>
                <a:srgbClr val="000000"/>
              </a:buClr>
              <a:buFont typeface="Arial"/>
              <a:buChar char="•"/>
            </a:pPr>
            <a:r>
              <a:rPr b="1" lang="en-US" sz="1400" spc="-1" strike="noStrike">
                <a:solidFill>
                  <a:srgbClr val="000000"/>
                </a:solidFill>
                <a:latin typeface="Trebuchet MS"/>
                <a:ea typeface="DejaVu Sans"/>
              </a:rPr>
              <a:t>Data Preprocessing:</a:t>
            </a:r>
            <a:r>
              <a:rPr b="0" lang="en-US" sz="1400" spc="-1" strike="noStrike">
                <a:solidFill>
                  <a:srgbClr val="000000"/>
                </a:solidFill>
                <a:latin typeface="Trebuchet MS"/>
                <a:ea typeface="DejaVu Sans"/>
              </a:rPr>
              <a:t> This module cleans text data by removing noise and unnecessary characters. It then tokenizes the sentences into words and converts them into numerical representations using techniques like word embedding.</a:t>
            </a:r>
            <a:endParaRPr b="0" lang="en-IN" sz="1400" spc="-1" strike="noStrike">
              <a:solidFill>
                <a:srgbClr val="000000"/>
              </a:solidFill>
              <a:latin typeface="Arial"/>
            </a:endParaRPr>
          </a:p>
          <a:p>
            <a:pPr marL="285840" indent="-285840" algn="just">
              <a:lnSpc>
                <a:spcPct val="150000"/>
              </a:lnSpc>
              <a:buClr>
                <a:srgbClr val="000000"/>
              </a:buClr>
              <a:buFont typeface="Arial"/>
              <a:buChar char="•"/>
            </a:pPr>
            <a:r>
              <a:rPr b="1" lang="en-US" sz="1400" spc="-1" strike="noStrike">
                <a:solidFill>
                  <a:srgbClr val="000000"/>
                </a:solidFill>
                <a:latin typeface="Trebuchet MS"/>
                <a:ea typeface="DejaVu Sans"/>
              </a:rPr>
              <a:t>Model Architecture:</a:t>
            </a:r>
            <a:r>
              <a:rPr b="0" lang="en-US" sz="1400" spc="-1" strike="noStrike">
                <a:solidFill>
                  <a:srgbClr val="000000"/>
                </a:solidFill>
                <a:latin typeface="Trebuchet MS"/>
                <a:ea typeface="DejaVu Sans"/>
              </a:rPr>
              <a:t> This module defines the core translation model using LSTMs. It involves building an encoder-decoder architecture where the encoder processes the English sentence and the decoder generates the corresponding French translation.</a:t>
            </a:r>
            <a:endParaRPr b="0" lang="en-IN" sz="1400" spc="-1" strike="noStrike">
              <a:solidFill>
                <a:srgbClr val="000000"/>
              </a:solidFill>
              <a:latin typeface="Arial"/>
            </a:endParaRPr>
          </a:p>
          <a:p>
            <a:pPr marL="285840" indent="-285840" algn="just">
              <a:lnSpc>
                <a:spcPct val="150000"/>
              </a:lnSpc>
              <a:buClr>
                <a:srgbClr val="000000"/>
              </a:buClr>
              <a:buFont typeface="Arial"/>
              <a:buChar char="•"/>
            </a:pPr>
            <a:r>
              <a:rPr b="1" lang="en-US" sz="1400" spc="-1" strike="noStrike">
                <a:solidFill>
                  <a:srgbClr val="000000"/>
                </a:solidFill>
                <a:latin typeface="Trebuchet MS"/>
                <a:ea typeface="DejaVu Sans"/>
              </a:rPr>
              <a:t>Model Training:</a:t>
            </a:r>
            <a:r>
              <a:rPr b="0" lang="en-US" sz="1400" spc="-1" strike="noStrike">
                <a:solidFill>
                  <a:srgbClr val="000000"/>
                </a:solidFill>
                <a:latin typeface="Trebuchet MS"/>
                <a:ea typeface="DejaVu Sans"/>
              </a:rPr>
              <a:t> This module trains the model on the prepared dataset. It iterates through the data, feeding the English sentences to the encoder and the French translations to the decoder. The model learns to minimize the difference between the predicted and actual French translations.</a:t>
            </a:r>
            <a:endParaRPr b="0" lang="en-IN" sz="1400" spc="-1" strike="noStrike">
              <a:solidFill>
                <a:srgbClr val="000000"/>
              </a:solidFill>
              <a:latin typeface="Arial"/>
            </a:endParaRPr>
          </a:p>
          <a:p>
            <a:pPr marL="285840" indent="-285840" algn="just">
              <a:lnSpc>
                <a:spcPct val="150000"/>
              </a:lnSpc>
              <a:buClr>
                <a:srgbClr val="000000"/>
              </a:buClr>
              <a:buFont typeface="Arial"/>
              <a:buChar char="•"/>
            </a:pPr>
            <a:r>
              <a:rPr b="1" lang="en-US" sz="1400" spc="-1" strike="noStrike">
                <a:solidFill>
                  <a:srgbClr val="000000"/>
                </a:solidFill>
                <a:latin typeface="Trebuchet MS"/>
                <a:ea typeface="DejaVu Sans"/>
              </a:rPr>
              <a:t>Translation:</a:t>
            </a:r>
            <a:r>
              <a:rPr b="0" lang="en-US" sz="1400" spc="-1" strike="noStrike">
                <a:solidFill>
                  <a:srgbClr val="000000"/>
                </a:solidFill>
                <a:latin typeface="Trebuchet MS"/>
                <a:ea typeface="DejaVu Sans"/>
              </a:rPr>
              <a:t> This module allows users to input English text, which is then fed to the trained model to generate the corresponding French translation.</a:t>
            </a:r>
            <a:endParaRPr b="0" lang="en-IN" sz="14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object 2"/>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7" name="object 3"/>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8"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9" name="PlaceHolder 1"/>
          <p:cNvSpPr>
            <a:spLocks noGrp="1"/>
          </p:cNvSpPr>
          <p:nvPr>
            <p:ph type="title"/>
          </p:nvPr>
        </p:nvSpPr>
        <p:spPr>
          <a:xfrm>
            <a:off x="699480" y="891720"/>
            <a:ext cx="501372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3200" spc="21" strike="noStrike" u="sng">
                <a:solidFill>
                  <a:srgbClr val="000000"/>
                </a:solidFill>
                <a:uFillTx/>
                <a:latin typeface="Trebuchet MS"/>
              </a:rPr>
              <a:t>W</a:t>
            </a:r>
            <a:r>
              <a:rPr b="1" lang="en-US" sz="3200" spc="-21" strike="noStrike" u="sng">
                <a:solidFill>
                  <a:srgbClr val="000000"/>
                </a:solidFill>
                <a:uFillTx/>
                <a:latin typeface="Trebuchet MS"/>
              </a:rPr>
              <a:t>H</a:t>
            </a:r>
            <a:r>
              <a:rPr b="1" lang="en-US" sz="3200" spc="15" strike="noStrike" u="sng">
                <a:solidFill>
                  <a:srgbClr val="000000"/>
                </a:solidFill>
                <a:uFillTx/>
                <a:latin typeface="Trebuchet MS"/>
              </a:rPr>
              <a:t>O</a:t>
            </a:r>
            <a:r>
              <a:rPr b="1" lang="en-US" sz="3200" spc="-236" strike="noStrike" u="sng">
                <a:solidFill>
                  <a:srgbClr val="000000"/>
                </a:solidFill>
                <a:uFillTx/>
                <a:latin typeface="Trebuchet MS"/>
              </a:rPr>
              <a:t> </a:t>
            </a:r>
            <a:r>
              <a:rPr b="1" lang="en-US" sz="3200" spc="-12" strike="noStrike" u="sng">
                <a:solidFill>
                  <a:srgbClr val="000000"/>
                </a:solidFill>
                <a:uFillTx/>
                <a:latin typeface="Trebuchet MS"/>
              </a:rPr>
              <a:t>AR</a:t>
            </a:r>
            <a:r>
              <a:rPr b="1" lang="en-US" sz="3200" spc="9" strike="noStrike" u="sng">
                <a:solidFill>
                  <a:srgbClr val="000000"/>
                </a:solidFill>
                <a:uFillTx/>
                <a:latin typeface="Trebuchet MS"/>
              </a:rPr>
              <a:t>E</a:t>
            </a:r>
            <a:r>
              <a:rPr b="1" lang="en-US" sz="3200" spc="-35" strike="noStrike" u="sng">
                <a:solidFill>
                  <a:srgbClr val="000000"/>
                </a:solidFill>
                <a:uFillTx/>
                <a:latin typeface="Trebuchet MS"/>
              </a:rPr>
              <a:t> </a:t>
            </a:r>
            <a:r>
              <a:rPr b="1" lang="en-US" sz="3200" spc="-12" strike="noStrike" u="sng">
                <a:solidFill>
                  <a:srgbClr val="000000"/>
                </a:solidFill>
                <a:uFillTx/>
                <a:latin typeface="Trebuchet MS"/>
              </a:rPr>
              <a:t>T</a:t>
            </a:r>
            <a:r>
              <a:rPr b="1" lang="en-US" sz="3200" spc="-15" strike="noStrike" u="sng">
                <a:solidFill>
                  <a:srgbClr val="000000"/>
                </a:solidFill>
                <a:uFillTx/>
                <a:latin typeface="Trebuchet MS"/>
              </a:rPr>
              <a:t>H</a:t>
            </a:r>
            <a:r>
              <a:rPr b="1" lang="en-US" sz="3200" spc="9" strike="noStrike" u="sng">
                <a:solidFill>
                  <a:srgbClr val="000000"/>
                </a:solidFill>
                <a:uFillTx/>
                <a:latin typeface="Trebuchet MS"/>
              </a:rPr>
              <a:t>E</a:t>
            </a:r>
            <a:r>
              <a:rPr b="1" lang="en-US" sz="3200" spc="-35" strike="noStrike" u="sng">
                <a:solidFill>
                  <a:srgbClr val="000000"/>
                </a:solidFill>
                <a:uFillTx/>
                <a:latin typeface="Trebuchet MS"/>
              </a:rPr>
              <a:t> </a:t>
            </a:r>
            <a:r>
              <a:rPr b="1" lang="en-US" sz="3200" spc="-21" strike="noStrike" u="sng">
                <a:solidFill>
                  <a:srgbClr val="000000"/>
                </a:solidFill>
                <a:uFillTx/>
                <a:latin typeface="Trebuchet MS"/>
              </a:rPr>
              <a:t>E</a:t>
            </a:r>
            <a:r>
              <a:rPr b="1" lang="en-US" sz="3200" spc="26" strike="noStrike" u="sng">
                <a:solidFill>
                  <a:srgbClr val="000000"/>
                </a:solidFill>
                <a:uFillTx/>
                <a:latin typeface="Trebuchet MS"/>
              </a:rPr>
              <a:t>N</a:t>
            </a:r>
            <a:r>
              <a:rPr b="1" lang="en-US" sz="3200" spc="9" strike="noStrike" u="sng">
                <a:solidFill>
                  <a:srgbClr val="000000"/>
                </a:solidFill>
                <a:uFillTx/>
                <a:latin typeface="Trebuchet MS"/>
              </a:rPr>
              <a:t>D</a:t>
            </a:r>
            <a:r>
              <a:rPr b="1" lang="en-US" sz="3200" spc="-46" strike="noStrike" u="sng">
                <a:solidFill>
                  <a:srgbClr val="000000"/>
                </a:solidFill>
                <a:uFillTx/>
                <a:latin typeface="Trebuchet MS"/>
              </a:rPr>
              <a:t> </a:t>
            </a:r>
            <a:r>
              <a:rPr b="1" lang="en-US" sz="3200" spc="-1" strike="noStrike" u="sng">
                <a:solidFill>
                  <a:srgbClr val="000000"/>
                </a:solidFill>
                <a:uFillTx/>
                <a:latin typeface="Trebuchet MS"/>
              </a:rPr>
              <a:t>U</a:t>
            </a:r>
            <a:r>
              <a:rPr b="1" lang="en-US" sz="3200" spc="7" strike="noStrike" u="sng">
                <a:solidFill>
                  <a:srgbClr val="000000"/>
                </a:solidFill>
                <a:uFillTx/>
                <a:latin typeface="Trebuchet MS"/>
              </a:rPr>
              <a:t>S</a:t>
            </a:r>
            <a:r>
              <a:rPr b="1" lang="en-US" sz="3200" spc="-26" strike="noStrike" u="sng">
                <a:solidFill>
                  <a:srgbClr val="000000"/>
                </a:solidFill>
                <a:uFillTx/>
                <a:latin typeface="Trebuchet MS"/>
              </a:rPr>
              <a:t>E</a:t>
            </a:r>
            <a:r>
              <a:rPr b="1" lang="en-US" sz="3200" spc="-12" strike="noStrike" u="sng">
                <a:solidFill>
                  <a:srgbClr val="000000"/>
                </a:solidFill>
                <a:uFillTx/>
                <a:latin typeface="Trebuchet MS"/>
              </a:rPr>
              <a:t>R</a:t>
            </a:r>
            <a:r>
              <a:rPr b="1" lang="en-US" sz="3200" spc="1" strike="noStrike" u="sng">
                <a:solidFill>
                  <a:srgbClr val="000000"/>
                </a:solidFill>
                <a:uFillTx/>
                <a:latin typeface="Trebuchet MS"/>
              </a:rPr>
              <a:t>S?</a:t>
            </a:r>
            <a:endParaRPr b="0" lang="en-IN" sz="3200" spc="-1" strike="noStrike">
              <a:solidFill>
                <a:srgbClr val="000000"/>
              </a:solidFill>
              <a:latin typeface="Arial"/>
            </a:endParaRPr>
          </a:p>
        </p:txBody>
      </p:sp>
      <p:pic>
        <p:nvPicPr>
          <p:cNvPr id="180" name="object 6" descr=""/>
          <p:cNvPicPr/>
          <p:nvPr/>
        </p:nvPicPr>
        <p:blipFill>
          <a:blip r:embed="rId1"/>
          <a:stretch/>
        </p:blipFill>
        <p:spPr>
          <a:xfrm>
            <a:off x="723960" y="6172200"/>
            <a:ext cx="2180520" cy="484920"/>
          </a:xfrm>
          <a:prstGeom prst="rect">
            <a:avLst/>
          </a:prstGeom>
          <a:ln w="0">
            <a:noFill/>
          </a:ln>
        </p:spPr>
      </p:pic>
      <p:sp>
        <p:nvSpPr>
          <p:cNvPr id="181" name="object 7"/>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182" name="PlaceHolder 2"/>
          <p:cNvSpPr>
            <a:spLocks noGrp="1"/>
          </p:cNvSpPr>
          <p:nvPr>
            <p:ph type="sldNum" idx="12"/>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29D8020F-8F1D-4F3E-9267-72579A28ACAF}"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3" name="TextBox 8"/>
          <p:cNvSpPr/>
          <p:nvPr/>
        </p:nvSpPr>
        <p:spPr>
          <a:xfrm>
            <a:off x="1219320" y="2320560"/>
            <a:ext cx="7162200" cy="31071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50000"/>
              </a:lnSpc>
              <a:buClr>
                <a:srgbClr val="000000"/>
              </a:buClr>
              <a:buFont typeface="Arial"/>
              <a:buChar char="•"/>
            </a:pPr>
            <a:r>
              <a:rPr b="0" lang="en-US" sz="2000" spc="-1" strike="noStrike">
                <a:solidFill>
                  <a:srgbClr val="000000"/>
                </a:solidFill>
                <a:latin typeface="Trebuchet MS"/>
                <a:ea typeface="DejaVu Sans"/>
              </a:rPr>
              <a:t>Translators and language enthusiasts who can leverage the model for basic translation tasks.</a:t>
            </a:r>
            <a:endParaRPr b="0" lang="en-IN" sz="2000" spc="-1" strike="noStrike">
              <a:solidFill>
                <a:srgbClr val="000000"/>
              </a:solidFill>
              <a:latin typeface="Arial"/>
            </a:endParaRPr>
          </a:p>
          <a:p>
            <a:pPr marL="343080" indent="-343080">
              <a:lnSpc>
                <a:spcPct val="150000"/>
              </a:lnSpc>
              <a:buClr>
                <a:srgbClr val="000000"/>
              </a:buClr>
              <a:buFont typeface="Arial"/>
              <a:buChar char="•"/>
            </a:pPr>
            <a:r>
              <a:rPr b="0" lang="en-US" sz="2000" spc="-1" strike="noStrike">
                <a:solidFill>
                  <a:srgbClr val="000000"/>
                </a:solidFill>
                <a:latin typeface="Trebuchet MS"/>
                <a:ea typeface="DejaVu Sans"/>
              </a:rPr>
              <a:t>Developers seeking to integrate machine translation functionalities into their applications.</a:t>
            </a:r>
            <a:endParaRPr b="0" lang="en-IN" sz="2000" spc="-1" strike="noStrike">
              <a:solidFill>
                <a:srgbClr val="000000"/>
              </a:solidFill>
              <a:latin typeface="Arial"/>
            </a:endParaRPr>
          </a:p>
          <a:p>
            <a:pPr marL="343080" indent="-343080">
              <a:lnSpc>
                <a:spcPct val="150000"/>
              </a:lnSpc>
              <a:buClr>
                <a:srgbClr val="000000"/>
              </a:buClr>
              <a:buFont typeface="Arial"/>
              <a:buChar char="•"/>
            </a:pPr>
            <a:r>
              <a:rPr b="0" lang="en-US" sz="2000" spc="-1" strike="noStrike">
                <a:solidFill>
                  <a:srgbClr val="000000"/>
                </a:solidFill>
                <a:latin typeface="Trebuchet MS"/>
                <a:ea typeface="DejaVu Sans"/>
              </a:rPr>
              <a:t>Educational institutions for research and demonstration purposes.</a:t>
            </a:r>
            <a:endParaRPr b="0" lang="en-IN" sz="20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object 2" descr=""/>
          <p:cNvPicPr/>
          <p:nvPr/>
        </p:nvPicPr>
        <p:blipFill>
          <a:blip r:embed="rId1"/>
          <a:stretch/>
        </p:blipFill>
        <p:spPr>
          <a:xfrm>
            <a:off x="0" y="1476360"/>
            <a:ext cx="2694960" cy="3247200"/>
          </a:xfrm>
          <a:prstGeom prst="rect">
            <a:avLst/>
          </a:prstGeom>
          <a:ln w="0">
            <a:noFill/>
          </a:ln>
        </p:spPr>
      </p:pic>
      <p:sp>
        <p:nvSpPr>
          <p:cNvPr id="185"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6"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7"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8" name="PlaceHolder 1"/>
          <p:cNvSpPr>
            <a:spLocks noGrp="1"/>
          </p:cNvSpPr>
          <p:nvPr>
            <p:ph type="title"/>
          </p:nvPr>
        </p:nvSpPr>
        <p:spPr>
          <a:xfrm>
            <a:off x="533520" y="525600"/>
            <a:ext cx="9762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41" strike="noStrike" u="sng">
                <a:solidFill>
                  <a:srgbClr val="000000"/>
                </a:solidFill>
                <a:uFillTx/>
                <a:latin typeface="Trebuchet MS"/>
              </a:rPr>
              <a:t>Y</a:t>
            </a:r>
            <a:r>
              <a:rPr b="1" lang="en-US" sz="3600" spc="7" strike="noStrike" u="sng">
                <a:solidFill>
                  <a:srgbClr val="000000"/>
                </a:solidFill>
                <a:uFillTx/>
                <a:latin typeface="Trebuchet MS"/>
              </a:rPr>
              <a:t>O</a:t>
            </a:r>
            <a:r>
              <a:rPr b="1" lang="en-US" sz="3600" spc="21" strike="noStrike" u="sng">
                <a:solidFill>
                  <a:srgbClr val="000000"/>
                </a:solidFill>
                <a:uFillTx/>
                <a:latin typeface="Trebuchet MS"/>
              </a:rPr>
              <a:t>U</a:t>
            </a:r>
            <a:r>
              <a:rPr b="1" lang="en-US" sz="3600" spc="-1" strike="noStrike" u="sng">
                <a:solidFill>
                  <a:srgbClr val="000000"/>
                </a:solidFill>
                <a:uFillTx/>
                <a:latin typeface="Trebuchet MS"/>
              </a:rPr>
              <a:t>R</a:t>
            </a:r>
            <a:r>
              <a:rPr b="1" lang="en-US" sz="3600" spc="1" strike="noStrike" u="sng">
                <a:solidFill>
                  <a:srgbClr val="000000"/>
                </a:solidFill>
                <a:uFillTx/>
                <a:latin typeface="Trebuchet MS"/>
              </a:rPr>
              <a:t> </a:t>
            </a:r>
            <a:r>
              <a:rPr b="1" lang="en-US" sz="3600" spc="21" strike="noStrike" u="sng">
                <a:solidFill>
                  <a:srgbClr val="000000"/>
                </a:solidFill>
                <a:uFillTx/>
                <a:latin typeface="Trebuchet MS"/>
              </a:rPr>
              <a:t>S</a:t>
            </a:r>
            <a:r>
              <a:rPr b="1" lang="en-US" sz="3600" spc="7" strike="noStrike" u="sng">
                <a:solidFill>
                  <a:srgbClr val="000000"/>
                </a:solidFill>
                <a:uFillTx/>
                <a:latin typeface="Trebuchet MS"/>
              </a:rPr>
              <a:t>O</a:t>
            </a:r>
            <a:r>
              <a:rPr b="1" lang="en-US" sz="3600" spc="21" strike="noStrike" u="sng">
                <a:solidFill>
                  <a:srgbClr val="000000"/>
                </a:solidFill>
                <a:uFillTx/>
                <a:latin typeface="Trebuchet MS"/>
              </a:rPr>
              <a:t>LU</a:t>
            </a:r>
            <a:r>
              <a:rPr b="1" lang="en-US" sz="3600" spc="-35" strike="noStrike" u="sng">
                <a:solidFill>
                  <a:srgbClr val="000000"/>
                </a:solidFill>
                <a:uFillTx/>
                <a:latin typeface="Trebuchet MS"/>
              </a:rPr>
              <a:t>T</a:t>
            </a:r>
            <a:r>
              <a:rPr b="1" lang="en-US" sz="3600" spc="-32" strike="noStrike" u="sng">
                <a:solidFill>
                  <a:srgbClr val="000000"/>
                </a:solidFill>
                <a:uFillTx/>
                <a:latin typeface="Trebuchet MS"/>
              </a:rPr>
              <a:t>I</a:t>
            </a:r>
            <a:r>
              <a:rPr b="1" lang="en-US" sz="3600" spc="7" strike="noStrike" u="sng">
                <a:solidFill>
                  <a:srgbClr val="000000"/>
                </a:solidFill>
                <a:uFillTx/>
                <a:latin typeface="Trebuchet MS"/>
              </a:rPr>
              <a:t>O</a:t>
            </a:r>
            <a:r>
              <a:rPr b="1" lang="en-US" sz="3600" spc="-1" strike="noStrike" u="sng">
                <a:solidFill>
                  <a:srgbClr val="000000"/>
                </a:solidFill>
                <a:uFillTx/>
                <a:latin typeface="Trebuchet MS"/>
              </a:rPr>
              <a:t>N</a:t>
            </a:r>
            <a:r>
              <a:rPr b="1" lang="en-US" sz="3600" spc="-347" strike="noStrike" u="sng">
                <a:solidFill>
                  <a:srgbClr val="000000"/>
                </a:solidFill>
                <a:uFillTx/>
                <a:latin typeface="Trebuchet MS"/>
              </a:rPr>
              <a:t> </a:t>
            </a:r>
            <a:r>
              <a:rPr b="1" lang="en-US" sz="3600" spc="-35" strike="noStrike" u="sng">
                <a:solidFill>
                  <a:srgbClr val="000000"/>
                </a:solidFill>
                <a:uFillTx/>
                <a:latin typeface="Trebuchet MS"/>
              </a:rPr>
              <a:t>A</a:t>
            </a:r>
            <a:r>
              <a:rPr b="1" lang="en-US" sz="3600" spc="-7" strike="noStrike" u="sng">
                <a:solidFill>
                  <a:srgbClr val="000000"/>
                </a:solidFill>
                <a:uFillTx/>
                <a:latin typeface="Trebuchet MS"/>
              </a:rPr>
              <a:t>N</a:t>
            </a:r>
            <a:r>
              <a:rPr b="1" lang="en-US" sz="3600" spc="-1" strike="noStrike" u="sng">
                <a:solidFill>
                  <a:srgbClr val="000000"/>
                </a:solidFill>
                <a:uFillTx/>
                <a:latin typeface="Trebuchet MS"/>
              </a:rPr>
              <a:t>D</a:t>
            </a:r>
            <a:r>
              <a:rPr b="1" lang="en-US" sz="3600" spc="29" strike="noStrike" u="sng">
                <a:solidFill>
                  <a:srgbClr val="000000"/>
                </a:solidFill>
                <a:uFillTx/>
                <a:latin typeface="Trebuchet MS"/>
              </a:rPr>
              <a:t> </a:t>
            </a:r>
            <a:r>
              <a:rPr b="1" lang="en-US" sz="3600" spc="-32" strike="noStrike" u="sng">
                <a:solidFill>
                  <a:srgbClr val="000000"/>
                </a:solidFill>
                <a:uFillTx/>
                <a:latin typeface="Trebuchet MS"/>
              </a:rPr>
              <a:t>I</a:t>
            </a:r>
            <a:r>
              <a:rPr b="1" lang="en-US" sz="3600" spc="-35" strike="noStrike" u="sng">
                <a:solidFill>
                  <a:srgbClr val="000000"/>
                </a:solidFill>
                <a:uFillTx/>
                <a:latin typeface="Trebuchet MS"/>
              </a:rPr>
              <a:t>T</a:t>
            </a:r>
            <a:r>
              <a:rPr b="1" lang="en-US" sz="3600" spc="-1" strike="noStrike" u="sng">
                <a:solidFill>
                  <a:srgbClr val="000000"/>
                </a:solidFill>
                <a:uFillTx/>
                <a:latin typeface="Trebuchet MS"/>
              </a:rPr>
              <a:t>S</a:t>
            </a:r>
            <a:r>
              <a:rPr b="1" lang="en-US" sz="3600" spc="55" strike="noStrike" u="sng">
                <a:solidFill>
                  <a:srgbClr val="000000"/>
                </a:solidFill>
                <a:uFillTx/>
                <a:latin typeface="Trebuchet MS"/>
              </a:rPr>
              <a:t> </a:t>
            </a:r>
            <a:r>
              <a:rPr b="1" lang="en-US" sz="3600" spc="-296" strike="noStrike" u="sng">
                <a:solidFill>
                  <a:srgbClr val="000000"/>
                </a:solidFill>
                <a:uFillTx/>
                <a:latin typeface="Trebuchet MS"/>
              </a:rPr>
              <a:t>V</a:t>
            </a:r>
            <a:r>
              <a:rPr b="1" lang="en-US" sz="3600" spc="-35" strike="noStrike" u="sng">
                <a:solidFill>
                  <a:srgbClr val="000000"/>
                </a:solidFill>
                <a:uFillTx/>
                <a:latin typeface="Trebuchet MS"/>
              </a:rPr>
              <a:t>A</a:t>
            </a:r>
            <a:r>
              <a:rPr b="1" lang="en-US" sz="3600" spc="21" strike="noStrike" u="sng">
                <a:solidFill>
                  <a:srgbClr val="000000"/>
                </a:solidFill>
                <a:uFillTx/>
                <a:latin typeface="Trebuchet MS"/>
              </a:rPr>
              <a:t>LU</a:t>
            </a:r>
            <a:r>
              <a:rPr b="1" lang="en-US" sz="3600" spc="-1" strike="noStrike" u="sng">
                <a:solidFill>
                  <a:srgbClr val="000000"/>
                </a:solidFill>
                <a:uFillTx/>
                <a:latin typeface="Trebuchet MS"/>
              </a:rPr>
              <a:t>E</a:t>
            </a:r>
            <a:r>
              <a:rPr b="1" lang="en-US" sz="3600" spc="-66" strike="noStrike" u="sng">
                <a:solidFill>
                  <a:srgbClr val="000000"/>
                </a:solidFill>
                <a:uFillTx/>
                <a:latin typeface="Trebuchet MS"/>
              </a:rPr>
              <a:t> </a:t>
            </a:r>
            <a:r>
              <a:rPr b="1" lang="en-US" sz="3600" spc="-15" strike="noStrike" u="sng">
                <a:solidFill>
                  <a:srgbClr val="000000"/>
                </a:solidFill>
                <a:uFillTx/>
                <a:latin typeface="Trebuchet MS"/>
              </a:rPr>
              <a:t>P</a:t>
            </a:r>
            <a:r>
              <a:rPr b="1" lang="en-US" sz="3600" spc="-32" strike="noStrike" u="sng">
                <a:solidFill>
                  <a:srgbClr val="000000"/>
                </a:solidFill>
                <a:uFillTx/>
                <a:latin typeface="Trebuchet MS"/>
              </a:rPr>
              <a:t>R</a:t>
            </a:r>
            <a:r>
              <a:rPr b="1" lang="en-US" sz="3600" spc="7" strike="noStrike" u="sng">
                <a:solidFill>
                  <a:srgbClr val="000000"/>
                </a:solidFill>
                <a:uFillTx/>
                <a:latin typeface="Trebuchet MS"/>
              </a:rPr>
              <a:t>O</a:t>
            </a:r>
            <a:r>
              <a:rPr b="1" lang="en-US" sz="3600" spc="-15" strike="noStrike" u="sng">
                <a:solidFill>
                  <a:srgbClr val="000000"/>
                </a:solidFill>
                <a:uFillTx/>
                <a:latin typeface="Trebuchet MS"/>
              </a:rPr>
              <a:t>P</a:t>
            </a:r>
            <a:r>
              <a:rPr b="1" lang="en-US" sz="3600" spc="7" strike="noStrike" u="sng">
                <a:solidFill>
                  <a:srgbClr val="000000"/>
                </a:solidFill>
                <a:uFillTx/>
                <a:latin typeface="Trebuchet MS"/>
              </a:rPr>
              <a:t>O</a:t>
            </a:r>
            <a:r>
              <a:rPr b="1" lang="en-US" sz="3600" spc="21" strike="noStrike" u="sng">
                <a:solidFill>
                  <a:srgbClr val="000000"/>
                </a:solidFill>
                <a:uFillTx/>
                <a:latin typeface="Trebuchet MS"/>
              </a:rPr>
              <a:t>S</a:t>
            </a:r>
            <a:r>
              <a:rPr b="1" lang="en-US" sz="3600" spc="-32" strike="noStrike" u="sng">
                <a:solidFill>
                  <a:srgbClr val="000000"/>
                </a:solidFill>
                <a:uFillTx/>
                <a:latin typeface="Trebuchet MS"/>
              </a:rPr>
              <a:t>I</a:t>
            </a:r>
            <a:r>
              <a:rPr b="1" lang="en-US" sz="3600" spc="-35" strike="noStrike" u="sng">
                <a:solidFill>
                  <a:srgbClr val="000000"/>
                </a:solidFill>
                <a:uFillTx/>
                <a:latin typeface="Trebuchet MS"/>
              </a:rPr>
              <a:t>T</a:t>
            </a:r>
            <a:r>
              <a:rPr b="1" lang="en-US" sz="3600" spc="-32" strike="noStrike" u="sng">
                <a:solidFill>
                  <a:srgbClr val="000000"/>
                </a:solidFill>
                <a:uFillTx/>
                <a:latin typeface="Trebuchet MS"/>
              </a:rPr>
              <a:t>I</a:t>
            </a:r>
            <a:r>
              <a:rPr b="1" lang="en-US" sz="3600" spc="7" strike="noStrike" u="sng">
                <a:solidFill>
                  <a:srgbClr val="000000"/>
                </a:solidFill>
                <a:uFillTx/>
                <a:latin typeface="Trebuchet MS"/>
              </a:rPr>
              <a:t>O</a:t>
            </a:r>
            <a:r>
              <a:rPr b="1" lang="en-US" sz="3600" spc="-1" strike="noStrike" u="sng">
                <a:solidFill>
                  <a:srgbClr val="000000"/>
                </a:solidFill>
                <a:uFillTx/>
                <a:latin typeface="Trebuchet MS"/>
              </a:rPr>
              <a:t>N</a:t>
            </a:r>
            <a:endParaRPr b="0" lang="en-IN" sz="3600" spc="-1" strike="noStrike">
              <a:solidFill>
                <a:srgbClr val="000000"/>
              </a:solidFill>
              <a:latin typeface="Arial"/>
            </a:endParaRPr>
          </a:p>
        </p:txBody>
      </p:sp>
      <p:pic>
        <p:nvPicPr>
          <p:cNvPr id="189" name="object 7" descr=""/>
          <p:cNvPicPr/>
          <p:nvPr/>
        </p:nvPicPr>
        <p:blipFill>
          <a:blip r:embed="rId2"/>
          <a:stretch/>
        </p:blipFill>
        <p:spPr>
          <a:xfrm>
            <a:off x="676440" y="6467400"/>
            <a:ext cx="2142360" cy="199440"/>
          </a:xfrm>
          <a:prstGeom prst="rect">
            <a:avLst/>
          </a:prstGeom>
          <a:ln w="0">
            <a:noFill/>
          </a:ln>
        </p:spPr>
      </p:pic>
      <p:sp>
        <p:nvSpPr>
          <p:cNvPr id="190" name="object 8"/>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191" name="PlaceHolder 2"/>
          <p:cNvSpPr>
            <a:spLocks noGrp="1"/>
          </p:cNvSpPr>
          <p:nvPr>
            <p:ph type="sldNum" idx="13"/>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F24801B7-CC47-4D45-B1F3-993EC94F9B4C}"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92" name="TextBox 9"/>
          <p:cNvSpPr/>
          <p:nvPr/>
        </p:nvSpPr>
        <p:spPr>
          <a:xfrm>
            <a:off x="2819520" y="1752480"/>
            <a:ext cx="6933600" cy="4204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Trebuchet MS"/>
                <a:ea typeface="DejaVu Sans"/>
              </a:rPr>
              <a:t>This project empowers you with:</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1" lang="en-US" sz="1800" spc="-1" strike="noStrike">
                <a:solidFill>
                  <a:srgbClr val="000000"/>
                </a:solidFill>
                <a:latin typeface="Trebuchet MS"/>
                <a:ea typeface="DejaVu Sans"/>
              </a:rPr>
              <a:t>Accurate Translations:</a:t>
            </a:r>
            <a:r>
              <a:rPr b="0" lang="en-US" sz="1800" spc="-1" strike="noStrike">
                <a:solidFill>
                  <a:srgbClr val="000000"/>
                </a:solidFill>
                <a:latin typeface="Trebuchet MS"/>
                <a:ea typeface="DejaVu Sans"/>
              </a:rPr>
              <a:t> LSTMs excel at capturing long-term dependencies within sentences, crucial for natural-sounding translations that preserve meaning and context.</a:t>
            </a: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1" lang="en-US" sz="1800" spc="-1" strike="noStrike">
                <a:solidFill>
                  <a:srgbClr val="000000"/>
                </a:solidFill>
                <a:latin typeface="Trebuchet MS"/>
                <a:ea typeface="DejaVu Sans"/>
              </a:rPr>
              <a:t>Effortless Workflow:</a:t>
            </a:r>
            <a:r>
              <a:rPr b="0" lang="en-US" sz="1800" spc="-1" strike="noStrike">
                <a:solidFill>
                  <a:srgbClr val="000000"/>
                </a:solidFill>
                <a:latin typeface="Trebuchet MS"/>
                <a:ea typeface="DejaVu Sans"/>
              </a:rPr>
              <a:t> Translate entire sentences or paragraphs at once, saving you time and effort compared to manual translation or piecemeal sentence-by-sentence approaches.</a:t>
            </a: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1" lang="en-US" sz="1800" spc="-1" strike="noStrike">
                <a:solidFill>
                  <a:srgbClr val="000000"/>
                </a:solidFill>
                <a:latin typeface="Trebuchet MS"/>
                <a:ea typeface="DejaVu Sans"/>
              </a:rPr>
              <a:t>Flexibility and Customization:</a:t>
            </a:r>
            <a:r>
              <a:rPr b="0" lang="en-US" sz="1800" spc="-1" strike="noStrike">
                <a:solidFill>
                  <a:srgbClr val="000000"/>
                </a:solidFill>
                <a:latin typeface="Trebuchet MS"/>
                <a:ea typeface="DejaVu Sans"/>
              </a:rPr>
              <a:t> This framework provides a solid foundation for your specific needs. Modify it to accommodate different language pairs or train on domain-specific datasets for specialized fields, enhancing translation accuracy and relevance.</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194"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5"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6"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pic>
        <p:nvPicPr>
          <p:cNvPr id="197" name="object 6" descr=""/>
          <p:cNvPicPr/>
          <p:nvPr/>
        </p:nvPicPr>
        <p:blipFill>
          <a:blip r:embed="rId1"/>
          <a:stretch/>
        </p:blipFill>
        <p:spPr>
          <a:xfrm>
            <a:off x="66600" y="3381480"/>
            <a:ext cx="2466360" cy="3418920"/>
          </a:xfrm>
          <a:prstGeom prst="rect">
            <a:avLst/>
          </a:prstGeom>
          <a:ln w="0">
            <a:noFill/>
          </a:ln>
        </p:spPr>
      </p:pic>
      <p:sp>
        <p:nvSpPr>
          <p:cNvPr id="198" name="PlaceHolder 1"/>
          <p:cNvSpPr>
            <a:spLocks noGrp="1"/>
          </p:cNvSpPr>
          <p:nvPr>
            <p:ph type="title"/>
          </p:nvPr>
        </p:nvSpPr>
        <p:spPr>
          <a:xfrm>
            <a:off x="739800" y="654840"/>
            <a:ext cx="754236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9" strike="noStrike" u="sng">
                <a:solidFill>
                  <a:srgbClr val="000000"/>
                </a:solidFill>
                <a:uFillTx/>
                <a:latin typeface="Trebuchet MS"/>
              </a:rPr>
              <a:t>THE</a:t>
            </a:r>
            <a:r>
              <a:rPr b="1" lang="en-US" sz="4250" spc="15" strike="noStrike" u="sng">
                <a:solidFill>
                  <a:srgbClr val="000000"/>
                </a:solidFill>
                <a:uFillTx/>
                <a:latin typeface="Trebuchet MS"/>
              </a:rPr>
              <a:t> </a:t>
            </a:r>
            <a:r>
              <a:rPr b="1" lang="en-US" sz="4250" spc="7" strike="noStrike" u="sng">
                <a:solidFill>
                  <a:srgbClr val="000000"/>
                </a:solidFill>
                <a:uFillTx/>
                <a:latin typeface="Trebuchet MS"/>
              </a:rPr>
              <a:t>WOW</a:t>
            </a:r>
            <a:r>
              <a:rPr b="1" lang="en-US" sz="4250" spc="80" strike="noStrike" u="sng">
                <a:solidFill>
                  <a:srgbClr val="000000"/>
                </a:solidFill>
                <a:uFillTx/>
                <a:latin typeface="Trebuchet MS"/>
              </a:rPr>
              <a:t> </a:t>
            </a:r>
            <a:r>
              <a:rPr b="1" lang="en-US" sz="4250" spc="7" strike="noStrike" u="sng">
                <a:solidFill>
                  <a:srgbClr val="000000"/>
                </a:solidFill>
                <a:uFillTx/>
                <a:latin typeface="Trebuchet MS"/>
              </a:rPr>
              <a:t>IN</a:t>
            </a:r>
            <a:r>
              <a:rPr b="1" lang="en-US" sz="4250" spc="-7" strike="noStrike" u="sng">
                <a:solidFill>
                  <a:srgbClr val="000000"/>
                </a:solidFill>
                <a:uFillTx/>
                <a:latin typeface="Trebuchet MS"/>
              </a:rPr>
              <a:t> </a:t>
            </a:r>
            <a:r>
              <a:rPr b="1" lang="en-US" sz="4250" spc="9" strike="noStrike" u="sng">
                <a:solidFill>
                  <a:srgbClr val="000000"/>
                </a:solidFill>
                <a:uFillTx/>
                <a:latin typeface="Trebuchet MS"/>
              </a:rPr>
              <a:t>YOUR</a:t>
            </a:r>
            <a:r>
              <a:rPr b="1" lang="en-US" sz="4250" spc="-12" strike="noStrike" u="sng">
                <a:solidFill>
                  <a:srgbClr val="000000"/>
                </a:solidFill>
                <a:uFillTx/>
                <a:latin typeface="Trebuchet MS"/>
              </a:rPr>
              <a:t> </a:t>
            </a:r>
            <a:r>
              <a:rPr b="1" lang="en-US" sz="4250" spc="15" strike="noStrike" u="sng">
                <a:solidFill>
                  <a:srgbClr val="000000"/>
                </a:solidFill>
                <a:uFillTx/>
                <a:latin typeface="Trebuchet MS"/>
              </a:rPr>
              <a:t>SOLUTION</a:t>
            </a:r>
            <a:endParaRPr b="0" lang="en-IN" sz="4250" spc="-1" strike="noStrike">
              <a:solidFill>
                <a:srgbClr val="000000"/>
              </a:solidFill>
              <a:latin typeface="Arial"/>
            </a:endParaRPr>
          </a:p>
        </p:txBody>
      </p:sp>
      <p:sp>
        <p:nvSpPr>
          <p:cNvPr id="199" name="object 8"/>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1804840D-F64C-4F5D-A602-5079AF499BD4}" type="slidenum">
              <a:rPr b="0" lang="en-US" sz="1100" spc="7" strike="noStrike">
                <a:solidFill>
                  <a:srgbClr val="2d936b"/>
                </a:solidFill>
                <a:latin typeface="Trebuchet MS"/>
                <a:ea typeface="DejaVu Sans"/>
              </a:rPr>
              <a:t>&lt;number&gt;</a:t>
            </a:fld>
            <a:endParaRPr b="0" lang="en-IN" sz="1100" spc="-1" strike="noStrike">
              <a:solidFill>
                <a:srgbClr val="000000"/>
              </a:solidFill>
              <a:latin typeface="Arial"/>
            </a:endParaRPr>
          </a:p>
        </p:txBody>
      </p:sp>
      <p:sp>
        <p:nvSpPr>
          <p:cNvPr id="200" name="TextBox 8"/>
          <p:cNvSpPr/>
          <p:nvPr/>
        </p:nvSpPr>
        <p:spPr>
          <a:xfrm>
            <a:off x="2666880" y="2556720"/>
            <a:ext cx="5942880" cy="28328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50000"/>
              </a:lnSpc>
              <a:buClr>
                <a:srgbClr val="000000"/>
              </a:buClr>
              <a:buFont typeface="Arial"/>
              <a:buChar char="•"/>
            </a:pPr>
            <a:r>
              <a:rPr b="0" lang="en-US" sz="2000" spc="-1" strike="noStrike">
                <a:solidFill>
                  <a:srgbClr val="000000"/>
                </a:solidFill>
                <a:latin typeface="Trebuchet MS"/>
                <a:ea typeface="DejaVu Sans"/>
              </a:rPr>
              <a:t>This project offers a user-friendly and customizable framework for building a basic machine translator using LSTMs. </a:t>
            </a:r>
            <a:endParaRPr b="0" lang="en-IN" sz="2000" spc="-1" strike="noStrike">
              <a:solidFill>
                <a:srgbClr val="000000"/>
              </a:solidFill>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rebuchet MS"/>
                <a:ea typeface="DejaVu Sans"/>
              </a:rPr>
              <a:t>The ability to train on custom datasets allows for tailoring the model to specific domains or languages.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solidFill>
                <a:srgbClr val="000000"/>
              </a:solidFill>
              <a:latin typeface="Arial"/>
            </a:endParaRPr>
          </a:p>
        </p:txBody>
      </p:sp>
      <p:sp>
        <p:nvSpPr>
          <p:cNvPr id="202"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3" name="object 4"/>
          <p:cNvSpPr/>
          <p:nvPr/>
        </p:nvSpPr>
        <p:spPr>
          <a:xfrm>
            <a:off x="6696000" y="9144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4"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5" name="object 9"/>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C2B4B61D-F7B6-4DB8-823A-5ECBAEF2626F}" type="slidenum">
              <a:rPr b="0" lang="en-US" sz="1100" spc="7" strike="noStrike">
                <a:solidFill>
                  <a:srgbClr val="2d936b"/>
                </a:solidFill>
                <a:latin typeface="Trebuchet MS"/>
                <a:ea typeface="DejaVu Sans"/>
              </a:rPr>
              <a:t>&lt;number&gt;</a:t>
            </a:fld>
            <a:endParaRPr b="0" lang="en-IN" sz="1100" spc="-1" strike="noStrike">
              <a:solidFill>
                <a:srgbClr val="000000"/>
              </a:solidFill>
              <a:latin typeface="Arial"/>
            </a:endParaRPr>
          </a:p>
        </p:txBody>
      </p:sp>
      <p:sp>
        <p:nvSpPr>
          <p:cNvPr id="206" name="object 8"/>
          <p:cNvSpPr/>
          <p:nvPr/>
        </p:nvSpPr>
        <p:spPr>
          <a:xfrm>
            <a:off x="739800" y="291240"/>
            <a:ext cx="3303360" cy="7441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en-US" sz="4800" spc="9" strike="noStrike" u="sng">
                <a:solidFill>
                  <a:srgbClr val="000000"/>
                </a:solidFill>
                <a:uFillTx/>
                <a:latin typeface="Trebuchet MS"/>
                <a:ea typeface="DejaVu Sans"/>
              </a:rPr>
              <a:t>M</a:t>
            </a:r>
            <a:r>
              <a:rPr b="1" lang="en-US" sz="4800" spc="-1" strike="noStrike" u="sng">
                <a:solidFill>
                  <a:srgbClr val="000000"/>
                </a:solidFill>
                <a:uFillTx/>
                <a:latin typeface="Trebuchet MS"/>
                <a:ea typeface="DejaVu Sans"/>
              </a:rPr>
              <a:t>O</a:t>
            </a:r>
            <a:r>
              <a:rPr b="1" lang="en-US" sz="4800" spc="-15" strike="noStrike" u="sng">
                <a:solidFill>
                  <a:srgbClr val="000000"/>
                </a:solidFill>
                <a:uFillTx/>
                <a:latin typeface="Trebuchet MS"/>
                <a:ea typeface="DejaVu Sans"/>
              </a:rPr>
              <a:t>D</a:t>
            </a:r>
            <a:r>
              <a:rPr b="1" lang="en-US" sz="4800" spc="-35" strike="noStrike" u="sng">
                <a:solidFill>
                  <a:srgbClr val="000000"/>
                </a:solidFill>
                <a:uFillTx/>
                <a:latin typeface="Trebuchet MS"/>
                <a:ea typeface="DejaVu Sans"/>
              </a:rPr>
              <a:t>E</a:t>
            </a:r>
            <a:r>
              <a:rPr b="1" lang="en-US" sz="4800" spc="-32" strike="noStrike" u="sng">
                <a:solidFill>
                  <a:srgbClr val="000000"/>
                </a:solidFill>
                <a:uFillTx/>
                <a:latin typeface="Trebuchet MS"/>
                <a:ea typeface="DejaVu Sans"/>
              </a:rPr>
              <a:t>LL</a:t>
            </a:r>
            <a:r>
              <a:rPr b="1" lang="en-US" sz="4800" spc="-7" strike="noStrike" u="sng">
                <a:solidFill>
                  <a:srgbClr val="000000"/>
                </a:solidFill>
                <a:uFillTx/>
                <a:latin typeface="Trebuchet MS"/>
                <a:ea typeface="DejaVu Sans"/>
              </a:rPr>
              <a:t>I</a:t>
            </a:r>
            <a:r>
              <a:rPr b="1" lang="en-US" sz="4800" spc="26" strike="noStrike" u="sng">
                <a:solidFill>
                  <a:srgbClr val="000000"/>
                </a:solidFill>
                <a:uFillTx/>
                <a:latin typeface="Trebuchet MS"/>
                <a:ea typeface="DejaVu Sans"/>
              </a:rPr>
              <a:t>N</a:t>
            </a:r>
            <a:r>
              <a:rPr b="1" lang="en-US" sz="4800" spc="1" strike="noStrike" u="sng">
                <a:solidFill>
                  <a:srgbClr val="000000"/>
                </a:solidFill>
                <a:uFillTx/>
                <a:latin typeface="Trebuchet MS"/>
                <a:ea typeface="DejaVu Sans"/>
              </a:rPr>
              <a:t>G</a:t>
            </a:r>
            <a:endParaRPr b="0" lang="en-IN" sz="4800" spc="-1" strike="noStrike">
              <a:solidFill>
                <a:srgbClr val="000000"/>
              </a:solidFill>
              <a:latin typeface="Arial"/>
            </a:endParaRPr>
          </a:p>
        </p:txBody>
      </p:sp>
      <p:sp>
        <p:nvSpPr>
          <p:cNvPr id="207" name="TextBox 9"/>
          <p:cNvSpPr/>
          <p:nvPr/>
        </p:nvSpPr>
        <p:spPr>
          <a:xfrm>
            <a:off x="990720" y="1877760"/>
            <a:ext cx="7466760" cy="406728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Arial"/>
              <a:buChar char="•"/>
            </a:pPr>
            <a:r>
              <a:rPr b="0" lang="en-US" sz="1800" spc="-1" strike="noStrike">
                <a:solidFill>
                  <a:srgbClr val="000000"/>
                </a:solidFill>
                <a:latin typeface="Trebuchet MS"/>
                <a:ea typeface="DejaVu Sans"/>
              </a:rPr>
              <a:t>The model utilizes LSTMs in an encoder-decoder architecture.</a:t>
            </a:r>
            <a:endParaRPr b="0" lang="en-IN" sz="1800" spc="-1" strike="noStrike">
              <a:solidFill>
                <a:srgbClr val="000000"/>
              </a:solidFill>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rebuchet MS"/>
                <a:ea typeface="DejaVu Sans"/>
              </a:rPr>
              <a:t>The encoder processes the English sentence, capturing its meaning and structure.</a:t>
            </a:r>
            <a:endParaRPr b="0" lang="en-IN" sz="1800" spc="-1" strike="noStrike">
              <a:solidFill>
                <a:srgbClr val="000000"/>
              </a:solidFill>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rebuchet MS"/>
                <a:ea typeface="DejaVu Sans"/>
              </a:rPr>
              <a:t>The decoder generates the French translation word by word, using the encoded information from the encoder and previously generated French words.</a:t>
            </a:r>
            <a:endParaRPr b="0" lang="en-IN" sz="1800" spc="-1" strike="noStrike">
              <a:solidFill>
                <a:srgbClr val="000000"/>
              </a:solidFill>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rebuchet MS"/>
                <a:ea typeface="DejaVu Sans"/>
              </a:rPr>
              <a:t>Techniques like attention mechanisms (for future development) can be implemented to focus on relevant parts of the source sentence during translation.</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LibreOffice/7.4.3.2$Windows_X86_64 LibreOffice_project/1048a8393ae2eeec98dff31b5c133c5f1d08b890</Application>
  <AppVersion>15.0000</AppVersion>
  <Words>638</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2024-04-02T10:24:51Z</dcterms:created>
  <dc:creator/>
  <dc:description/>
  <dc:language>en-IN</dc:language>
  <cp:lastModifiedBy/>
  <dcterms:modified xsi:type="dcterms:W3CDTF">2024-04-05T18:49:10Z</dcterms:modified>
  <cp:revision>7</cp:revision>
  <dc:subject/>
  <dc:title>Velprakash. 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PresentationFormat">
    <vt:lpwstr>Widescreen</vt:lpwstr>
  </property>
  <property fmtid="{D5CDD505-2E9C-101B-9397-08002B2CF9AE}" pid="5" name="Slides">
    <vt:i4>10</vt:i4>
  </property>
</Properties>
</file>