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6" r:id="rId3"/>
    <p:sldId id="25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C869-04DF-2B94-7760-CDED297E1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73409-96C2-5660-E6D7-AB67F9DF4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7E4D-164B-C851-D7F0-74BB0DD6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FA1F-C75A-A3DC-A2BE-708B00EB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21DA-1D68-F5B1-FDE1-93941F6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C79AE5C8-D810-26DC-61FC-03DD6D3685A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326475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783B-7C89-5C1B-503D-CA61F592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DEFAB-C6C6-6CB9-39D2-BC82A670D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79DE-E714-CC29-3C49-109D15CF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5B02-DD65-E771-F756-4C5A3CFF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EC0AE-B353-DDF2-850D-DD3EEDA6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80F1CBC4-13E3-6CC7-F8E2-A5616DAEC92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153808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4B873-DE1A-F3C7-4057-2365F9CD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58755-C92A-1E81-11F8-1C15997F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895F-4886-C53B-061D-D55F24A3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91AA-8573-C9AE-5CDD-444409DC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FB50-47B0-93A9-9640-52C698F5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6FD1776A-4759-8603-CB22-6F666361306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542709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5EF6-8031-902B-BF21-74FCF06C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F73F-2FAE-4390-694A-355584C57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BFBF-9AA9-9DDD-FC10-071E3CFC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7D94-7FE8-E3AF-97A9-A998427F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6C40-09F5-0290-F310-74088BB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BBD98153-DBBD-ECDE-3C9E-F7DF6D48083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55216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AEFB-3A73-1143-AE51-AD44306A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26E5-C66A-EA6B-91AD-4711C354C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09FB-807D-9B05-E350-F6BB915E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0D27-9D8B-7643-8030-F9B1C60C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314A-8894-D1C8-42B9-8DD8E772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26466CAD-75CA-0A93-10AC-E0833304213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069453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5AFA-346B-2329-F88A-9AB5914A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706A-01FF-050E-9EB7-1E81ED02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035CF-8A87-A681-F043-AD754388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C567-B760-AAFA-33B4-BF4A9B47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79D29-93B6-E517-A270-FE30D69D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6E422-29E3-5C15-186B-C83440C4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9C7532E3-C533-015D-098A-CE8304F8E11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369452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4FD0-BBEF-FECA-DB20-E992C4AB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F990D-8453-09B4-E8BD-352C3616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9CEC9-05B8-6AFB-3E0B-843D6E05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E3AA9-57F9-7F7A-D7E0-410A1443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6C422-8E1B-A312-606B-7356EE570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51AA1-FC22-7669-0FB2-2BD24667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19CBA-1895-0A03-0984-CD611744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CB328-43E5-6360-CC70-F7CA8DF1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75A6A4F4-10AA-8652-52E7-ED02AB954AC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013593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E5D6-4684-8432-0808-2B36BD9B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DD5E2-E162-6E07-D228-8F41702F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16F7A-6CCA-0376-0DE6-18ACFFFC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D37D4-BFE0-96A3-539B-46A1E586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DF820BF6-9361-2EF9-5E01-E8A272A3FB7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240746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19AEC-FE4D-A7D6-0A75-3145DF8D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601D1-0AD7-57E8-86A2-DD5AA49C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D0404-F374-1E8A-4FAB-2CE6F788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B6B2A313-F4DC-2A68-7250-ADEEDD26BDA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800094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A6B5-E163-2188-C17A-0B778279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8EFA-0D95-48C2-14AA-6ECE6913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B033D-002D-CD5E-0893-48666F25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7B121-6E7F-4A6B-4961-6BDAF689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E1EF-706C-D754-0BB2-24C3DD6F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4DCD2-DE61-C5D2-738F-3AD2A247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FC550102-B6E8-5241-327A-9BD3D25578D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418468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7ED1-3A43-8A98-11D3-C8F23C2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E937D-C154-6C24-CEBA-11714396A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42015-981C-73E2-489F-84A4088C9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9FF00-B23B-CB21-5935-A3137004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23300-99B2-32AD-02D2-8C7CF864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CB539-8E25-B680-1F5B-A1CBC77B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FE292A43-2E4F-0E30-6C10-F8ACA22321E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209324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E6B03-B908-EB90-FB73-FCB6EB2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DDAF-2559-8053-F249-1E1470D7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4DCC-CB89-1F0E-3EB3-17769B85B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E6701-82B6-49E5-B0F5-32B158FC053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AFC6-E27B-3CDB-0449-03849913D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B89E-6376-9650-B93C-C11DF32BE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E4D45-6CD3-4014-BCA7-B885802E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EA7C5-E288-4D02-DC27-42B5D0A4F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IN" sz="6600"/>
              <a:t>Excel 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7369-512D-4972-B2B4-A230A5BD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IN"/>
              <a:t>Keerthanaa Arthanareeswaran </a:t>
            </a:r>
          </a:p>
          <a:p>
            <a:pPr algn="l"/>
            <a:r>
              <a:rPr lang="en-IN"/>
              <a:t>4286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3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EDE5-E5E7-010A-6C1E-FB019ED17CAF}"/>
              </a:ext>
            </a:extLst>
          </p:cNvPr>
          <p:cNvSpPr txBox="1"/>
          <p:nvPr/>
        </p:nvSpPr>
        <p:spPr>
          <a:xfrm>
            <a:off x="642257" y="522514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47B7-2DB8-916D-CB19-37970D2EE3FD}"/>
              </a:ext>
            </a:extLst>
          </p:cNvPr>
          <p:cNvSpPr txBox="1"/>
          <p:nvPr/>
        </p:nvSpPr>
        <p:spPr>
          <a:xfrm>
            <a:off x="8305800" y="1240971"/>
            <a:ext cx="3015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growth analysis based on </a:t>
            </a:r>
            <a:r>
              <a:rPr lang="en-IN" dirty="0" err="1"/>
              <a:t>states,analysis</a:t>
            </a:r>
            <a:r>
              <a:rPr lang="en-IN" dirty="0"/>
              <a:t> based on sales and profit for sub-</a:t>
            </a:r>
            <a:r>
              <a:rPr lang="en-IN" dirty="0" err="1"/>
              <a:t>category,Trend</a:t>
            </a:r>
            <a:r>
              <a:rPr lang="en-IN" dirty="0"/>
              <a:t> </a:t>
            </a:r>
            <a:r>
              <a:rPr lang="en-IN" dirty="0" err="1"/>
              <a:t>analysis,Profit</a:t>
            </a:r>
            <a:r>
              <a:rPr lang="en-IN" dirty="0"/>
              <a:t> based on ship mode and further more analysis is done in the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one of them is connected to each other and give us a visual representation as per our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conditions are given based on slicers.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6F5A9-5329-E6D8-C79A-4BF9AB1A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7" y="1382965"/>
            <a:ext cx="7203031" cy="35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2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EDE5-E5E7-010A-6C1E-FB019ED17CAF}"/>
              </a:ext>
            </a:extLst>
          </p:cNvPr>
          <p:cNvSpPr txBox="1"/>
          <p:nvPr/>
        </p:nvSpPr>
        <p:spPr>
          <a:xfrm>
            <a:off x="642257" y="522514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Problem Statement 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47B7-2DB8-916D-CB19-37970D2EE3FD}"/>
              </a:ext>
            </a:extLst>
          </p:cNvPr>
          <p:cNvSpPr txBox="1"/>
          <p:nvPr/>
        </p:nvSpPr>
        <p:spPr>
          <a:xfrm>
            <a:off x="3929743" y="1158938"/>
            <a:ext cx="3015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percentage of loss and percentage of profit in total revenue is calculated accordingly.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E86DB-81B4-0C97-552F-6DF2D339F106}"/>
              </a:ext>
            </a:extLst>
          </p:cNvPr>
          <p:cNvSpPr txBox="1"/>
          <p:nvPr/>
        </p:nvSpPr>
        <p:spPr>
          <a:xfrm>
            <a:off x="936171" y="6063343"/>
            <a:ext cx="976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Formula Used -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11C0D-8F93-81AB-EA44-51CFAA57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1" y="1158938"/>
            <a:ext cx="2177143" cy="4637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91EB9-5031-C97B-E736-C7238E359A93}"/>
              </a:ext>
            </a:extLst>
          </p:cNvPr>
          <p:cNvSpPr txBox="1"/>
          <p:nvPr/>
        </p:nvSpPr>
        <p:spPr>
          <a:xfrm>
            <a:off x="7304314" y="1158938"/>
            <a:ext cx="4027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return analysis is done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percentage loss in total revenue is 1.47%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percentage loss in total profit is 38.39%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6D4D1-80C1-8EF4-1570-FC3F16FC0ED1}"/>
              </a:ext>
            </a:extLst>
          </p:cNvPr>
          <p:cNvSpPr txBox="1"/>
          <p:nvPr/>
        </p:nvSpPr>
        <p:spPr>
          <a:xfrm>
            <a:off x="4267200" y="3457355"/>
            <a:ext cx="5987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used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COUNTA('Orders - copy'!A2:A9995)</a:t>
            </a:r>
            <a:r>
              <a:rPr lang="en-US" dirty="0"/>
              <a:t>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SUMIFS('Orders’!V2:V9995,'Orders’!Y2:Y9995,"No")</a:t>
            </a:r>
            <a:r>
              <a:rPr lang="en-US" dirty="0"/>
              <a:t>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profit/total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A18/A12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60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EDE5-E5E7-010A-6C1E-FB019ED17CAF}"/>
              </a:ext>
            </a:extLst>
          </p:cNvPr>
          <p:cNvSpPr txBox="1"/>
          <p:nvPr/>
        </p:nvSpPr>
        <p:spPr>
          <a:xfrm>
            <a:off x="642257" y="522514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Problem Statement 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47B7-2DB8-916D-CB19-37970D2EE3FD}"/>
              </a:ext>
            </a:extLst>
          </p:cNvPr>
          <p:cNvSpPr txBox="1"/>
          <p:nvPr/>
        </p:nvSpPr>
        <p:spPr>
          <a:xfrm>
            <a:off x="8305800" y="1240971"/>
            <a:ext cx="3015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of day difference between the shipment mode has been analysed.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different ship modes are of 4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analysis help us to know the fastest delivery and slowest delivery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E86DB-81B4-0C97-552F-6DF2D339F106}"/>
              </a:ext>
            </a:extLst>
          </p:cNvPr>
          <p:cNvSpPr txBox="1"/>
          <p:nvPr/>
        </p:nvSpPr>
        <p:spPr>
          <a:xfrm>
            <a:off x="642257" y="5288534"/>
            <a:ext cx="707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Used – Difference between ship date and order date is taken as Difference in dates. Pivot Table is used for further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AD0CB-D324-5A04-AF0D-C11FB835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3" y="1246300"/>
            <a:ext cx="7073065" cy="3452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80B7AE-CC60-2EF7-564C-001EA76FA265}"/>
              </a:ext>
            </a:extLst>
          </p:cNvPr>
          <p:cNvSpPr txBox="1"/>
          <p:nvPr/>
        </p:nvSpPr>
        <p:spPr>
          <a:xfrm>
            <a:off x="8403772" y="4517571"/>
            <a:ext cx="3178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Fastest mode of delivery is Same Day and the Slowest mode of delivery Is Standard Class according to the average in time difference</a:t>
            </a:r>
          </a:p>
        </p:txBody>
      </p:sp>
    </p:spTree>
    <p:extLst>
      <p:ext uri="{BB962C8B-B14F-4D97-AF65-F5344CB8AC3E}">
        <p14:creationId xmlns:p14="http://schemas.microsoft.com/office/powerpoint/2010/main" val="107731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EDE5-E5E7-010A-6C1E-FB019ED17CAF}"/>
              </a:ext>
            </a:extLst>
          </p:cNvPr>
          <p:cNvSpPr txBox="1"/>
          <p:nvPr/>
        </p:nvSpPr>
        <p:spPr>
          <a:xfrm>
            <a:off x="642257" y="522514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47B7-2DB8-916D-CB19-37970D2EE3FD}"/>
              </a:ext>
            </a:extLst>
          </p:cNvPr>
          <p:cNvSpPr txBox="1"/>
          <p:nvPr/>
        </p:nvSpPr>
        <p:spPr>
          <a:xfrm>
            <a:off x="8305800" y="1240971"/>
            <a:ext cx="3015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profitability of each customer is analysed here along with the sum of sales for each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gives the customer names with the most highest profits and lowest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E86DB-81B4-0C97-552F-6DF2D339F106}"/>
              </a:ext>
            </a:extLst>
          </p:cNvPr>
          <p:cNvSpPr txBox="1"/>
          <p:nvPr/>
        </p:nvSpPr>
        <p:spPr>
          <a:xfrm>
            <a:off x="936171" y="6063343"/>
            <a:ext cx="976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Used – Pivot Table is used for this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9636E-CC0E-1F1A-BBC5-6BEBFFAF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6" y="1240971"/>
            <a:ext cx="7416272" cy="3537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4B288D-2EC0-E60A-360A-76F37A6BD41A}"/>
              </a:ext>
            </a:extLst>
          </p:cNvPr>
          <p:cNvSpPr txBox="1"/>
          <p:nvPr/>
        </p:nvSpPr>
        <p:spPr>
          <a:xfrm>
            <a:off x="8316686" y="4778829"/>
            <a:ext cx="326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Raymond Buch has given the highest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lowest profit is given by Peter Fuller</a:t>
            </a:r>
          </a:p>
        </p:txBody>
      </p:sp>
    </p:spTree>
    <p:extLst>
      <p:ext uri="{BB962C8B-B14F-4D97-AF65-F5344CB8AC3E}">
        <p14:creationId xmlns:p14="http://schemas.microsoft.com/office/powerpoint/2010/main" val="197895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EDE5-E5E7-010A-6C1E-FB019ED17CAF}"/>
              </a:ext>
            </a:extLst>
          </p:cNvPr>
          <p:cNvSpPr txBox="1"/>
          <p:nvPr/>
        </p:nvSpPr>
        <p:spPr>
          <a:xfrm>
            <a:off x="642257" y="522514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47B7-2DB8-916D-CB19-37970D2EE3FD}"/>
              </a:ext>
            </a:extLst>
          </p:cNvPr>
          <p:cNvSpPr txBox="1"/>
          <p:nvPr/>
        </p:nvSpPr>
        <p:spPr>
          <a:xfrm>
            <a:off x="8338457" y="707180"/>
            <a:ext cx="30153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product Performance based on the category is analysed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product with their category and sub-category is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highest sum of sales and Average profit of those products are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highest and the average sales and profit is based on category and sub-category of 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E86DB-81B4-0C97-552F-6DF2D339F106}"/>
              </a:ext>
            </a:extLst>
          </p:cNvPr>
          <p:cNvSpPr txBox="1"/>
          <p:nvPr/>
        </p:nvSpPr>
        <p:spPr>
          <a:xfrm>
            <a:off x="391885" y="4604657"/>
            <a:ext cx="518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Used – Pivot Table is used for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3892E-85E5-B099-E4EC-0BC67E65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7" y="1023258"/>
            <a:ext cx="7391664" cy="3337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9CCDA-223E-5A86-E1C3-02236225DCB4}"/>
              </a:ext>
            </a:extLst>
          </p:cNvPr>
          <p:cNvSpPr txBox="1"/>
          <p:nvPr/>
        </p:nvSpPr>
        <p:spPr>
          <a:xfrm>
            <a:off x="542267" y="5498460"/>
            <a:ext cx="8588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technology category has the highest sum of sales and average of profit.</a:t>
            </a:r>
          </a:p>
        </p:txBody>
      </p:sp>
    </p:spTree>
    <p:extLst>
      <p:ext uri="{BB962C8B-B14F-4D97-AF65-F5344CB8AC3E}">
        <p14:creationId xmlns:p14="http://schemas.microsoft.com/office/powerpoint/2010/main" val="4261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EDE5-E5E7-010A-6C1E-FB019ED17CAF}"/>
              </a:ext>
            </a:extLst>
          </p:cNvPr>
          <p:cNvSpPr txBox="1"/>
          <p:nvPr/>
        </p:nvSpPr>
        <p:spPr>
          <a:xfrm>
            <a:off x="642257" y="522514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47B7-2DB8-916D-CB19-37970D2EE3FD}"/>
              </a:ext>
            </a:extLst>
          </p:cNvPr>
          <p:cNvSpPr txBox="1"/>
          <p:nvPr/>
        </p:nvSpPr>
        <p:spPr>
          <a:xfrm>
            <a:off x="8305800" y="1240971"/>
            <a:ext cx="30153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regional analysis gives us an insight about the sales and profit based on the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helps us to determine how the region wise sales can be improved.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</a:t>
            </a:r>
            <a:r>
              <a:rPr lang="en-IN" dirty="0" err="1"/>
              <a:t>concentartes</a:t>
            </a:r>
            <a:r>
              <a:rPr lang="en-IN" dirty="0"/>
              <a:t> mainly on the 4 Regions </a:t>
            </a:r>
            <a:r>
              <a:rPr lang="en-IN" dirty="0" err="1"/>
              <a:t>Central,East,South</a:t>
            </a:r>
            <a:r>
              <a:rPr lang="en-IN" dirty="0"/>
              <a:t> and 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E86DB-81B4-0C97-552F-6DF2D339F106}"/>
              </a:ext>
            </a:extLst>
          </p:cNvPr>
          <p:cNvSpPr txBox="1"/>
          <p:nvPr/>
        </p:nvSpPr>
        <p:spPr>
          <a:xfrm>
            <a:off x="489857" y="4608500"/>
            <a:ext cx="730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Used – Pivot Table is used for this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4A71A-FA99-B84B-4938-67E236E3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891846"/>
            <a:ext cx="6784727" cy="3331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D93C9-FA5B-ACD6-18DF-56CD20DA84C6}"/>
              </a:ext>
            </a:extLst>
          </p:cNvPr>
          <p:cNvSpPr txBox="1"/>
          <p:nvPr/>
        </p:nvSpPr>
        <p:spPr>
          <a:xfrm>
            <a:off x="576943" y="5319607"/>
            <a:ext cx="814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Region with highest sales is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region with lowest sales is South</a:t>
            </a:r>
          </a:p>
        </p:txBody>
      </p:sp>
    </p:spTree>
    <p:extLst>
      <p:ext uri="{BB962C8B-B14F-4D97-AF65-F5344CB8AC3E}">
        <p14:creationId xmlns:p14="http://schemas.microsoft.com/office/powerpoint/2010/main" val="264955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EDE5-E5E7-010A-6C1E-FB019ED17CAF}"/>
              </a:ext>
            </a:extLst>
          </p:cNvPr>
          <p:cNvSpPr txBox="1"/>
          <p:nvPr/>
        </p:nvSpPr>
        <p:spPr>
          <a:xfrm>
            <a:off x="642257" y="522514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47B7-2DB8-916D-CB19-37970D2EE3FD}"/>
              </a:ext>
            </a:extLst>
          </p:cNvPr>
          <p:cNvSpPr txBox="1"/>
          <p:nvPr/>
        </p:nvSpPr>
        <p:spPr>
          <a:xfrm>
            <a:off x="8305800" y="1240971"/>
            <a:ext cx="3015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correlation is analysed between the discount rate and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second correlation is done between Discount Rate and Profit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Correlation help us to know the Discount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E86DB-81B4-0C97-552F-6DF2D339F106}"/>
              </a:ext>
            </a:extLst>
          </p:cNvPr>
          <p:cNvSpPr txBox="1"/>
          <p:nvPr/>
        </p:nvSpPr>
        <p:spPr>
          <a:xfrm>
            <a:off x="346881" y="4287959"/>
            <a:ext cx="976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Used – Pivot table has been used for this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D587E-C277-7ABD-B5F4-4020DEA6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81" y="1431193"/>
            <a:ext cx="7665005" cy="2544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EB8310-3BD9-83EA-F454-63F2E1861AF3}"/>
              </a:ext>
            </a:extLst>
          </p:cNvPr>
          <p:cNvSpPr txBox="1"/>
          <p:nvPr/>
        </p:nvSpPr>
        <p:spPr>
          <a:xfrm>
            <a:off x="346881" y="4985657"/>
            <a:ext cx="1029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correlation rate between discount rate and quantity is 0.008623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correlation rate between discount rate and profit margin is -0.21949</a:t>
            </a:r>
          </a:p>
        </p:txBody>
      </p:sp>
    </p:spTree>
    <p:extLst>
      <p:ext uri="{BB962C8B-B14F-4D97-AF65-F5344CB8AC3E}">
        <p14:creationId xmlns:p14="http://schemas.microsoft.com/office/powerpoint/2010/main" val="237920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EDE5-E5E7-010A-6C1E-FB019ED17CAF}"/>
              </a:ext>
            </a:extLst>
          </p:cNvPr>
          <p:cNvSpPr txBox="1"/>
          <p:nvPr/>
        </p:nvSpPr>
        <p:spPr>
          <a:xfrm>
            <a:off x="642257" y="522514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47B7-2DB8-916D-CB19-37970D2EE3FD}"/>
              </a:ext>
            </a:extLst>
          </p:cNvPr>
          <p:cNvSpPr txBox="1"/>
          <p:nvPr/>
        </p:nvSpPr>
        <p:spPr>
          <a:xfrm>
            <a:off x="8305800" y="1240971"/>
            <a:ext cx="3015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Market Expansion Analysis is done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saturation metric and the average growth rate is  done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done using the Segmentation of </a:t>
            </a:r>
            <a:r>
              <a:rPr lang="en-IN" dirty="0" err="1"/>
              <a:t>Region,Total</a:t>
            </a:r>
            <a:r>
              <a:rPr lang="en-IN" dirty="0"/>
              <a:t> no of customers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E86DB-81B4-0C97-552F-6DF2D339F106}"/>
              </a:ext>
            </a:extLst>
          </p:cNvPr>
          <p:cNvSpPr txBox="1"/>
          <p:nvPr/>
        </p:nvSpPr>
        <p:spPr>
          <a:xfrm>
            <a:off x="936171" y="6063343"/>
            <a:ext cx="976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Used – total sales/no of customers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65DB-BB5B-832F-8318-EA445BD2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891846"/>
            <a:ext cx="7151914" cy="4812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DE02C8-7463-E2EA-41C7-EF34A6539D1D}"/>
              </a:ext>
            </a:extLst>
          </p:cNvPr>
          <p:cNvSpPr txBox="1"/>
          <p:nvPr/>
        </p:nvSpPr>
        <p:spPr>
          <a:xfrm>
            <a:off x="8458200" y="4746171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saturation metric is total sales divided by </a:t>
            </a:r>
            <a:r>
              <a:rPr lang="en-IN" dirty="0" err="1"/>
              <a:t>thr</a:t>
            </a:r>
            <a:r>
              <a:rPr lang="en-IN" dirty="0"/>
              <a:t> no of customers in that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South has low saturation metric</a:t>
            </a:r>
          </a:p>
        </p:txBody>
      </p:sp>
    </p:spTree>
    <p:extLst>
      <p:ext uri="{BB962C8B-B14F-4D97-AF65-F5344CB8AC3E}">
        <p14:creationId xmlns:p14="http://schemas.microsoft.com/office/powerpoint/2010/main" val="175180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EDE5-E5E7-010A-6C1E-FB019ED17CAF}"/>
              </a:ext>
            </a:extLst>
          </p:cNvPr>
          <p:cNvSpPr txBox="1"/>
          <p:nvPr/>
        </p:nvSpPr>
        <p:spPr>
          <a:xfrm>
            <a:off x="642257" y="522514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47B7-2DB8-916D-CB19-37970D2EE3FD}"/>
              </a:ext>
            </a:extLst>
          </p:cNvPr>
          <p:cNvSpPr txBox="1"/>
          <p:nvPr/>
        </p:nvSpPr>
        <p:spPr>
          <a:xfrm>
            <a:off x="8305800" y="1240971"/>
            <a:ext cx="30153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customer retention rate is analysed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retention rate has certain formula which has been used here to calculate the retention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existing customers with repeated orders is also analysed here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E86DB-81B4-0C97-552F-6DF2D339F106}"/>
              </a:ext>
            </a:extLst>
          </p:cNvPr>
          <p:cNvSpPr txBox="1"/>
          <p:nvPr/>
        </p:nvSpPr>
        <p:spPr>
          <a:xfrm>
            <a:off x="261256" y="4973172"/>
            <a:ext cx="5018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Used – The formula used here is sum and the retention rate formula is previous – current/previous * 100.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EB0A8D-737C-0129-A8CF-E3D0D378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69" y="1272609"/>
            <a:ext cx="7377760" cy="3212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619521-9608-8552-59F0-C90F8F010B27}"/>
              </a:ext>
            </a:extLst>
          </p:cNvPr>
          <p:cNvSpPr txBox="1"/>
          <p:nvPr/>
        </p:nvSpPr>
        <p:spPr>
          <a:xfrm>
            <a:off x="5649685" y="5296337"/>
            <a:ext cx="5671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unique customer who have bought repeated purchase is 769.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retention percentage here is 96.97%</a:t>
            </a:r>
          </a:p>
        </p:txBody>
      </p:sp>
    </p:spTree>
    <p:extLst>
      <p:ext uri="{BB962C8B-B14F-4D97-AF65-F5344CB8AC3E}">
        <p14:creationId xmlns:p14="http://schemas.microsoft.com/office/powerpoint/2010/main" val="72522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e8087970-dd1c-4a37-bb95-9760addd41c2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913E1713-223D-404F-87A3-BDC2886207A3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683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Microsoft Sans Serif</vt:lpstr>
      <vt:lpstr>Office Theme</vt:lpstr>
      <vt:lpstr>Excel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Assessment </dc:title>
  <dc:creator>Keerthanaa A</dc:creator>
  <cp:keywords>Classification=LV_C0NF1D3NT1AL</cp:keywords>
  <cp:lastModifiedBy>Keerthanaa A</cp:lastModifiedBy>
  <cp:revision>2</cp:revision>
  <dcterms:created xsi:type="dcterms:W3CDTF">2024-03-27T05:10:06Z</dcterms:created>
  <dcterms:modified xsi:type="dcterms:W3CDTF">2024-03-27T11:55:06Z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e8087970-dd1c-4a37-bb95-9760addd41c2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