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 Types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[M.KEERTHANA.xlsx]Sheet1!$A$2:$A$13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12-1746-B2DE-4B20B11EDEC7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[M.KEERTHANA.xlsx]Sheet1!$B$2:$B$13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0</c:v>
                </c:pt>
                <c:pt idx="2">
                  <c:v>250</c:v>
                </c:pt>
                <c:pt idx="3">
                  <c:v>1500</c:v>
                </c:pt>
                <c:pt idx="4">
                  <c:v>200</c:v>
                </c:pt>
                <c:pt idx="5">
                  <c:v>0</c:v>
                </c:pt>
                <c:pt idx="6">
                  <c:v>500</c:v>
                </c:pt>
                <c:pt idx="7">
                  <c:v>0</c:v>
                </c:pt>
                <c:pt idx="8">
                  <c:v>3950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12-1746-B2DE-4B20B11EDEC7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[M.KEERTHANA.xlsx]Sheet1!$C$2:$C$13</c:f>
              <c:numCache>
                <c:formatCode>General</c:formatCode>
                <c:ptCount val="12"/>
                <c:pt idx="0">
                  <c:v>1500</c:v>
                </c:pt>
                <c:pt idx="1">
                  <c:v>50</c:v>
                </c:pt>
                <c:pt idx="2">
                  <c:v>250</c:v>
                </c:pt>
                <c:pt idx="3">
                  <c:v>1500</c:v>
                </c:pt>
                <c:pt idx="4">
                  <c:v>200</c:v>
                </c:pt>
                <c:pt idx="5">
                  <c:v>150</c:v>
                </c:pt>
                <c:pt idx="6">
                  <c:v>650</c:v>
                </c:pt>
                <c:pt idx="7">
                  <c:v>125</c:v>
                </c:pt>
                <c:pt idx="8">
                  <c:v>4325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12-1746-B2DE-4B20B11EDEC7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[M.KEERTHANA.xlsx]Sheet1!$D$2:$D$13</c:f>
              <c:numCache>
                <c:formatCode>General</c:formatCode>
                <c:ptCount val="12"/>
                <c:pt idx="0">
                  <c:v>100</c:v>
                </c:pt>
                <c:pt idx="1">
                  <c:v>-50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-150</c:v>
                </c:pt>
                <c:pt idx="6">
                  <c:v>-150</c:v>
                </c:pt>
                <c:pt idx="7">
                  <c:v>-125</c:v>
                </c:pt>
                <c:pt idx="8">
                  <c:v>-375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12-1746-B2DE-4B20B11EDEC7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[M.KEERTHANA.xlsx]Sheet1!$E$2:$E$13</c:f>
              <c:numCache>
                <c:formatCode>General</c:formatCode>
                <c:ptCount val="1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12-1746-B2DE-4B20B11ED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0629759"/>
        <c:axId val="470631551"/>
      </c:lineChart>
      <c:catAx>
        <c:axId val="4706297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31551"/>
        <c:crosses val="autoZero"/>
        <c:auto val="1"/>
        <c:lblAlgn val="ctr"/>
        <c:lblOffset val="100"/>
        <c:noMultiLvlLbl val="0"/>
      </c:catAx>
      <c:valAx>
        <c:axId val="47063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62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683140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   M.KEERTHANA</a:t>
            </a:r>
            <a:endParaRPr lang="en-US" sz="2400" dirty="0"/>
          </a:p>
          <a:p>
            <a:r>
              <a:rPr lang="en-US" sz="2400" dirty="0"/>
              <a:t>REGISTER NO     :    2029DEE87E119BE8E5C4E4743924AFF2</a:t>
            </a:r>
          </a:p>
          <a:p>
            <a:r>
              <a:rPr lang="en-US" sz="2400" dirty="0"/>
              <a:t>DEPARTMENT.    :   commerce</a:t>
            </a:r>
          </a:p>
          <a:p>
            <a:r>
              <a:rPr lang="en-US" sz="2400" dirty="0"/>
              <a:t>COLLEGE              :   SRIRAM COLLEGE OF ARTS 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83289-66DF-789E-5909-D368130ABA7C}"/>
              </a:ext>
            </a:extLst>
          </p:cNvPr>
          <p:cNvSpPr txBox="1"/>
          <p:nvPr/>
        </p:nvSpPr>
        <p:spPr>
          <a:xfrm>
            <a:off x="470297" y="2141072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Expense:</a:t>
            </a:r>
            <a:r>
              <a:rPr lang="en-US" dirty="0"/>
              <a:t> Represents each expense entry</a:t>
            </a:r>
          </a:p>
          <a:p>
            <a:r>
              <a:rPr lang="en-US" b="1" dirty="0"/>
              <a:t>Category:</a:t>
            </a:r>
            <a:r>
              <a:rPr lang="en-US" dirty="0"/>
              <a:t> Represents different expense categories (e.g., Operational, Capital).</a:t>
            </a:r>
          </a:p>
          <a:p>
            <a:r>
              <a:rPr lang="en-US" b="1" dirty="0"/>
              <a:t>Project:</a:t>
            </a:r>
            <a:r>
              <a:rPr lang="en-US" dirty="0"/>
              <a:t> Represents the project to which expenses are attributed</a:t>
            </a:r>
          </a:p>
          <a:p>
            <a:r>
              <a:rPr lang="en-US" b="1" dirty="0"/>
              <a:t>Vendor:</a:t>
            </a:r>
            <a:r>
              <a:rPr lang="en-US" dirty="0"/>
              <a:t> Represents entities providing goods or services</a:t>
            </a:r>
          </a:p>
          <a:p>
            <a:r>
              <a:rPr lang="en-US" b="1" dirty="0"/>
              <a:t>Department:</a:t>
            </a:r>
            <a:r>
              <a:rPr lang="en-US" dirty="0"/>
              <a:t> Represents internal departments or teams responsible for expenses.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607DCCC-7B1E-7805-2AE7-5E006A982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679210"/>
              </p:ext>
            </p:extLst>
          </p:nvPr>
        </p:nvGraphicFramePr>
        <p:xfrm>
          <a:off x="2411016" y="2057399"/>
          <a:ext cx="5970984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32AF7-3E77-12BE-B8D2-7E9786BB3001}"/>
              </a:ext>
            </a:extLst>
          </p:cNvPr>
          <p:cNvSpPr txBox="1"/>
          <p:nvPr/>
        </p:nvSpPr>
        <p:spPr>
          <a:xfrm>
            <a:off x="1077516" y="1971586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Effectively managing expense types is crucial for maintaining financial health and ensuring project success. By implementing a comprehensive system for categorizing, tracking, and analyzing expenses,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78933-CD19-B6C0-B8E4-520F0F9F82BD}"/>
              </a:ext>
            </a:extLst>
          </p:cNvPr>
          <p:cNvSpPr txBox="1"/>
          <p:nvPr/>
        </p:nvSpPr>
        <p:spPr>
          <a:xfrm>
            <a:off x="1077516" y="3518297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Compliance and Transparency: A well-defined expense management system supports compliance with financial policies and regulatory requirements. Comprehensive audit trails and approval workflows enhance transparency and accountability.</a:t>
            </a:r>
          </a:p>
          <a:p>
            <a:r>
              <a:rPr lang="en-US" b="1" dirty="0"/>
              <a:t>Scalability and Flexibility: Customizable expense categories and scalable solutions ensure that the system can adapt to changing project needs and organizational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2351805" y="269426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 types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616481" y="987861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400" y="1341111"/>
            <a:ext cx="2376488" cy="103252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pSp>
        <p:nvGrpSpPr>
          <p:cNvPr id="14" name="object 2">
            <a:extLst>
              <a:ext uri="{FF2B5EF4-FFF2-40B4-BE49-F238E27FC236}">
                <a16:creationId xmlns:a16="http://schemas.microsoft.com/office/drawing/2014/main" id="{A2AFE956-FA51-A218-8566-6E637183A282}"/>
              </a:ext>
            </a:extLst>
          </p:cNvPr>
          <p:cNvGrpSpPr/>
          <p:nvPr/>
        </p:nvGrpSpPr>
        <p:grpSpPr>
          <a:xfrm>
            <a:off x="8334660" y="2263375"/>
            <a:ext cx="393350" cy="226431"/>
            <a:chOff x="9353550" y="5362575"/>
            <a:chExt cx="457200" cy="714375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10FE0274-904B-0095-A631-75417133856C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2947BABD-F10B-2964-E493-4D7193606B6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39AA51-4929-6F8F-B4E9-88F13C753AE6}"/>
              </a:ext>
            </a:extLst>
          </p:cNvPr>
          <p:cNvSpPr txBox="1"/>
          <p:nvPr/>
        </p:nvSpPr>
        <p:spPr>
          <a:xfrm>
            <a:off x="1113235" y="2387202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Organizations often struggle to effectively categorize and manage various types of expenses, leading to challenges in budgeting, financial analysis, and cost control. The problem is to develop a systematic approach to categorize and analyze different types of expenses, ensuring accurate tracking and reporting.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9162" y="2048649"/>
            <a:ext cx="7956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project overview, it’s crucial to understand and categorize various types of expenses to ensure effective budgeting, tracking, and management. Here’s a general classification of expense types that might be relevant in a project context: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8DD4D-E6FE-8529-9397-6D7366EA57C6}"/>
              </a:ext>
            </a:extLst>
          </p:cNvPr>
          <p:cNvSpPr txBox="1"/>
          <p:nvPr/>
        </p:nvSpPr>
        <p:spPr>
          <a:xfrm>
            <a:off x="1586508" y="2306717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 and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235AA-3CF0-94A0-471F-015A18CA3280}"/>
              </a:ext>
            </a:extLst>
          </p:cNvPr>
          <p:cNvSpPr txBox="1"/>
          <p:nvPr/>
        </p:nvSpPr>
        <p:spPr>
          <a:xfrm>
            <a:off x="1586508" y="3231236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Administrative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2651C-ACD7-81C4-945E-E488B88B63F5}"/>
              </a:ext>
            </a:extLst>
          </p:cNvPr>
          <p:cNvSpPr txBox="1"/>
          <p:nvPr/>
        </p:nvSpPr>
        <p:spPr>
          <a:xfrm>
            <a:off x="1586508" y="4181952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Marketing and Outreach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A883D-9156-035B-3EF9-FB8BDE25713F}"/>
              </a:ext>
            </a:extLst>
          </p:cNvPr>
          <p:cNvSpPr txBox="1"/>
          <p:nvPr/>
        </p:nvSpPr>
        <p:spPr>
          <a:xfrm>
            <a:off x="3042047" y="246425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Expense Categorization: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and manage multiple expense categories (e.g., operational, capital, development, administrative).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categories based on project-specific needs.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EAFC6-4F0F-035B-BD4F-CA81599FF285}"/>
              </a:ext>
            </a:extLst>
          </p:cNvPr>
          <p:cNvSpPr txBox="1"/>
          <p:nvPr/>
        </p:nvSpPr>
        <p:spPr>
          <a:xfrm>
            <a:off x="3088243" y="3926502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Automated Tracking: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with accounting and procurement systems for automatic expense recording.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receipt scanning and data extraction for accurate entry.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58E50-7DC7-DADB-F756-8E795B798A6C}"/>
              </a:ext>
            </a:extLst>
          </p:cNvPr>
          <p:cNvSpPr txBox="1"/>
          <p:nvPr/>
        </p:nvSpPr>
        <p:spPr>
          <a:xfrm>
            <a:off x="3088243" y="5340131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Budget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and monitor budgets for each expense category.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E97BB-AE0C-6FAE-D24E-279D9A5B915F}"/>
              </a:ext>
            </a:extLst>
          </p:cNvPr>
          <p:cNvSpPr txBox="1"/>
          <p:nvPr/>
        </p:nvSpPr>
        <p:spPr>
          <a:xfrm>
            <a:off x="988219" y="1409153"/>
            <a:ext cx="610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Dataset Name:</a:t>
            </a:r>
            <a:r>
              <a:rPr lang="en-US" dirty="0"/>
              <a:t> Project Expenses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1B1D9-318A-521A-1E9D-33C2D76EE737}"/>
              </a:ext>
            </a:extLst>
          </p:cNvPr>
          <p:cNvSpPr txBox="1"/>
          <p:nvPr/>
        </p:nvSpPr>
        <p:spPr>
          <a:xfrm>
            <a:off x="988219" y="1968152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To track and categorize various expenses incurred during the course of a project,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CE76-B5D7-9D4E-D2E7-80A840E36495}"/>
              </a:ext>
            </a:extLst>
          </p:cNvPr>
          <p:cNvSpPr txBox="1"/>
          <p:nvPr/>
        </p:nvSpPr>
        <p:spPr>
          <a:xfrm>
            <a:off x="988219" y="2614483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Description:</a:t>
            </a:r>
            <a:r>
              <a:rPr lang="en-US" dirty="0"/>
              <a:t> This dataset captures detailed information about different types of expenses related to a project.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6A29E-254D-21B0-2EAD-E6181C928C4D}"/>
              </a:ext>
            </a:extLst>
          </p:cNvPr>
          <p:cNvSpPr txBox="1"/>
          <p:nvPr/>
        </p:nvSpPr>
        <p:spPr>
          <a:xfrm>
            <a:off x="988219" y="331613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Expense_ID</a:t>
            </a:r>
            <a:r>
              <a:rPr lang="en-US" dirty="0"/>
              <a:t> (Integer): </a:t>
            </a:r>
          </a:p>
          <a:p>
            <a:r>
              <a:rPr lang="en-US" dirty="0"/>
              <a:t>A unique identifier for each expense record</a:t>
            </a:r>
          </a:p>
          <a:p>
            <a:r>
              <a:rPr lang="en-US" b="1" dirty="0" err="1"/>
              <a:t>Expense_Category</a:t>
            </a:r>
            <a:r>
              <a:rPr lang="en-US" dirty="0"/>
              <a:t> (String): The category of the expense, such as Operational, Capital, Development, Administrative, </a:t>
            </a:r>
            <a:r>
              <a:rPr lang="en-US" dirty="0" err="1"/>
              <a:t>etc.</a:t>
            </a:r>
            <a:r>
              <a:rPr lang="en-US" b="1" dirty="0" err="1"/>
              <a:t>Expense_Type</a:t>
            </a:r>
            <a:r>
              <a:rPr lang="en-US" dirty="0"/>
              <a:t> (String): A more detailed classification within the category, such as Salaries, Equipment Purchase, Travel, </a:t>
            </a:r>
            <a:r>
              <a:rPr lang="en-US" dirty="0" err="1"/>
              <a:t>etc.</a:t>
            </a:r>
            <a:r>
              <a:rPr lang="en-US" b="1" dirty="0" err="1"/>
              <a:t>Amount</a:t>
            </a:r>
            <a:r>
              <a:rPr lang="en-US" dirty="0"/>
              <a:t> (Decimal): The monetary value of the </a:t>
            </a:r>
            <a:r>
              <a:rPr lang="en-US" dirty="0" err="1"/>
              <a:t>expense.</a:t>
            </a:r>
            <a:r>
              <a:rPr lang="en-US" b="1" dirty="0" err="1"/>
              <a:t>Date</a:t>
            </a:r>
            <a:r>
              <a:rPr lang="en-US" dirty="0"/>
              <a:t> (Date): The date when the expense was incurred or recorded.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Real-Time Financial Insights:</a:t>
            </a:r>
            <a:endParaRPr lang="en-US" sz="2800"/>
          </a:p>
          <a:p>
            <a:r>
              <a:rPr lang="en-US" sz="2800" b="1"/>
              <a:t>Instant Visibility:</a:t>
            </a:r>
            <a:r>
              <a:rPr lang="en-US" sz="2800"/>
              <a:t> Our solution offers real-time tracking and reporting of expenses,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E11B0-69AF-7EE4-7E51-25F508E1378C}"/>
              </a:ext>
            </a:extLst>
          </p:cNvPr>
          <p:cNvSpPr txBox="1"/>
          <p:nvPr/>
        </p:nvSpPr>
        <p:spPr>
          <a:xfrm>
            <a:off x="2743200" y="3804134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Intelligent Automation: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Categorization:</a:t>
            </a:r>
            <a:r>
              <a:rPr lang="en-US" dirty="0"/>
              <a:t> Leveraging advanced machine learning algorithms,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86572-0755-F35E-7845-16A69E84D7D0}"/>
              </a:ext>
            </a:extLst>
          </p:cNvPr>
          <p:cNvSpPr txBox="1"/>
          <p:nvPr/>
        </p:nvSpPr>
        <p:spPr>
          <a:xfrm>
            <a:off x="2743200" y="492461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Analytics and Forecasting: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Insights:</a:t>
            </a:r>
            <a:r>
              <a:rPr lang="en-US" dirty="0"/>
              <a:t> Utilize predictive analytics to forecast future expenses based on historical data and trends, allowing for better financial planning and risk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m.boopathy777@gmail.com</cp:lastModifiedBy>
  <cp:revision>17</cp:revision>
  <dcterms:created xsi:type="dcterms:W3CDTF">2024-03-29T15:07:22Z</dcterms:created>
  <dcterms:modified xsi:type="dcterms:W3CDTF">2024-09-10T08:56:45Z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