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13716000" cx="2438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irH/+1AwYHs1AmTRcX3Aoyn22f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f49300f9b_7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31f49300f9b_7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f49300f9b_7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g31f49300f9b_7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f49300f9b_7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g31f49300f9b_7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ce9a2818c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31ce9a2818c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ceb7431b0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31ceb7431b0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f49300f9b_0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g31f49300f9b_0_2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ceb7431b0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g31ceb7431b0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f49300f9b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g31f49300f9b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ce9a2818c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31ce9a2818c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f49300f9b_7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g31f49300f9b_7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ceb7431b0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g31ceb7431b0_1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f49300f9b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31f49300f9b_0_2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f49300f9b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g31f49300f9b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ce9a2818c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g31ce9a2818c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ce9a2818c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31ce9a2818c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ceb7431b0_3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g31ceb7431b0_3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ceb7431b0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g31ceb7431b0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/>
          <p:nvPr>
            <p:ph idx="2" type="pic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/>
          <p:nvPr>
            <p:ph idx="2" type="pic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0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7147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>
            <p:ph idx="2" type="pic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13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3022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1pPr>
            <a:lvl2pPr indent="-53022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2pPr>
            <a:lvl3pPr indent="-53022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3pPr>
            <a:lvl4pPr indent="-53022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4pPr>
            <a:lvl5pPr indent="-53022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7147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>
            <p:ph idx="2" type="pic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5"/>
          <p:cNvSpPr/>
          <p:nvPr>
            <p:ph idx="3" type="pic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5"/>
          <p:cNvSpPr/>
          <p:nvPr>
            <p:ph idx="4" type="pic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i="1" sz="3200"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prajwalgekkouga/AHB-to-APB-Bridge" TargetMode="External"/><Relationship Id="rId4" Type="http://schemas.openxmlformats.org/officeDocument/2006/relationships/image" Target="../media/image10.jpg"/><Relationship Id="rId5" Type="http://schemas.openxmlformats.org/officeDocument/2006/relationships/hyperlink" Target="https://github.com/prajwalgekkouga/AHB-to-APB-Bridg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12093187"/>
            <a:ext cx="24384000" cy="1640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ortland State University Logo"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3220" y="12447595"/>
            <a:ext cx="4617694" cy="91213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14981075" y="7890025"/>
            <a:ext cx="66915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800">
                <a:solidFill>
                  <a:schemeClr val="lt1"/>
                </a:solidFill>
              </a:rPr>
              <a:t>Sai Rohith Reddy Yerram</a:t>
            </a:r>
            <a:endParaRPr b="1"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lt1"/>
                </a:solidFill>
              </a:rPr>
              <a:t>Suhail Ahamed Subairudeen</a:t>
            </a:r>
            <a:endParaRPr b="1" sz="3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lt1"/>
                </a:solidFill>
              </a:rPr>
              <a:t>Nikhitha Vadnala</a:t>
            </a:r>
            <a:endParaRPr b="1" sz="3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lt1"/>
                </a:solidFill>
              </a:rPr>
              <a:t>Keerthanaa Bhoopathy</a:t>
            </a:r>
            <a:endParaRPr b="1" sz="3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t/>
            </a:r>
            <a:endParaRPr b="1" sz="3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pectral"/>
              <a:buNone/>
            </a:pPr>
            <a:r>
              <a:t/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3236950" y="7077625"/>
            <a:ext cx="587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 - 14  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382982" y="3158836"/>
            <a:ext cx="20223017" cy="3020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Arial"/>
              <a:buNone/>
            </a:pPr>
            <a:r>
              <a:rPr b="1" i="1" lang="en-US" sz="8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Formal Verification of AHB – APB Bridge </a:t>
            </a:r>
            <a:r>
              <a:rPr b="1" i="1" lang="en-US" sz="8000">
                <a:solidFill>
                  <a:schemeClr val="accent2"/>
                </a:solidFill>
              </a:rPr>
              <a:t>Model </a:t>
            </a:r>
            <a:endParaRPr/>
          </a:p>
        </p:txBody>
      </p:sp>
      <p:sp>
        <p:nvSpPr>
          <p:cNvPr id="59" name="Google Shape;59;p1"/>
          <p:cNvSpPr txBox="1"/>
          <p:nvPr>
            <p:ph type="title"/>
          </p:nvPr>
        </p:nvSpPr>
        <p:spPr>
          <a:xfrm>
            <a:off x="1778000" y="-46482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Title page option 2 with solid color background</a:t>
            </a:r>
            <a:endParaRPr sz="6600"/>
          </a:p>
        </p:txBody>
      </p:sp>
      <p:pic>
        <p:nvPicPr>
          <p:cNvPr id="60" name="Google Shape;6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f49300f9b_7_4"/>
          <p:cNvSpPr txBox="1"/>
          <p:nvPr>
            <p:ph type="title"/>
          </p:nvPr>
        </p:nvSpPr>
        <p:spPr>
          <a:xfrm>
            <a:off x="1778000" y="-46482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155" name="Google Shape;155;g31f49300f9b_7_4"/>
          <p:cNvSpPr txBox="1"/>
          <p:nvPr/>
        </p:nvSpPr>
        <p:spPr>
          <a:xfrm>
            <a:off x="1224212" y="549243"/>
            <a:ext cx="80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1f49300f9b_7_4"/>
          <p:cNvSpPr txBox="1"/>
          <p:nvPr/>
        </p:nvSpPr>
        <p:spPr>
          <a:xfrm>
            <a:off x="1969850" y="549250"/>
            <a:ext cx="15065700" cy="1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>
                <a:solidFill>
                  <a:schemeClr val="accent1"/>
                </a:solidFill>
              </a:rPr>
              <a:t>Read Transfer</a:t>
            </a:r>
            <a:endParaRPr/>
          </a:p>
        </p:txBody>
      </p:sp>
      <p:sp>
        <p:nvSpPr>
          <p:cNvPr id="157" name="Google Shape;157;g31f49300f9b_7_4"/>
          <p:cNvSpPr/>
          <p:nvPr/>
        </p:nvSpPr>
        <p:spPr>
          <a:xfrm>
            <a:off x="0" y="13175866"/>
            <a:ext cx="243840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g31f49300f9b_7_4"/>
          <p:cNvSpPr txBox="1"/>
          <p:nvPr/>
        </p:nvSpPr>
        <p:spPr>
          <a:xfrm>
            <a:off x="23835360" y="13175866"/>
            <a:ext cx="5487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31f49300f9b_7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31f49300f9b_7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850" y="2304550"/>
            <a:ext cx="20355124" cy="1062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f49300f9b_7_19"/>
          <p:cNvSpPr txBox="1"/>
          <p:nvPr>
            <p:ph type="title"/>
          </p:nvPr>
        </p:nvSpPr>
        <p:spPr>
          <a:xfrm>
            <a:off x="1778000" y="-46482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166" name="Google Shape;166;g31f49300f9b_7_19"/>
          <p:cNvSpPr txBox="1"/>
          <p:nvPr/>
        </p:nvSpPr>
        <p:spPr>
          <a:xfrm>
            <a:off x="1224212" y="549243"/>
            <a:ext cx="80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31f49300f9b_7_19"/>
          <p:cNvSpPr txBox="1"/>
          <p:nvPr/>
        </p:nvSpPr>
        <p:spPr>
          <a:xfrm>
            <a:off x="1778000" y="292875"/>
            <a:ext cx="15005700" cy="16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>
                <a:solidFill>
                  <a:schemeClr val="accent1"/>
                </a:solidFill>
              </a:rPr>
              <a:t>Burst of Write Transfer</a:t>
            </a:r>
            <a:endParaRPr/>
          </a:p>
        </p:txBody>
      </p:sp>
      <p:sp>
        <p:nvSpPr>
          <p:cNvPr id="168" name="Google Shape;168;g31f49300f9b_7_19"/>
          <p:cNvSpPr/>
          <p:nvPr/>
        </p:nvSpPr>
        <p:spPr>
          <a:xfrm>
            <a:off x="0" y="13175866"/>
            <a:ext cx="243840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g31f49300f9b_7_19"/>
          <p:cNvSpPr txBox="1"/>
          <p:nvPr/>
        </p:nvSpPr>
        <p:spPr>
          <a:xfrm>
            <a:off x="23835360" y="13175866"/>
            <a:ext cx="5487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31f49300f9b_7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31f49300f9b_7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482" y="2396175"/>
            <a:ext cx="22623018" cy="959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f49300f9b_7_31"/>
          <p:cNvSpPr txBox="1"/>
          <p:nvPr>
            <p:ph type="title"/>
          </p:nvPr>
        </p:nvSpPr>
        <p:spPr>
          <a:xfrm>
            <a:off x="1778000" y="-46482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177" name="Google Shape;177;g31f49300f9b_7_31"/>
          <p:cNvSpPr txBox="1"/>
          <p:nvPr/>
        </p:nvSpPr>
        <p:spPr>
          <a:xfrm>
            <a:off x="1224212" y="549243"/>
            <a:ext cx="80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31f49300f9b_7_31"/>
          <p:cNvSpPr txBox="1"/>
          <p:nvPr/>
        </p:nvSpPr>
        <p:spPr>
          <a:xfrm>
            <a:off x="1968358" y="292869"/>
            <a:ext cx="155661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>
                <a:solidFill>
                  <a:schemeClr val="accent1"/>
                </a:solidFill>
              </a:rPr>
              <a:t>Burst of Read Transfer</a:t>
            </a:r>
            <a:endParaRPr/>
          </a:p>
        </p:txBody>
      </p:sp>
      <p:sp>
        <p:nvSpPr>
          <p:cNvPr id="179" name="Google Shape;179;g31f49300f9b_7_31"/>
          <p:cNvSpPr/>
          <p:nvPr/>
        </p:nvSpPr>
        <p:spPr>
          <a:xfrm>
            <a:off x="0" y="13175866"/>
            <a:ext cx="243840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g31f49300f9b_7_31"/>
          <p:cNvSpPr txBox="1"/>
          <p:nvPr/>
        </p:nvSpPr>
        <p:spPr>
          <a:xfrm>
            <a:off x="23835360" y="13175866"/>
            <a:ext cx="5487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31f49300f9b_7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31f49300f9b_7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850" y="2446725"/>
            <a:ext cx="20916300" cy="99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ce9a2818c_0_31"/>
          <p:cNvSpPr txBox="1"/>
          <p:nvPr>
            <p:ph type="title"/>
          </p:nvPr>
        </p:nvSpPr>
        <p:spPr>
          <a:xfrm>
            <a:off x="1778000" y="-46482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188" name="Google Shape;188;g31ce9a2818c_0_31"/>
          <p:cNvSpPr txBox="1"/>
          <p:nvPr/>
        </p:nvSpPr>
        <p:spPr>
          <a:xfrm>
            <a:off x="1224212" y="549243"/>
            <a:ext cx="80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31ce9a2818c_0_31"/>
          <p:cNvSpPr txBox="1"/>
          <p:nvPr/>
        </p:nvSpPr>
        <p:spPr>
          <a:xfrm>
            <a:off x="1778000" y="549250"/>
            <a:ext cx="15005700" cy="16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>
                <a:solidFill>
                  <a:schemeClr val="accent1"/>
                </a:solidFill>
              </a:rPr>
              <a:t>Read after Write</a:t>
            </a:r>
            <a:endParaRPr/>
          </a:p>
        </p:txBody>
      </p:sp>
      <p:sp>
        <p:nvSpPr>
          <p:cNvPr id="190" name="Google Shape;190;g31ce9a2818c_0_31"/>
          <p:cNvSpPr/>
          <p:nvPr/>
        </p:nvSpPr>
        <p:spPr>
          <a:xfrm>
            <a:off x="0" y="13175866"/>
            <a:ext cx="243840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g31ce9a2818c_0_31"/>
          <p:cNvSpPr txBox="1"/>
          <p:nvPr/>
        </p:nvSpPr>
        <p:spPr>
          <a:xfrm>
            <a:off x="23835360" y="13175866"/>
            <a:ext cx="5487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31ce9a2818c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31ce9a2818c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000" y="2341150"/>
            <a:ext cx="21021201" cy="103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ceb7431b0_0_48"/>
          <p:cNvSpPr txBox="1"/>
          <p:nvPr>
            <p:ph type="title"/>
          </p:nvPr>
        </p:nvSpPr>
        <p:spPr>
          <a:xfrm>
            <a:off x="1778000" y="-46482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199" name="Google Shape;199;g31ceb7431b0_0_48"/>
          <p:cNvSpPr txBox="1"/>
          <p:nvPr/>
        </p:nvSpPr>
        <p:spPr>
          <a:xfrm>
            <a:off x="1224212" y="549243"/>
            <a:ext cx="80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31ceb7431b0_0_48"/>
          <p:cNvSpPr txBox="1"/>
          <p:nvPr/>
        </p:nvSpPr>
        <p:spPr>
          <a:xfrm>
            <a:off x="2058658" y="292869"/>
            <a:ext cx="155661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>
                <a:solidFill>
                  <a:schemeClr val="accent1"/>
                </a:solidFill>
              </a:rPr>
              <a:t>Modes</a:t>
            </a:r>
            <a:endParaRPr/>
          </a:p>
        </p:txBody>
      </p:sp>
      <p:sp>
        <p:nvSpPr>
          <p:cNvPr id="201" name="Google Shape;201;g31ceb7431b0_0_48"/>
          <p:cNvSpPr/>
          <p:nvPr/>
        </p:nvSpPr>
        <p:spPr>
          <a:xfrm>
            <a:off x="0" y="13175866"/>
            <a:ext cx="243840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g31ceb7431b0_0_48"/>
          <p:cNvSpPr txBox="1"/>
          <p:nvPr/>
        </p:nvSpPr>
        <p:spPr>
          <a:xfrm>
            <a:off x="23835360" y="13175866"/>
            <a:ext cx="5487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31ceb7431b0_0_48"/>
          <p:cNvSpPr txBox="1"/>
          <p:nvPr/>
        </p:nvSpPr>
        <p:spPr>
          <a:xfrm>
            <a:off x="1224200" y="2100750"/>
            <a:ext cx="21660900" cy="10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We have Verified the design in using three modes.</a:t>
            </a:r>
            <a:endParaRPr sz="4500"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/>
              <a:t>Automatically Extracted Properties (AEP) : </a:t>
            </a:r>
            <a:r>
              <a:rPr lang="en-US" sz="4500"/>
              <a:t>We used AEP to check for the deadlock </a:t>
            </a:r>
            <a:r>
              <a:rPr lang="en-US" sz="4500"/>
              <a:t>conditions in the FSM. We encountered few deadlock states after which we avoided them by using </a:t>
            </a:r>
            <a:r>
              <a:rPr b="1" lang="en-US" sz="4500"/>
              <a:t>fsm_fairness </a:t>
            </a:r>
            <a:r>
              <a:rPr lang="en-US" sz="4500"/>
              <a:t>in the tcl file.</a:t>
            </a:r>
            <a:endParaRPr sz="4500"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/>
              <a:t>Formal X-Propagation (FXP) : </a:t>
            </a:r>
            <a:r>
              <a:rPr lang="en-US" sz="4500"/>
              <a:t>We used FXP to check, if there is any X-Propogation occuring in any of the signals. We found few signals in which X-Prop is triggered, we updated the RTL to fix this issue.</a:t>
            </a:r>
            <a:endParaRPr sz="4500"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/>
              <a:t>Formal Property Verification (FPV) : </a:t>
            </a:r>
            <a:r>
              <a:rPr lang="en-US" sz="4500"/>
              <a:t>We wrote the assertions and assumptions for all the modules at different levels of hierarchy, to verify the individual functionalities of these modules and their behavior in the top module.</a:t>
            </a:r>
            <a:endParaRPr sz="45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/>
          </a:p>
        </p:txBody>
      </p:sp>
      <p:pic>
        <p:nvPicPr>
          <p:cNvPr id="204" name="Google Shape;204;g31ceb7431b0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f49300f9b_0_298"/>
          <p:cNvSpPr txBox="1"/>
          <p:nvPr>
            <p:ph type="title"/>
          </p:nvPr>
        </p:nvSpPr>
        <p:spPr>
          <a:xfrm>
            <a:off x="1778000" y="-46482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210" name="Google Shape;210;g31f49300f9b_0_298"/>
          <p:cNvSpPr txBox="1"/>
          <p:nvPr/>
        </p:nvSpPr>
        <p:spPr>
          <a:xfrm>
            <a:off x="1224212" y="549243"/>
            <a:ext cx="80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1f49300f9b_0_298"/>
          <p:cNvSpPr txBox="1"/>
          <p:nvPr/>
        </p:nvSpPr>
        <p:spPr>
          <a:xfrm>
            <a:off x="2058658" y="292869"/>
            <a:ext cx="155661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>
                <a:solidFill>
                  <a:schemeClr val="accent1"/>
                </a:solidFill>
              </a:rPr>
              <a:t>Verification Strategies</a:t>
            </a:r>
            <a:endParaRPr/>
          </a:p>
        </p:txBody>
      </p:sp>
      <p:sp>
        <p:nvSpPr>
          <p:cNvPr id="212" name="Google Shape;212;g31f49300f9b_0_298"/>
          <p:cNvSpPr/>
          <p:nvPr/>
        </p:nvSpPr>
        <p:spPr>
          <a:xfrm>
            <a:off x="0" y="13175866"/>
            <a:ext cx="243840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g31f49300f9b_0_298"/>
          <p:cNvSpPr txBox="1"/>
          <p:nvPr/>
        </p:nvSpPr>
        <p:spPr>
          <a:xfrm>
            <a:off x="23835360" y="13175866"/>
            <a:ext cx="5487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31f49300f9b_0_298"/>
          <p:cNvSpPr txBox="1"/>
          <p:nvPr/>
        </p:nvSpPr>
        <p:spPr>
          <a:xfrm>
            <a:off x="1224200" y="2100750"/>
            <a:ext cx="19749300" cy="10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lang="en-US" sz="4500"/>
              <a:t>What are we Verifying ?</a:t>
            </a:r>
            <a:endParaRPr b="1" sz="45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t/>
            </a:r>
            <a:endParaRPr b="1" sz="4500"/>
          </a:p>
          <a:p>
            <a:pPr indent="-5143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n-US" sz="4500"/>
              <a:t>We are verifying the functionality of each individual modules.</a:t>
            </a:r>
            <a:endParaRPr sz="4500"/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 </a:t>
            </a:r>
            <a:endParaRPr b="1" sz="4500"/>
          </a:p>
          <a:p>
            <a:pPr indent="-51435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500"/>
              <a:buAutoNum type="arabicPeriod"/>
            </a:pPr>
            <a:r>
              <a:rPr b="1" lang="en-US" sz="4500"/>
              <a:t>AHB Slave Interface:</a:t>
            </a:r>
            <a:endParaRPr b="1" sz="4500"/>
          </a:p>
          <a:p>
            <a:pPr indent="-514350" lvl="0" marL="1828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500"/>
              <a:buChar char="➢"/>
            </a:pPr>
            <a:r>
              <a:rPr lang="en-US" sz="4500"/>
              <a:t>verified the reset signal functionality and its influence on other dependent signals.</a:t>
            </a:r>
            <a:endParaRPr sz="4500"/>
          </a:p>
          <a:p>
            <a:pPr indent="-514350" lvl="0" marL="1828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500"/>
              <a:buChar char="➢"/>
            </a:pPr>
            <a:r>
              <a:rPr lang="en-US" sz="4500"/>
              <a:t>Address decoding for the tempselx signal logic based on the Haddr.</a:t>
            </a:r>
            <a:endParaRPr sz="4500"/>
          </a:p>
          <a:p>
            <a:pPr indent="-514350" lvl="0" marL="1828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500"/>
              <a:buChar char="➢"/>
            </a:pPr>
            <a:r>
              <a:rPr lang="en-US" sz="4500"/>
              <a:t>resetting tempselx signal to 0, when Invalid address is called.</a:t>
            </a:r>
            <a:endParaRPr sz="45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-51435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500"/>
              <a:buAutoNum type="arabicPeriod"/>
            </a:pPr>
            <a:r>
              <a:rPr b="1" lang="en-US" sz="4500"/>
              <a:t>APB Controller:</a:t>
            </a:r>
            <a:endParaRPr b="1" sz="4500"/>
          </a:p>
          <a:p>
            <a:pPr indent="-514350" lvl="0" marL="1828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500"/>
              <a:buChar char="➢"/>
            </a:pPr>
            <a:r>
              <a:rPr lang="en-US" sz="4500"/>
              <a:t>FSM State Transitions</a:t>
            </a:r>
            <a:endParaRPr sz="4500"/>
          </a:p>
          <a:p>
            <a:pPr indent="-514350" lvl="0" marL="1828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500"/>
              <a:buChar char="➢"/>
            </a:pPr>
            <a:r>
              <a:rPr lang="en-US" sz="4500"/>
              <a:t>Verified Present State - Next State Logic</a:t>
            </a:r>
            <a:endParaRPr sz="4500"/>
          </a:p>
        </p:txBody>
      </p:sp>
      <p:pic>
        <p:nvPicPr>
          <p:cNvPr id="215" name="Google Shape;215;g31f49300f9b_0_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ceb7431b0_0_35"/>
          <p:cNvSpPr txBox="1"/>
          <p:nvPr>
            <p:ph type="title"/>
          </p:nvPr>
        </p:nvSpPr>
        <p:spPr>
          <a:xfrm>
            <a:off x="1778000" y="-46482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221" name="Google Shape;221;g31ceb7431b0_0_35"/>
          <p:cNvSpPr txBox="1"/>
          <p:nvPr/>
        </p:nvSpPr>
        <p:spPr>
          <a:xfrm>
            <a:off x="1224212" y="549243"/>
            <a:ext cx="80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31ceb7431b0_0_35"/>
          <p:cNvSpPr txBox="1"/>
          <p:nvPr/>
        </p:nvSpPr>
        <p:spPr>
          <a:xfrm>
            <a:off x="2058658" y="292869"/>
            <a:ext cx="155661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>
                <a:solidFill>
                  <a:schemeClr val="accent1"/>
                </a:solidFill>
              </a:rPr>
              <a:t>Verification Strategies</a:t>
            </a:r>
            <a:endParaRPr/>
          </a:p>
        </p:txBody>
      </p:sp>
      <p:sp>
        <p:nvSpPr>
          <p:cNvPr id="223" name="Google Shape;223;g31ceb7431b0_0_35"/>
          <p:cNvSpPr/>
          <p:nvPr/>
        </p:nvSpPr>
        <p:spPr>
          <a:xfrm>
            <a:off x="0" y="13175866"/>
            <a:ext cx="243840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g31ceb7431b0_0_35"/>
          <p:cNvSpPr txBox="1"/>
          <p:nvPr/>
        </p:nvSpPr>
        <p:spPr>
          <a:xfrm>
            <a:off x="23835360" y="13175866"/>
            <a:ext cx="5487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31ceb7431b0_0_35"/>
          <p:cNvSpPr txBox="1"/>
          <p:nvPr/>
        </p:nvSpPr>
        <p:spPr>
          <a:xfrm>
            <a:off x="1224200" y="2100750"/>
            <a:ext cx="21660900" cy="10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/>
              <a:t>3. Bridge Top-Level Module:</a:t>
            </a:r>
            <a:endParaRPr b="1" sz="4500"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/>
          </a:p>
          <a:p>
            <a:pPr indent="-514350" lvl="0" marL="13716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500"/>
              <a:buChar char="➢"/>
            </a:pPr>
            <a:r>
              <a:rPr lang="en-US" sz="4500"/>
              <a:t>PSEL </a:t>
            </a:r>
            <a:r>
              <a:rPr lang="en-US" sz="4500"/>
              <a:t>logic</a:t>
            </a:r>
            <a:r>
              <a:rPr lang="en-US" sz="4500"/>
              <a:t> behavior based on the address range.</a:t>
            </a:r>
            <a:endParaRPr sz="4500"/>
          </a:p>
          <a:p>
            <a:pPr indent="-514350" lvl="0" marL="13716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500"/>
              <a:buChar char="➢"/>
            </a:pPr>
            <a:r>
              <a:rPr lang="en-US" sz="4500"/>
              <a:t>Data Transfer between AHB and APB modules.</a:t>
            </a:r>
            <a:endParaRPr sz="4500"/>
          </a:p>
          <a:p>
            <a:pPr indent="-514350" lvl="0" marL="13716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500"/>
              <a:buChar char="➢"/>
            </a:pPr>
            <a:r>
              <a:rPr lang="en-US" sz="4500"/>
              <a:t>Handling back to back transactions, reset behavior.</a:t>
            </a:r>
            <a:endParaRPr sz="4500"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/>
              <a:t>ASSUMPTIONS: </a:t>
            </a:r>
            <a:r>
              <a:rPr lang="en-US" sz="4500"/>
              <a:t>We have defined assumptions to check the following Specificaions</a:t>
            </a:r>
            <a:endParaRPr sz="4500"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-514350" lvl="0" marL="13716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500"/>
              <a:buChar char="➢"/>
            </a:pPr>
            <a:r>
              <a:rPr lang="en-US" sz="4500"/>
              <a:t>Valid address ranges</a:t>
            </a:r>
            <a:endParaRPr sz="4500"/>
          </a:p>
          <a:p>
            <a:pPr indent="-514350" lvl="0" marL="13716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500"/>
              <a:buChar char="➢"/>
            </a:pPr>
            <a:r>
              <a:rPr lang="en-US" sz="4500"/>
              <a:t>Valid Data</a:t>
            </a:r>
            <a:endParaRPr sz="4500"/>
          </a:p>
          <a:p>
            <a:pPr indent="-514350" lvl="0" marL="13716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500"/>
              <a:buChar char="➢"/>
            </a:pPr>
            <a:r>
              <a:rPr lang="en-US" sz="4500"/>
              <a:t>Htrans to support only </a:t>
            </a:r>
            <a:r>
              <a:rPr lang="en-US" sz="4500"/>
              <a:t>sequential and non- sequential Data Transfers.</a:t>
            </a:r>
            <a:endParaRPr sz="4500"/>
          </a:p>
          <a:p>
            <a:pPr indent="-514350" lvl="0" marL="13716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500"/>
              <a:buChar char="➢"/>
            </a:pPr>
            <a:r>
              <a:rPr lang="en-US" sz="4500"/>
              <a:t>Hreadyin to be high for two consecutive cycles.</a:t>
            </a:r>
            <a:endParaRPr sz="4500"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 </a:t>
            </a:r>
            <a:endParaRPr sz="45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  <p:pic>
        <p:nvPicPr>
          <p:cNvPr id="226" name="Google Shape;226;g31ceb7431b0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f49300f9b_0_2"/>
          <p:cNvSpPr txBox="1"/>
          <p:nvPr>
            <p:ph type="title"/>
          </p:nvPr>
        </p:nvSpPr>
        <p:spPr>
          <a:xfrm>
            <a:off x="1778000" y="-46482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232" name="Google Shape;232;g31f49300f9b_0_2"/>
          <p:cNvSpPr txBox="1"/>
          <p:nvPr/>
        </p:nvSpPr>
        <p:spPr>
          <a:xfrm>
            <a:off x="1224212" y="549243"/>
            <a:ext cx="80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31f49300f9b_0_2"/>
          <p:cNvSpPr txBox="1"/>
          <p:nvPr/>
        </p:nvSpPr>
        <p:spPr>
          <a:xfrm>
            <a:off x="2036400" y="0"/>
            <a:ext cx="208281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>
                <a:solidFill>
                  <a:schemeClr val="accent1"/>
                </a:solidFill>
              </a:rPr>
              <a:t>Error Injection</a:t>
            </a:r>
            <a:endParaRPr/>
          </a:p>
        </p:txBody>
      </p:sp>
      <p:sp>
        <p:nvSpPr>
          <p:cNvPr id="234" name="Google Shape;234;g31f49300f9b_0_2"/>
          <p:cNvSpPr/>
          <p:nvPr/>
        </p:nvSpPr>
        <p:spPr>
          <a:xfrm>
            <a:off x="0" y="13175866"/>
            <a:ext cx="243840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g31f49300f9b_0_2"/>
          <p:cNvSpPr txBox="1"/>
          <p:nvPr/>
        </p:nvSpPr>
        <p:spPr>
          <a:xfrm>
            <a:off x="23835360" y="13175866"/>
            <a:ext cx="5487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31f49300f9b_0_2"/>
          <p:cNvSpPr txBox="1"/>
          <p:nvPr/>
        </p:nvSpPr>
        <p:spPr>
          <a:xfrm>
            <a:off x="1464475" y="2404400"/>
            <a:ext cx="21141600" cy="9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●  </a:t>
            </a:r>
            <a:r>
              <a:rPr lang="en-US" sz="4000">
                <a:solidFill>
                  <a:srgbClr val="1F1F1F"/>
                </a:solidFill>
                <a:highlight>
                  <a:schemeClr val="lt1"/>
                </a:highlight>
              </a:rPr>
              <a:t>Two Bugs were intentionally injected in APB_FSM_Controller module and those bugs were captured by the assertions we wrote.</a:t>
            </a:r>
            <a:endParaRPr sz="4000">
              <a:solidFill>
                <a:srgbClr val="1F1F1F"/>
              </a:solidFill>
              <a:highlight>
                <a:schemeClr val="lt1"/>
              </a:highlight>
            </a:endParaRPr>
          </a:p>
          <a:p>
            <a:pPr indent="0" lvl="0" marL="12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1F1F1F"/>
              </a:solidFill>
              <a:highlight>
                <a:schemeClr val="lt1"/>
              </a:highlight>
            </a:endParaRPr>
          </a:p>
          <a:p>
            <a:pPr indent="0" lvl="0" marL="12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● Bug1: In ST_WRITEP state, next state should be ST_WENABLEP but we made next state as ST_WRITE</a:t>
            </a:r>
            <a:endParaRPr sz="4000">
              <a:solidFill>
                <a:schemeClr val="dk1"/>
              </a:solidFill>
            </a:endParaRPr>
          </a:p>
          <a:p>
            <a:pPr indent="0" lvl="0" marL="12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12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● Bug2 : From ST_WENABLE state, it should move to ST_WWAIT state only if valid and Hwrite is high. No need of Hwritereg signal to be included in the condition.</a:t>
            </a:r>
            <a:endParaRPr sz="40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1F1F1F"/>
              </a:solidFill>
              <a:highlight>
                <a:schemeClr val="lt1"/>
              </a:highlight>
            </a:endParaRPr>
          </a:p>
        </p:txBody>
      </p:sp>
      <p:pic>
        <p:nvPicPr>
          <p:cNvPr id="237" name="Google Shape;237;g31f49300f9b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ce9a2818c_0_45"/>
          <p:cNvSpPr txBox="1"/>
          <p:nvPr>
            <p:ph type="title"/>
          </p:nvPr>
        </p:nvSpPr>
        <p:spPr>
          <a:xfrm>
            <a:off x="1778000" y="-46482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243" name="Google Shape;243;g31ce9a2818c_0_45"/>
          <p:cNvSpPr txBox="1"/>
          <p:nvPr/>
        </p:nvSpPr>
        <p:spPr>
          <a:xfrm>
            <a:off x="1224212" y="549243"/>
            <a:ext cx="80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31ce9a2818c_0_45"/>
          <p:cNvSpPr txBox="1"/>
          <p:nvPr/>
        </p:nvSpPr>
        <p:spPr>
          <a:xfrm>
            <a:off x="2036400" y="0"/>
            <a:ext cx="208281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>
                <a:solidFill>
                  <a:schemeClr val="accent1"/>
                </a:solidFill>
              </a:rPr>
              <a:t>Counter</a:t>
            </a:r>
            <a:r>
              <a:rPr b="1" i="1" lang="en-US" sz="10000">
                <a:solidFill>
                  <a:schemeClr val="accent1"/>
                </a:solidFill>
              </a:rPr>
              <a:t> Examples CEX</a:t>
            </a:r>
            <a:endParaRPr/>
          </a:p>
        </p:txBody>
      </p:sp>
      <p:sp>
        <p:nvSpPr>
          <p:cNvPr id="245" name="Google Shape;245;g31ce9a2818c_0_45"/>
          <p:cNvSpPr/>
          <p:nvPr/>
        </p:nvSpPr>
        <p:spPr>
          <a:xfrm>
            <a:off x="0" y="13175866"/>
            <a:ext cx="243840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g31ce9a2818c_0_45"/>
          <p:cNvSpPr txBox="1"/>
          <p:nvPr/>
        </p:nvSpPr>
        <p:spPr>
          <a:xfrm>
            <a:off x="23835360" y="13175866"/>
            <a:ext cx="5487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31ce9a2818c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31ce9a2818c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48700"/>
            <a:ext cx="24231599" cy="54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31ce9a2818c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7196150"/>
            <a:ext cx="24231599" cy="59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f49300f9b_7_56"/>
          <p:cNvSpPr txBox="1"/>
          <p:nvPr>
            <p:ph type="title"/>
          </p:nvPr>
        </p:nvSpPr>
        <p:spPr>
          <a:xfrm>
            <a:off x="1778000" y="-46482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255" name="Google Shape;255;g31f49300f9b_7_56"/>
          <p:cNvSpPr txBox="1"/>
          <p:nvPr/>
        </p:nvSpPr>
        <p:spPr>
          <a:xfrm>
            <a:off x="1224212" y="549243"/>
            <a:ext cx="80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31f49300f9b_7_56"/>
          <p:cNvSpPr txBox="1"/>
          <p:nvPr/>
        </p:nvSpPr>
        <p:spPr>
          <a:xfrm>
            <a:off x="1600672" y="292875"/>
            <a:ext cx="218199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>
                <a:solidFill>
                  <a:schemeClr val="accent1"/>
                </a:solidFill>
              </a:rPr>
              <a:t>Challenges</a:t>
            </a:r>
            <a:endParaRPr/>
          </a:p>
        </p:txBody>
      </p:sp>
      <p:sp>
        <p:nvSpPr>
          <p:cNvPr id="257" name="Google Shape;257;g31f49300f9b_7_56"/>
          <p:cNvSpPr/>
          <p:nvPr/>
        </p:nvSpPr>
        <p:spPr>
          <a:xfrm>
            <a:off x="0" y="13175866"/>
            <a:ext cx="243840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g31f49300f9b_7_56"/>
          <p:cNvSpPr txBox="1"/>
          <p:nvPr/>
        </p:nvSpPr>
        <p:spPr>
          <a:xfrm>
            <a:off x="23835360" y="13175866"/>
            <a:ext cx="5487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31f49300f9b_7_56"/>
          <p:cNvSpPr txBox="1"/>
          <p:nvPr/>
        </p:nvSpPr>
        <p:spPr>
          <a:xfrm>
            <a:off x="1600675" y="2420650"/>
            <a:ext cx="21703200" cy="9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lang="en-US" sz="4000"/>
              <a:t>   </a:t>
            </a:r>
            <a:endParaRPr sz="4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●  Understanding the protocol is a bit challenging as it includes different requirements for AHB and APB buses, including handling different signal sets, burst transfers on AHB, and the simpler, non-pipelined nature of APB.</a:t>
            </a:r>
            <a:endParaRPr sz="4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●  Getting familiar with </a:t>
            </a:r>
            <a:r>
              <a:rPr lang="en-US" sz="4500"/>
              <a:t>APB FSM controller module is quite difficult as it involves more state transitions.</a:t>
            </a:r>
            <a:endParaRPr sz="45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t/>
            </a:r>
            <a:endParaRPr sz="4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●  While integrating design modules with the assertion and assumption files we faced some errors and we rectified it.</a:t>
            </a:r>
            <a:endParaRPr sz="45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t/>
            </a:r>
            <a:endParaRPr sz="45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t/>
            </a:r>
            <a:endParaRPr sz="40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t/>
            </a:r>
            <a:endParaRPr sz="40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lang="en-US" sz="4000">
                <a:solidFill>
                  <a:srgbClr val="1155CC"/>
                </a:solidFill>
              </a:rPr>
              <a:t>	</a:t>
            </a:r>
            <a:endParaRPr sz="40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lang="en-US" sz="4000">
                <a:solidFill>
                  <a:srgbClr val="1155CC"/>
                </a:solidFill>
              </a:rPr>
              <a:t>	</a:t>
            </a:r>
            <a:endParaRPr sz="40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t/>
            </a:r>
            <a:endParaRPr sz="4000"/>
          </a:p>
        </p:txBody>
      </p:sp>
      <p:pic>
        <p:nvPicPr>
          <p:cNvPr id="260" name="Google Shape;260;g31f49300f9b_7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1778000" y="-46482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1224212" y="549243"/>
            <a:ext cx="80833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1396308" y="292869"/>
            <a:ext cx="155661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1" lang="en-US" sz="10000">
                <a:solidFill>
                  <a:schemeClr val="accent1"/>
                </a:solidFill>
              </a:rPr>
              <a:t>INTRODUCTION</a:t>
            </a:r>
            <a:endParaRPr b="1" i="1" sz="10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0" y="13175866"/>
            <a:ext cx="2438400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23835360" y="13175866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1778000" y="2079200"/>
            <a:ext cx="20998800" cy="9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-50800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●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of this project is to develop a comprehensive Verification Plan for the AHB-APB bridge, ensuring its functionality and performance meet design requirements. 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●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bridge plays a vital role in connecting the AHB and APB, enabling efficient communication between the high-performance system and low-power peripherals.</a:t>
            </a:r>
            <a:endParaRPr sz="4400">
              <a:solidFill>
                <a:schemeClr val="dk1"/>
              </a:solidFill>
            </a:endParaRPr>
          </a:p>
          <a:p>
            <a:pPr indent="-50800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●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plan will detail the verification strategy, methodologies, and tools used to validate the bridge's operation. </a:t>
            </a:r>
            <a:endParaRPr sz="4400">
              <a:solidFill>
                <a:schemeClr val="dk1"/>
              </a:solidFill>
            </a:endParaRPr>
          </a:p>
          <a:p>
            <a:pPr indent="-50800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●"/>
            </a:pPr>
            <a:r>
              <a:rPr lang="en-US" sz="4400">
                <a:solidFill>
                  <a:schemeClr val="dk1"/>
                </a:solidFill>
              </a:rPr>
              <a:t>Our verification approach involves formulating specific assertions, assumptions to cover all aspects of the bridge design in order to meet the functional specification.</a:t>
            </a:r>
            <a:endParaRPr sz="4400">
              <a:solidFill>
                <a:schemeClr val="dk1"/>
              </a:solidFill>
            </a:endParaRPr>
          </a:p>
        </p:txBody>
      </p:sp>
      <p:pic>
        <p:nvPicPr>
          <p:cNvPr id="71" name="Google Shape;7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ceb7431b0_1_14"/>
          <p:cNvSpPr txBox="1"/>
          <p:nvPr>
            <p:ph type="title"/>
          </p:nvPr>
        </p:nvSpPr>
        <p:spPr>
          <a:xfrm>
            <a:off x="1778000" y="-46482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266" name="Google Shape;266;g31ceb7431b0_1_14"/>
          <p:cNvSpPr txBox="1"/>
          <p:nvPr/>
        </p:nvSpPr>
        <p:spPr>
          <a:xfrm>
            <a:off x="1224212" y="549243"/>
            <a:ext cx="80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31ceb7431b0_1_14"/>
          <p:cNvSpPr txBox="1"/>
          <p:nvPr/>
        </p:nvSpPr>
        <p:spPr>
          <a:xfrm>
            <a:off x="1600672" y="292875"/>
            <a:ext cx="218199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268" name="Google Shape;268;g31ceb7431b0_1_14"/>
          <p:cNvSpPr/>
          <p:nvPr/>
        </p:nvSpPr>
        <p:spPr>
          <a:xfrm>
            <a:off x="0" y="13175866"/>
            <a:ext cx="243840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g31ceb7431b0_1_14"/>
          <p:cNvSpPr txBox="1"/>
          <p:nvPr/>
        </p:nvSpPr>
        <p:spPr>
          <a:xfrm>
            <a:off x="23835360" y="13175866"/>
            <a:ext cx="5487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31ceb7431b0_1_14"/>
          <p:cNvSpPr txBox="1"/>
          <p:nvPr/>
        </p:nvSpPr>
        <p:spPr>
          <a:xfrm>
            <a:off x="1600675" y="2571200"/>
            <a:ext cx="21703200" cy="8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lang="en-US" sz="4000"/>
              <a:t>   </a:t>
            </a:r>
            <a:endParaRPr sz="4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●  The verification of the AHB-APB bridge ensures seamless communication between the high-speed AHB and the power-efficient APB, meeting the requirements set by the ARM AMBA specifications.</a:t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●  </a:t>
            </a:r>
            <a:r>
              <a:rPr lang="en-US" sz="4000"/>
              <a:t> Understanding </a:t>
            </a:r>
            <a:r>
              <a:rPr lang="en-US" sz="4000">
                <a:solidFill>
                  <a:schemeClr val="dk1"/>
                </a:solidFill>
              </a:rPr>
              <a:t>the  AHB2APB bridge protocol and verifying it using System Verilog assertions and assumptions has gave us the insights to understand the use of formal verification which includes FPV , FXP and AEP.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●  This project helped us to understand the protocols in a better way and understand the formal way of verifying the designs.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t/>
            </a:r>
            <a:endParaRPr sz="40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t/>
            </a:r>
            <a:endParaRPr sz="40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lang="en-US" sz="4000">
                <a:solidFill>
                  <a:srgbClr val="1155CC"/>
                </a:solidFill>
              </a:rPr>
              <a:t>	</a:t>
            </a:r>
            <a:endParaRPr sz="40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lang="en-US" sz="4000">
                <a:solidFill>
                  <a:srgbClr val="1155CC"/>
                </a:solidFill>
              </a:rPr>
              <a:t>	</a:t>
            </a:r>
            <a:endParaRPr sz="40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t/>
            </a:r>
            <a:endParaRPr sz="4000"/>
          </a:p>
        </p:txBody>
      </p:sp>
      <p:pic>
        <p:nvPicPr>
          <p:cNvPr id="271" name="Google Shape;271;g31ceb7431b0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f49300f9b_0_287"/>
          <p:cNvSpPr txBox="1"/>
          <p:nvPr>
            <p:ph type="title"/>
          </p:nvPr>
        </p:nvSpPr>
        <p:spPr>
          <a:xfrm>
            <a:off x="1778000" y="-46482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277" name="Google Shape;277;g31f49300f9b_0_287"/>
          <p:cNvSpPr txBox="1"/>
          <p:nvPr/>
        </p:nvSpPr>
        <p:spPr>
          <a:xfrm>
            <a:off x="1224212" y="549243"/>
            <a:ext cx="80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31f49300f9b_0_287"/>
          <p:cNvSpPr txBox="1"/>
          <p:nvPr/>
        </p:nvSpPr>
        <p:spPr>
          <a:xfrm>
            <a:off x="1777997" y="292875"/>
            <a:ext cx="218199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>
                <a:solidFill>
                  <a:schemeClr val="accent1"/>
                </a:solidFill>
              </a:rPr>
              <a:t>Referrences</a:t>
            </a:r>
            <a:endParaRPr/>
          </a:p>
        </p:txBody>
      </p:sp>
      <p:sp>
        <p:nvSpPr>
          <p:cNvPr id="279" name="Google Shape;279;g31f49300f9b_0_287"/>
          <p:cNvSpPr/>
          <p:nvPr/>
        </p:nvSpPr>
        <p:spPr>
          <a:xfrm>
            <a:off x="0" y="13175866"/>
            <a:ext cx="243840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Google Shape;280;g31f49300f9b_0_287"/>
          <p:cNvSpPr txBox="1"/>
          <p:nvPr/>
        </p:nvSpPr>
        <p:spPr>
          <a:xfrm>
            <a:off x="23835360" y="13175866"/>
            <a:ext cx="5487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31f49300f9b_0_287"/>
          <p:cNvSpPr txBox="1"/>
          <p:nvPr/>
        </p:nvSpPr>
        <p:spPr>
          <a:xfrm>
            <a:off x="1282100" y="3007550"/>
            <a:ext cx="21819900" cy="8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lang="en-US" sz="4200"/>
              <a:t> </a:t>
            </a:r>
            <a:r>
              <a:rPr lang="en-US" sz="4500"/>
              <a:t>1. Github </a:t>
            </a:r>
            <a:r>
              <a:rPr lang="en-US" sz="4500" u="sng">
                <a:solidFill>
                  <a:schemeClr val="hlink"/>
                </a:solidFill>
                <a:hlinkClick r:id="rId3"/>
              </a:rPr>
              <a:t>.</a:t>
            </a:r>
            <a:r>
              <a:rPr lang="en-US" sz="4500">
                <a:solidFill>
                  <a:schemeClr val="dk1"/>
                </a:solidFill>
              </a:rPr>
              <a:t>  </a:t>
            </a:r>
            <a:endParaRPr sz="45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lang="en-US" sz="4500"/>
              <a:t> 2. ChatGPT</a:t>
            </a:r>
            <a:endParaRPr sz="45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lang="en-US" sz="4500"/>
              <a:t> 3. Lecture Slides by Professor Venkatesh Patil</a:t>
            </a:r>
            <a:endParaRPr sz="45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t/>
            </a:r>
            <a:endParaRPr sz="40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t/>
            </a:r>
            <a:endParaRPr sz="40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lang="en-US" sz="4000"/>
              <a:t> </a:t>
            </a:r>
            <a:r>
              <a:rPr lang="en-US" sz="4500"/>
              <a:t>Links</a:t>
            </a:r>
            <a:r>
              <a:rPr lang="en-US" sz="4000"/>
              <a:t>:</a:t>
            </a:r>
            <a:endParaRPr sz="40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t/>
            </a:r>
            <a:endParaRPr sz="400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t/>
            </a:r>
            <a:endParaRPr sz="40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lang="en-US" sz="4000">
                <a:solidFill>
                  <a:srgbClr val="1155CC"/>
                </a:solidFill>
              </a:rPr>
              <a:t>	</a:t>
            </a:r>
            <a:endParaRPr sz="40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lang="en-US" sz="4000">
                <a:solidFill>
                  <a:srgbClr val="1155CC"/>
                </a:solidFill>
              </a:rPr>
              <a:t>	</a:t>
            </a:r>
            <a:endParaRPr sz="40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t/>
            </a:r>
            <a:endParaRPr sz="4000"/>
          </a:p>
        </p:txBody>
      </p:sp>
      <p:pic>
        <p:nvPicPr>
          <p:cNvPr id="282" name="Google Shape;282;g31f49300f9b_0_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31f49300f9b_0_287"/>
          <p:cNvSpPr txBox="1"/>
          <p:nvPr/>
        </p:nvSpPr>
        <p:spPr>
          <a:xfrm>
            <a:off x="1224200" y="6950550"/>
            <a:ext cx="20955000" cy="3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u="sng">
                <a:solidFill>
                  <a:schemeClr val="hlink"/>
                </a:solidFill>
                <a:hlinkClick r:id="rId5"/>
              </a:rPr>
              <a:t>https://github.com/prajwalgekkouga/AHB-to-APB-Bridge</a:t>
            </a:r>
            <a:endParaRPr sz="5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f49300f9b_0_22"/>
          <p:cNvSpPr txBox="1"/>
          <p:nvPr>
            <p:ph type="title"/>
          </p:nvPr>
        </p:nvSpPr>
        <p:spPr>
          <a:xfrm>
            <a:off x="1778000" y="-46482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289" name="Google Shape;289;g31f49300f9b_0_22"/>
          <p:cNvSpPr txBox="1"/>
          <p:nvPr/>
        </p:nvSpPr>
        <p:spPr>
          <a:xfrm>
            <a:off x="1224212" y="549243"/>
            <a:ext cx="80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31f49300f9b_0_22"/>
          <p:cNvSpPr txBox="1"/>
          <p:nvPr/>
        </p:nvSpPr>
        <p:spPr>
          <a:xfrm>
            <a:off x="1217700" y="4261275"/>
            <a:ext cx="18823500" cy="25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>
                <a:solidFill>
                  <a:schemeClr val="accent1"/>
                </a:solidFill>
              </a:rPr>
              <a:t>                   </a:t>
            </a:r>
            <a:r>
              <a:rPr b="1" i="1" lang="en-US" sz="11200">
                <a:solidFill>
                  <a:schemeClr val="accent1"/>
                </a:solidFill>
              </a:rPr>
              <a:t>Thank You</a:t>
            </a:r>
            <a:endParaRPr sz="2600"/>
          </a:p>
        </p:txBody>
      </p:sp>
      <p:sp>
        <p:nvSpPr>
          <p:cNvPr id="291" name="Google Shape;291;g31f49300f9b_0_22"/>
          <p:cNvSpPr/>
          <p:nvPr/>
        </p:nvSpPr>
        <p:spPr>
          <a:xfrm>
            <a:off x="0" y="13175866"/>
            <a:ext cx="243840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g31f49300f9b_0_22"/>
          <p:cNvSpPr txBox="1"/>
          <p:nvPr/>
        </p:nvSpPr>
        <p:spPr>
          <a:xfrm>
            <a:off x="23835360" y="13175866"/>
            <a:ext cx="5487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31f49300f9b_0_22"/>
          <p:cNvSpPr txBox="1"/>
          <p:nvPr/>
        </p:nvSpPr>
        <p:spPr>
          <a:xfrm>
            <a:off x="1224200" y="3728625"/>
            <a:ext cx="19749300" cy="8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94" name="Google Shape;294;g31f49300f9b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ce9a2818c_0_10"/>
          <p:cNvSpPr txBox="1"/>
          <p:nvPr>
            <p:ph type="title"/>
          </p:nvPr>
        </p:nvSpPr>
        <p:spPr>
          <a:xfrm>
            <a:off x="1778000" y="-46482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77" name="Google Shape;77;g31ce9a2818c_0_10"/>
          <p:cNvSpPr txBox="1"/>
          <p:nvPr/>
        </p:nvSpPr>
        <p:spPr>
          <a:xfrm>
            <a:off x="1224212" y="549243"/>
            <a:ext cx="80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31ce9a2818c_0_10"/>
          <p:cNvSpPr/>
          <p:nvPr/>
        </p:nvSpPr>
        <p:spPr>
          <a:xfrm>
            <a:off x="0" y="13175866"/>
            <a:ext cx="243840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g31ce9a2818c_0_10"/>
          <p:cNvSpPr txBox="1"/>
          <p:nvPr/>
        </p:nvSpPr>
        <p:spPr>
          <a:xfrm>
            <a:off x="23835360" y="13175866"/>
            <a:ext cx="5487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31ce9a2818c_0_10"/>
          <p:cNvSpPr txBox="1"/>
          <p:nvPr/>
        </p:nvSpPr>
        <p:spPr>
          <a:xfrm>
            <a:off x="1778000" y="3596652"/>
            <a:ext cx="1922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1" name="Google Shape;81;g31ce9a2818c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075"/>
            <a:ext cx="24128250" cy="130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31ce9a2818c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1778000" y="-46482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88" name="Google Shape;88;p3"/>
          <p:cNvSpPr txBox="1"/>
          <p:nvPr/>
        </p:nvSpPr>
        <p:spPr>
          <a:xfrm>
            <a:off x="1224212" y="549243"/>
            <a:ext cx="80833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1778008" y="292869"/>
            <a:ext cx="155661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Block Diagram </a:t>
            </a:r>
            <a:endParaRPr b="1" i="1" sz="10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13175866"/>
            <a:ext cx="2438400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23835360" y="13175866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1807875"/>
            <a:ext cx="12981301" cy="113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ce9a2818c_0_20"/>
          <p:cNvSpPr txBox="1"/>
          <p:nvPr>
            <p:ph type="title"/>
          </p:nvPr>
        </p:nvSpPr>
        <p:spPr>
          <a:xfrm>
            <a:off x="1778000" y="-46482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99" name="Google Shape;99;g31ce9a2818c_0_20"/>
          <p:cNvSpPr txBox="1"/>
          <p:nvPr/>
        </p:nvSpPr>
        <p:spPr>
          <a:xfrm>
            <a:off x="1224212" y="549243"/>
            <a:ext cx="80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31ce9a2818c_0_20"/>
          <p:cNvSpPr txBox="1"/>
          <p:nvPr/>
        </p:nvSpPr>
        <p:spPr>
          <a:xfrm>
            <a:off x="1956583" y="292869"/>
            <a:ext cx="155661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1" lang="en-US" sz="10000">
                <a:solidFill>
                  <a:schemeClr val="accent1"/>
                </a:solidFill>
              </a:rPr>
              <a:t>DESIGN DESCRIPTION</a:t>
            </a:r>
            <a:endParaRPr b="1" i="1" sz="10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31ce9a2818c_0_20"/>
          <p:cNvSpPr/>
          <p:nvPr/>
        </p:nvSpPr>
        <p:spPr>
          <a:xfrm>
            <a:off x="0" y="13175866"/>
            <a:ext cx="243840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g31ce9a2818c_0_20"/>
          <p:cNvSpPr txBox="1"/>
          <p:nvPr/>
        </p:nvSpPr>
        <p:spPr>
          <a:xfrm>
            <a:off x="23835360" y="13175866"/>
            <a:ext cx="5487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31ce9a2818c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1ce9a2818c_0_20"/>
          <p:cNvSpPr txBox="1"/>
          <p:nvPr/>
        </p:nvSpPr>
        <p:spPr>
          <a:xfrm>
            <a:off x="1956575" y="2377375"/>
            <a:ext cx="20828100" cy="10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Char char="●"/>
            </a:pPr>
            <a:r>
              <a:rPr lang="en-US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AHB to APB Bridge is an AHB slave, providing an interface between the high-speed AHB and the low-power APB. 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Char char="●"/>
            </a:pPr>
            <a:r>
              <a:rPr lang="en-US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and write transfers on the AHB are converted into equivalent transfers on the APB. 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Char char="●"/>
            </a:pPr>
            <a:r>
              <a:rPr lang="en-US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the APB is not pipelined, then wait states are added during transfers to and from the APB when the AHB is required to wait for the APB.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Char char="●"/>
            </a:pPr>
            <a:r>
              <a:rPr lang="en-US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bridge is designed to handle both sequential and non-sequential transfers of varying sizes (defined by HSIZE). This adaptability ensures compatibility with a wide range of peripherals, regardless of their specific data transfer requirements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ceb7431b0_3_10"/>
          <p:cNvSpPr txBox="1"/>
          <p:nvPr>
            <p:ph type="title"/>
          </p:nvPr>
        </p:nvSpPr>
        <p:spPr>
          <a:xfrm>
            <a:off x="1778000" y="-46482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110" name="Google Shape;110;g31ceb7431b0_3_10"/>
          <p:cNvSpPr txBox="1"/>
          <p:nvPr/>
        </p:nvSpPr>
        <p:spPr>
          <a:xfrm>
            <a:off x="1224212" y="549243"/>
            <a:ext cx="80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31ceb7431b0_3_10"/>
          <p:cNvSpPr txBox="1"/>
          <p:nvPr/>
        </p:nvSpPr>
        <p:spPr>
          <a:xfrm>
            <a:off x="1366533" y="292869"/>
            <a:ext cx="155661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1" lang="en-US" sz="10000">
                <a:solidFill>
                  <a:schemeClr val="accent1"/>
                </a:solidFill>
              </a:rPr>
              <a:t>APB STATE DIAGRAM</a:t>
            </a:r>
            <a:endParaRPr b="1" i="1" sz="10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31ceb7431b0_3_10"/>
          <p:cNvSpPr/>
          <p:nvPr/>
        </p:nvSpPr>
        <p:spPr>
          <a:xfrm>
            <a:off x="0" y="13175866"/>
            <a:ext cx="243840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g31ceb7431b0_3_10"/>
          <p:cNvSpPr txBox="1"/>
          <p:nvPr/>
        </p:nvSpPr>
        <p:spPr>
          <a:xfrm>
            <a:off x="23835360" y="13175866"/>
            <a:ext cx="5487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31ceb7431b0_3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1ceb7431b0_3_10"/>
          <p:cNvSpPr txBox="1"/>
          <p:nvPr/>
        </p:nvSpPr>
        <p:spPr>
          <a:xfrm>
            <a:off x="1600675" y="2631275"/>
            <a:ext cx="21354600" cy="9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6" name="Google Shape;116;g31ceb7431b0_3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675" y="2279550"/>
            <a:ext cx="16778776" cy="103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ceb7431b0_0_22"/>
          <p:cNvSpPr txBox="1"/>
          <p:nvPr>
            <p:ph type="title"/>
          </p:nvPr>
        </p:nvSpPr>
        <p:spPr>
          <a:xfrm>
            <a:off x="1778000" y="-46482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122" name="Google Shape;122;g31ceb7431b0_0_22"/>
          <p:cNvSpPr txBox="1"/>
          <p:nvPr/>
        </p:nvSpPr>
        <p:spPr>
          <a:xfrm>
            <a:off x="1224212" y="549243"/>
            <a:ext cx="80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31ceb7431b0_0_22"/>
          <p:cNvSpPr txBox="1"/>
          <p:nvPr/>
        </p:nvSpPr>
        <p:spPr>
          <a:xfrm>
            <a:off x="1366533" y="292869"/>
            <a:ext cx="155661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1" lang="en-US" sz="10000">
                <a:solidFill>
                  <a:schemeClr val="accent1"/>
                </a:solidFill>
              </a:rPr>
              <a:t>DESIGN DESCRIPTION</a:t>
            </a:r>
            <a:endParaRPr b="1" i="1" sz="10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31ceb7431b0_0_22"/>
          <p:cNvSpPr/>
          <p:nvPr/>
        </p:nvSpPr>
        <p:spPr>
          <a:xfrm>
            <a:off x="0" y="13175866"/>
            <a:ext cx="243840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g31ceb7431b0_0_22"/>
          <p:cNvSpPr txBox="1"/>
          <p:nvPr/>
        </p:nvSpPr>
        <p:spPr>
          <a:xfrm>
            <a:off x="23835360" y="13175866"/>
            <a:ext cx="5487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31ceb7431b0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1ceb7431b0_0_22"/>
          <p:cNvSpPr txBox="1"/>
          <p:nvPr/>
        </p:nvSpPr>
        <p:spPr>
          <a:xfrm>
            <a:off x="1600675" y="2631275"/>
            <a:ext cx="21354600" cy="9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Char char="●"/>
            </a:pPr>
            <a:r>
              <a:rPr lang="en-US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bridge unit converts system bus transfers into APB transfers and performs the following functions: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6250" lvl="4" marL="2286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Helvetica Neue"/>
              <a:buChar char="○"/>
            </a:pPr>
            <a:r>
              <a:rPr lang="en-US" sz="3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Latches the address and holds it valid throughout the transfer.</a:t>
            </a:r>
            <a:endParaRPr sz="3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6250" lvl="4" marL="2286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Helvetica Neue"/>
              <a:buChar char="○"/>
            </a:pPr>
            <a:r>
              <a:rPr lang="en-US" sz="3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Decodes the address and generates a peripheral select, PSELx. Only one select signal can be active during a transfer.</a:t>
            </a:r>
            <a:endParaRPr sz="3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6250" lvl="4" marL="2286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Helvetica Neue"/>
              <a:buChar char="○"/>
            </a:pPr>
            <a:r>
              <a:rPr lang="en-US" sz="3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Drives the data onto the APB for a write transfer.</a:t>
            </a:r>
            <a:endParaRPr sz="3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6250" lvl="4" marL="2286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Helvetica Neue"/>
              <a:buChar char="○"/>
            </a:pPr>
            <a:r>
              <a:rPr lang="en-US" sz="3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Drives the APB data onto the system bus for a read transfer.</a:t>
            </a:r>
            <a:endParaRPr sz="3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6250" lvl="4" marL="2286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Helvetica Neue"/>
              <a:buChar char="○"/>
            </a:pPr>
            <a:r>
              <a:rPr lang="en-US" sz="3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Generates a timing strobe, PENABLE, for the transfer.</a:t>
            </a:r>
            <a:endParaRPr sz="3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33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Char char="●"/>
            </a:pPr>
            <a:r>
              <a:rPr lang="en-US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AHB2APB bridge bridges the gap between high-speed and low-speed buses, providing a versatile and efficient communication pathway.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1778000" y="-46482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1224212" y="549243"/>
            <a:ext cx="80833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1600675" y="292876"/>
            <a:ext cx="15566100" cy="1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FSM Diagram </a:t>
            </a:r>
            <a:endParaRPr b="1" i="1" sz="10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0" y="13175866"/>
            <a:ext cx="2438400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23835360" y="13175866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87" y="1821975"/>
            <a:ext cx="19741813" cy="106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1778000" y="-46482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/>
              <a:t>Section page with headline and two columns for copy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1224212" y="549243"/>
            <a:ext cx="80833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1600672" y="292863"/>
            <a:ext cx="223110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Arial"/>
              <a:buNone/>
            </a:pPr>
            <a:r>
              <a:rPr b="1" i="1" lang="en-US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Timing Diagram - Write Transfer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0" y="13175866"/>
            <a:ext cx="2438400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23835360" y="13175866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92881"/>
            <a:ext cx="1303275" cy="13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000" y="1960275"/>
            <a:ext cx="19926850" cy="106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Custom 1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6D8D24"/>
      </a:accent1>
      <a:accent2>
        <a:srgbClr val="C6D300"/>
      </a:accent2>
      <a:accent3>
        <a:srgbClr val="203920"/>
      </a:accent3>
      <a:accent4>
        <a:srgbClr val="008AC1"/>
      </a:accent4>
      <a:accent5>
        <a:srgbClr val="E54827"/>
      </a:accent5>
      <a:accent6>
        <a:srgbClr val="8A8A66"/>
      </a:accent6>
      <a:hlink>
        <a:srgbClr val="A4DEF8"/>
      </a:hlink>
      <a:folHlink>
        <a:srgbClr val="F68A1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