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6C51D8-3699-433C-932E-82A2C9E06BCB}" type="datetimeFigureOut">
              <a:rPr lang="en-IN" smtClean="0"/>
              <a:t>26-09-2023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E67FD3E-8CA9-48E4-B8C0-5CBA613E01D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6C51D8-3699-433C-932E-82A2C9E06BCB}"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E67FD3E-8CA9-48E4-B8C0-5CBA613E01D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6C51D8-3699-433C-932E-82A2C9E06BCB}"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E67FD3E-8CA9-48E4-B8C0-5CBA613E01D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6C51D8-3699-433C-932E-82A2C9E06BCB}"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E67FD3E-8CA9-48E4-B8C0-5CBA613E01DF}"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6C51D8-3699-433C-932E-82A2C9E06BCB}"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E67FD3E-8CA9-48E4-B8C0-5CBA613E01DF}"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6C51D8-3699-433C-932E-82A2C9E06BCB}" type="datetimeFigureOut">
              <a:rPr lang="en-IN" smtClean="0"/>
              <a:t>26-09-2023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E67FD3E-8CA9-48E4-B8C0-5CBA613E01DF}"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6C51D8-3699-433C-932E-82A2C9E06BCB}" type="datetimeFigureOut">
              <a:rPr lang="en-IN" smtClean="0"/>
              <a:t>26-09-2023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E67FD3E-8CA9-48E4-B8C0-5CBA613E01D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6C51D8-3699-433C-932E-82A2C9E06BCB}" type="datetimeFigureOut">
              <a:rPr lang="en-IN" smtClean="0"/>
              <a:t>26-09-2023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E67FD3E-8CA9-48E4-B8C0-5CBA613E01DF}"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6C51D8-3699-433C-932E-82A2C9E06BCB}" type="datetimeFigureOut">
              <a:rPr lang="en-IN" smtClean="0"/>
              <a:t>26-09-2023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E67FD3E-8CA9-48E4-B8C0-5CBA613E01D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6C51D8-3699-433C-932E-82A2C9E06BCB}" type="datetimeFigureOut">
              <a:rPr lang="en-IN" smtClean="0"/>
              <a:t>26-09-2023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E67FD3E-8CA9-48E4-B8C0-5CBA613E01D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6C51D8-3699-433C-932E-82A2C9E06BCB}" type="datetimeFigureOut">
              <a:rPr lang="en-IN" smtClean="0"/>
              <a:t>26-09-2023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E67FD3E-8CA9-48E4-B8C0-5CBA613E01DF}"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6C51D8-3699-433C-932E-82A2C9E06BCB}" type="datetimeFigureOut">
              <a:rPr lang="en-IN" smtClean="0"/>
              <a:t>26-09-2023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E67FD3E-8CA9-48E4-B8C0-5CBA613E01D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96752"/>
            <a:ext cx="7772400" cy="1470025"/>
          </a:xfrm>
        </p:spPr>
        <p:txBody>
          <a:bodyPr>
            <a:noAutofit/>
          </a:bodyPr>
          <a:lstStyle/>
          <a:p>
            <a:r>
              <a:rPr lang="en-US" sz="6000" dirty="0" smtClean="0">
                <a:latin typeface="Haettenschweiler" pitchFamily="34" charset="0"/>
              </a:rPr>
              <a:t>MARKET BASKET INSIGHTS PROBLEM STATEMENT</a:t>
            </a:r>
            <a:endParaRPr lang="en-IN" sz="6000" dirty="0">
              <a:latin typeface="Haettenschweiler" pitchFamily="34" charset="0"/>
            </a:endParaRPr>
          </a:p>
        </p:txBody>
      </p:sp>
      <p:sp>
        <p:nvSpPr>
          <p:cNvPr id="3" name="Subtitle 2"/>
          <p:cNvSpPr>
            <a:spLocks noGrp="1"/>
          </p:cNvSpPr>
          <p:nvPr>
            <p:ph type="subTitle" idx="1"/>
          </p:nvPr>
        </p:nvSpPr>
        <p:spPr>
          <a:xfrm>
            <a:off x="1403648" y="3140968"/>
            <a:ext cx="6832848" cy="2664296"/>
          </a:xfrm>
        </p:spPr>
        <p:txBody>
          <a:bodyPr>
            <a:normAutofit/>
          </a:bodyPr>
          <a:lstStyle/>
          <a:p>
            <a:r>
              <a:rPr lang="en-US" sz="2800" dirty="0" smtClean="0">
                <a:solidFill>
                  <a:srgbClr val="002060"/>
                </a:solidFill>
              </a:rPr>
              <a:t>UNCOVERING SHOPPING PATTERNS FOR BUSSINESS GROWTH</a:t>
            </a:r>
          </a:p>
          <a:p>
            <a:endParaRPr lang="en-US" sz="2800" dirty="0">
              <a:solidFill>
                <a:srgbClr val="002060"/>
              </a:solidFill>
            </a:endParaRPr>
          </a:p>
          <a:p>
            <a:endParaRPr lang="en-US" sz="2800" dirty="0" smtClean="0">
              <a:solidFill>
                <a:srgbClr val="002060"/>
              </a:solidFill>
            </a:endParaRPr>
          </a:p>
          <a:p>
            <a:endParaRPr lang="en-US" sz="2000" dirty="0">
              <a:solidFill>
                <a:srgbClr val="002060"/>
              </a:solidFill>
            </a:endParaRPr>
          </a:p>
          <a:p>
            <a:endParaRPr lang="en-US" sz="2000" dirty="0" smtClean="0">
              <a:solidFill>
                <a:srgbClr val="002060"/>
              </a:solidFill>
            </a:endParaRPr>
          </a:p>
          <a:p>
            <a:endParaRPr lang="en-US" sz="2000" dirty="0" smtClean="0">
              <a:solidFill>
                <a:srgbClr val="002060"/>
              </a:solidFill>
            </a:endParaRPr>
          </a:p>
          <a:p>
            <a:endParaRPr lang="en-US" sz="2000" dirty="0">
              <a:solidFill>
                <a:srgbClr val="002060"/>
              </a:solidFill>
            </a:endParaRPr>
          </a:p>
          <a:p>
            <a:endParaRPr lang="en-US" sz="2000" dirty="0" smtClean="0">
              <a:solidFill>
                <a:srgbClr val="002060"/>
              </a:solidFill>
            </a:endParaRPr>
          </a:p>
          <a:p>
            <a:endParaRPr lang="en-US" sz="2000" dirty="0">
              <a:solidFill>
                <a:srgbClr val="002060"/>
              </a:solidFill>
            </a:endParaRPr>
          </a:p>
          <a:p>
            <a:endParaRPr lang="en-US" sz="2000" dirty="0" smtClean="0">
              <a:solidFill>
                <a:srgbClr val="002060"/>
              </a:solidFill>
            </a:endParaRPr>
          </a:p>
          <a:p>
            <a:endParaRPr lang="en-IN" sz="2000" dirty="0">
              <a:solidFill>
                <a:srgbClr val="002060"/>
              </a:solidFill>
            </a:endParaRPr>
          </a:p>
        </p:txBody>
      </p:sp>
    </p:spTree>
    <p:extLst>
      <p:ext uri="{BB962C8B-B14F-4D97-AF65-F5344CB8AC3E}">
        <p14:creationId xmlns:p14="http://schemas.microsoft.com/office/powerpoint/2010/main" val="35047552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4824536" cy="707886"/>
          </a:xfrm>
          <a:prstGeom prst="rect">
            <a:avLst/>
          </a:prstGeom>
          <a:noFill/>
        </p:spPr>
        <p:txBody>
          <a:bodyPr wrap="square" rtlCol="0">
            <a:spAutoFit/>
          </a:bodyPr>
          <a:lstStyle/>
          <a:p>
            <a:r>
              <a:rPr lang="en-US" sz="4000" b="1" u="sng" dirty="0" smtClean="0"/>
              <a:t>Conclusion</a:t>
            </a:r>
            <a:endParaRPr lang="en-IN" sz="4000" b="1" u="sng" dirty="0"/>
          </a:p>
        </p:txBody>
      </p:sp>
      <p:sp>
        <p:nvSpPr>
          <p:cNvPr id="3" name="TextBox 2"/>
          <p:cNvSpPr txBox="1"/>
          <p:nvPr/>
        </p:nvSpPr>
        <p:spPr>
          <a:xfrm>
            <a:off x="1259632" y="1916832"/>
            <a:ext cx="6336704" cy="3416320"/>
          </a:xfrm>
          <a:prstGeom prst="rect">
            <a:avLst/>
          </a:prstGeom>
          <a:noFill/>
        </p:spPr>
        <p:txBody>
          <a:bodyPr wrap="square" rtlCol="0">
            <a:spAutoFit/>
          </a:bodyPr>
          <a:lstStyle/>
          <a:p>
            <a:pPr marL="285750" indent="-285750">
              <a:buFont typeface="Wingdings" pitchFamily="2" charset="2"/>
              <a:buChar char="Ø"/>
            </a:pPr>
            <a:r>
              <a:rPr lang="en-US" dirty="0" smtClean="0"/>
              <a:t>Market basket analysis is a business strategy used to design store layouts based on customers shopping </a:t>
            </a:r>
            <a:r>
              <a:rPr lang="en-US" dirty="0" err="1" smtClean="0"/>
              <a:t>behaviour</a:t>
            </a:r>
            <a:r>
              <a:rPr lang="en-US" dirty="0" smtClean="0"/>
              <a:t> and purchase histories.</a:t>
            </a:r>
          </a:p>
          <a:p>
            <a:endParaRPr lang="en-US" dirty="0"/>
          </a:p>
          <a:p>
            <a:pPr marL="285750" indent="-285750">
              <a:buFont typeface="Wingdings" pitchFamily="2" charset="2"/>
              <a:buChar char="Ø"/>
            </a:pPr>
            <a:r>
              <a:rPr lang="en-US" dirty="0" smtClean="0"/>
              <a:t>This idea is also  applicable to machine learning algorithms to teach help business especially in the commerce sector .</a:t>
            </a:r>
          </a:p>
          <a:p>
            <a:endParaRPr lang="en-US" dirty="0"/>
          </a:p>
          <a:p>
            <a:pPr marL="285750" indent="-285750">
              <a:buFont typeface="Wingdings" pitchFamily="2" charset="2"/>
              <a:buChar char="Ø"/>
            </a:pPr>
            <a:r>
              <a:rPr lang="en-US" dirty="0" smtClean="0"/>
              <a:t>In this article we have gone through a step-by step guide to implementing the </a:t>
            </a:r>
            <a:r>
              <a:rPr lang="en-US" dirty="0" err="1" smtClean="0"/>
              <a:t>apriori</a:t>
            </a:r>
            <a:r>
              <a:rPr lang="en-US" dirty="0" smtClean="0"/>
              <a:t>  algorithms in python and also looked into the math behind the association rules.</a:t>
            </a:r>
            <a:endParaRPr lang="en-IN" dirty="0"/>
          </a:p>
        </p:txBody>
      </p:sp>
    </p:spTree>
    <p:extLst>
      <p:ext uri="{BB962C8B-B14F-4D97-AF65-F5344CB8AC3E}">
        <p14:creationId xmlns:p14="http://schemas.microsoft.com/office/powerpoint/2010/main" val="37847631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692696"/>
            <a:ext cx="6552728" cy="707886"/>
          </a:xfrm>
          <a:prstGeom prst="rect">
            <a:avLst/>
          </a:prstGeom>
          <a:noFill/>
        </p:spPr>
        <p:txBody>
          <a:bodyPr wrap="square" rtlCol="0">
            <a:spAutoFit/>
          </a:bodyPr>
          <a:lstStyle/>
          <a:p>
            <a:r>
              <a:rPr lang="en-US" sz="4000" dirty="0" smtClean="0">
                <a:latin typeface="Franklin Gothic Heavy" pitchFamily="34" charset="0"/>
              </a:rPr>
              <a:t>AGENDA</a:t>
            </a:r>
            <a:endParaRPr lang="en-IN" sz="4000" dirty="0">
              <a:latin typeface="Franklin Gothic Heavy" pitchFamily="34" charset="0"/>
            </a:endParaRPr>
          </a:p>
        </p:txBody>
      </p:sp>
      <p:sp>
        <p:nvSpPr>
          <p:cNvPr id="3" name="TextBox 2"/>
          <p:cNvSpPr txBox="1"/>
          <p:nvPr/>
        </p:nvSpPr>
        <p:spPr>
          <a:xfrm>
            <a:off x="1475656" y="1844824"/>
            <a:ext cx="6847459" cy="3600986"/>
          </a:xfrm>
          <a:prstGeom prst="rect">
            <a:avLst/>
          </a:prstGeom>
          <a:noFill/>
        </p:spPr>
        <p:txBody>
          <a:bodyPr wrap="square" rtlCol="0">
            <a:spAutoFit/>
          </a:bodyPr>
          <a:lstStyle/>
          <a:p>
            <a:pPr marL="457200" indent="-457200">
              <a:buFont typeface="Wingdings" pitchFamily="2" charset="2"/>
              <a:buChar char="v"/>
            </a:pPr>
            <a:r>
              <a:rPr lang="en-US" sz="3200" dirty="0" smtClean="0"/>
              <a:t>Introduction</a:t>
            </a:r>
          </a:p>
          <a:p>
            <a:pPr marL="457200" indent="-457200">
              <a:buFont typeface="Wingdings" pitchFamily="2" charset="2"/>
              <a:buChar char="v"/>
            </a:pPr>
            <a:r>
              <a:rPr lang="en-US" sz="3200" dirty="0" smtClean="0"/>
              <a:t>Problem statement</a:t>
            </a:r>
          </a:p>
          <a:p>
            <a:pPr marL="457200" indent="-457200">
              <a:buFont typeface="Wingdings" pitchFamily="2" charset="2"/>
              <a:buChar char="v"/>
            </a:pPr>
            <a:r>
              <a:rPr lang="en-US" sz="3200" dirty="0" smtClean="0"/>
              <a:t>Data collection</a:t>
            </a:r>
          </a:p>
          <a:p>
            <a:pPr marL="457200" indent="-457200">
              <a:buFont typeface="Wingdings" pitchFamily="2" charset="2"/>
              <a:buChar char="v"/>
            </a:pPr>
            <a:r>
              <a:rPr lang="en-US" sz="3200" dirty="0" smtClean="0"/>
              <a:t>Data analysis</a:t>
            </a:r>
          </a:p>
          <a:p>
            <a:pPr marL="457200" indent="-457200">
              <a:buFont typeface="Wingdings" pitchFamily="2" charset="2"/>
              <a:buChar char="v"/>
            </a:pPr>
            <a:r>
              <a:rPr lang="en-US" sz="3200" dirty="0" smtClean="0"/>
              <a:t>Insights and recommendations</a:t>
            </a:r>
          </a:p>
          <a:p>
            <a:pPr marL="457200" indent="-457200">
              <a:buFont typeface="Wingdings" pitchFamily="2" charset="2"/>
              <a:buChar char="v"/>
            </a:pPr>
            <a:r>
              <a:rPr lang="en-US" sz="3200" dirty="0" smtClean="0"/>
              <a:t>Conclusion</a:t>
            </a:r>
          </a:p>
          <a:p>
            <a:endParaRPr lang="en-US" dirty="0" smtClean="0"/>
          </a:p>
          <a:p>
            <a:endParaRPr lang="en-US" dirty="0" smtClean="0"/>
          </a:p>
        </p:txBody>
      </p:sp>
    </p:spTree>
    <p:extLst>
      <p:ext uri="{BB962C8B-B14F-4D97-AF65-F5344CB8AC3E}">
        <p14:creationId xmlns:p14="http://schemas.microsoft.com/office/powerpoint/2010/main" val="14875489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76672"/>
            <a:ext cx="3345916" cy="523220"/>
          </a:xfrm>
          <a:prstGeom prst="rect">
            <a:avLst/>
          </a:prstGeom>
          <a:noFill/>
        </p:spPr>
        <p:txBody>
          <a:bodyPr wrap="none" rtlCol="0">
            <a:spAutoFit/>
          </a:bodyPr>
          <a:lstStyle/>
          <a:p>
            <a:r>
              <a:rPr lang="en-US" sz="2800" dirty="0" smtClean="0">
                <a:latin typeface="Bodoni MT Black" pitchFamily="18" charset="0"/>
              </a:rPr>
              <a:t>INTRODUCTION</a:t>
            </a:r>
            <a:endParaRPr lang="en-IN" sz="2800" dirty="0">
              <a:latin typeface="Bodoni MT Black" pitchFamily="18" charset="0"/>
            </a:endParaRPr>
          </a:p>
        </p:txBody>
      </p:sp>
      <p:sp>
        <p:nvSpPr>
          <p:cNvPr id="5" name="TextBox 4"/>
          <p:cNvSpPr txBox="1"/>
          <p:nvPr/>
        </p:nvSpPr>
        <p:spPr>
          <a:xfrm>
            <a:off x="179512" y="1196752"/>
            <a:ext cx="8568952" cy="830997"/>
          </a:xfrm>
          <a:prstGeom prst="rect">
            <a:avLst/>
          </a:prstGeom>
          <a:noFill/>
        </p:spPr>
        <p:txBody>
          <a:bodyPr wrap="square" rtlCol="0">
            <a:spAutoFit/>
          </a:bodyPr>
          <a:lstStyle/>
          <a:p>
            <a:pPr marL="285750" indent="-285750">
              <a:buFont typeface="Wingdings" pitchFamily="2" charset="2"/>
              <a:buChar char="§"/>
            </a:pPr>
            <a:r>
              <a:rPr lang="en-US" sz="1600" dirty="0" smtClean="0">
                <a:latin typeface="Arial Unicode MS" pitchFamily="34" charset="-128"/>
                <a:ea typeface="Arial Unicode MS" pitchFamily="34" charset="-128"/>
                <a:cs typeface="Arial Unicode MS" pitchFamily="34" charset="-128"/>
              </a:rPr>
              <a:t>The main challenge for this industry is customer data collection. Market basket analysis Is an acquisition of analytical techniques focused to find relations and relations among products based on the customer’s purchase .</a:t>
            </a:r>
            <a:endParaRPr lang="en-IN" sz="1600" dirty="0">
              <a:latin typeface="Arial Unicode MS" pitchFamily="34" charset="-128"/>
              <a:ea typeface="Arial Unicode MS" pitchFamily="34" charset="-128"/>
              <a:cs typeface="Arial Unicode MS" pitchFamily="34" charset="-128"/>
            </a:endParaRPr>
          </a:p>
        </p:txBody>
      </p:sp>
      <p:sp>
        <p:nvSpPr>
          <p:cNvPr id="6" name="TextBox 5"/>
          <p:cNvSpPr txBox="1"/>
          <p:nvPr/>
        </p:nvSpPr>
        <p:spPr>
          <a:xfrm>
            <a:off x="187121" y="2027749"/>
            <a:ext cx="8712968" cy="1077218"/>
          </a:xfrm>
          <a:prstGeom prst="rect">
            <a:avLst/>
          </a:prstGeom>
          <a:noFill/>
        </p:spPr>
        <p:txBody>
          <a:bodyPr wrap="square" rtlCol="0">
            <a:spAutoFit/>
          </a:bodyPr>
          <a:lstStyle/>
          <a:p>
            <a:pPr marL="285750" indent="-285750">
              <a:buFont typeface="Wingdings" pitchFamily="2" charset="2"/>
              <a:buChar char="§"/>
            </a:pPr>
            <a:r>
              <a:rPr lang="en-US" sz="1600" dirty="0" smtClean="0">
                <a:latin typeface="Arial" pitchFamily="34" charset="0"/>
                <a:ea typeface="Arial Unicode MS" pitchFamily="34" charset="-128"/>
                <a:cs typeface="Arial" pitchFamily="34" charset="0"/>
              </a:rPr>
              <a:t>Market basket analysis helps to </a:t>
            </a:r>
            <a:r>
              <a:rPr lang="en-US" sz="1600" dirty="0" err="1" smtClean="0">
                <a:latin typeface="Arial" pitchFamily="34" charset="0"/>
                <a:ea typeface="Arial Unicode MS" pitchFamily="34" charset="-128"/>
                <a:cs typeface="Arial" pitchFamily="34" charset="0"/>
              </a:rPr>
              <a:t>analyse</a:t>
            </a:r>
            <a:r>
              <a:rPr lang="en-US" sz="1600" dirty="0" smtClean="0">
                <a:latin typeface="Arial" pitchFamily="34" charset="0"/>
                <a:ea typeface="Arial Unicode MS" pitchFamily="34" charset="-128"/>
                <a:cs typeface="Arial" pitchFamily="34" charset="0"/>
              </a:rPr>
              <a:t> the probability of a customer purchasing different products together. </a:t>
            </a:r>
            <a:r>
              <a:rPr lang="en-US" sz="1600" dirty="0" err="1" smtClean="0">
                <a:latin typeface="Arial" pitchFamily="34" charset="0"/>
                <a:ea typeface="Arial Unicode MS" pitchFamily="34" charset="-128"/>
                <a:cs typeface="Arial" pitchFamily="34" charset="0"/>
              </a:rPr>
              <a:t>Analysing</a:t>
            </a:r>
            <a:r>
              <a:rPr lang="en-US" sz="1600" dirty="0" smtClean="0">
                <a:latin typeface="Arial" pitchFamily="34" charset="0"/>
                <a:ea typeface="Arial Unicode MS" pitchFamily="34" charset="-128"/>
                <a:cs typeface="Arial" pitchFamily="34" charset="0"/>
              </a:rPr>
              <a:t> purchase patterns can help improve marketing methods to improve sales and increase profits. Most of the unused data are stored in the archive to be used as sales report </a:t>
            </a:r>
            <a:r>
              <a:rPr lang="en-US" sz="1600" dirty="0" smtClean="0"/>
              <a:t>.</a:t>
            </a:r>
            <a:endParaRPr lang="en-IN" sz="1600" dirty="0"/>
          </a:p>
        </p:txBody>
      </p:sp>
      <p:sp>
        <p:nvSpPr>
          <p:cNvPr id="7" name="TextBox 6"/>
          <p:cNvSpPr txBox="1"/>
          <p:nvPr/>
        </p:nvSpPr>
        <p:spPr>
          <a:xfrm>
            <a:off x="187120" y="3134225"/>
            <a:ext cx="8201303" cy="1077218"/>
          </a:xfrm>
          <a:prstGeom prst="rect">
            <a:avLst/>
          </a:prstGeom>
          <a:noFill/>
        </p:spPr>
        <p:txBody>
          <a:bodyPr wrap="square" rtlCol="0">
            <a:spAutoFit/>
          </a:bodyPr>
          <a:lstStyle/>
          <a:p>
            <a:pPr marL="285750" indent="-285750">
              <a:buFont typeface="Wingdings" pitchFamily="2" charset="2"/>
              <a:buChar char="§"/>
            </a:pPr>
            <a:r>
              <a:rPr lang="en-US" sz="1600" dirty="0" smtClean="0">
                <a:latin typeface="Arial" pitchFamily="34" charset="0"/>
                <a:cs typeface="Arial" pitchFamily="34" charset="0"/>
              </a:rPr>
              <a:t>In the retail industry, the </a:t>
            </a:r>
            <a:r>
              <a:rPr lang="en-US" sz="1600" dirty="0" err="1" smtClean="0">
                <a:latin typeface="Arial" pitchFamily="34" charset="0"/>
                <a:cs typeface="Arial" pitchFamily="34" charset="0"/>
              </a:rPr>
              <a:t>utilisation</a:t>
            </a:r>
            <a:r>
              <a:rPr lang="en-US" sz="1600" dirty="0" smtClean="0">
                <a:latin typeface="Arial" pitchFamily="34" charset="0"/>
                <a:cs typeface="Arial" pitchFamily="34" charset="0"/>
              </a:rPr>
              <a:t> of data mining techniques is essential to the accomplishment of company goals. Data mining techniques help uncover patterns of consumer spending by disentangling the connections and associations that exist between various products .</a:t>
            </a:r>
            <a:endParaRPr lang="en-IN" sz="1600" dirty="0">
              <a:latin typeface="Arial" pitchFamily="34" charset="0"/>
              <a:cs typeface="Arial" pitchFamily="34" charset="0"/>
            </a:endParaRPr>
          </a:p>
        </p:txBody>
      </p:sp>
      <p:sp>
        <p:nvSpPr>
          <p:cNvPr id="8" name="TextBox 7"/>
          <p:cNvSpPr txBox="1"/>
          <p:nvPr/>
        </p:nvSpPr>
        <p:spPr>
          <a:xfrm>
            <a:off x="187121" y="4211443"/>
            <a:ext cx="8201303" cy="830997"/>
          </a:xfrm>
          <a:prstGeom prst="rect">
            <a:avLst/>
          </a:prstGeom>
          <a:noFill/>
        </p:spPr>
        <p:txBody>
          <a:bodyPr wrap="square" rtlCol="0">
            <a:spAutoFit/>
          </a:bodyPr>
          <a:lstStyle/>
          <a:p>
            <a:pPr marL="285750" indent="-285750">
              <a:buFont typeface="Wingdings" pitchFamily="2" charset="2"/>
              <a:buChar char="§"/>
            </a:pPr>
            <a:r>
              <a:rPr lang="en-US" sz="1600" dirty="0" smtClean="0">
                <a:latin typeface="Arial" pitchFamily="34" charset="0"/>
                <a:cs typeface="Arial" pitchFamily="34" charset="0"/>
              </a:rPr>
              <a:t>Association rules are applied in order to determine frequent item sets based on support and confidence thresholds that are defined at different levels. The term "frequent item set" refers to a group of items with minimal support </a:t>
            </a:r>
            <a:endParaRPr lang="en-IN" sz="1600" dirty="0">
              <a:latin typeface="Arial" pitchFamily="34" charset="0"/>
              <a:cs typeface="Arial" pitchFamily="34" charset="0"/>
            </a:endParaRPr>
          </a:p>
        </p:txBody>
      </p:sp>
      <p:sp>
        <p:nvSpPr>
          <p:cNvPr id="9" name="TextBox 8"/>
          <p:cNvSpPr txBox="1"/>
          <p:nvPr/>
        </p:nvSpPr>
        <p:spPr>
          <a:xfrm>
            <a:off x="323528" y="5157192"/>
            <a:ext cx="7272808" cy="830997"/>
          </a:xfrm>
          <a:prstGeom prst="rect">
            <a:avLst/>
          </a:prstGeom>
          <a:noFill/>
        </p:spPr>
        <p:txBody>
          <a:bodyPr wrap="square" rtlCol="0">
            <a:spAutoFit/>
          </a:bodyPr>
          <a:lstStyle/>
          <a:p>
            <a:pPr marL="285750" indent="-285750">
              <a:buFont typeface="Wingdings" pitchFamily="2" charset="2"/>
              <a:buChar char="§"/>
            </a:pPr>
            <a:r>
              <a:rPr lang="en-US" sz="1600" dirty="0" smtClean="0">
                <a:latin typeface="Arial" pitchFamily="34" charset="0"/>
                <a:cs typeface="Arial" pitchFamily="34" charset="0"/>
              </a:rPr>
              <a:t>The number of transactions for an item set within the data set is known as support. The degree of each revealed pattern's certainty serves as a measure of confidence</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143431838"/>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6408712" cy="707886"/>
          </a:xfrm>
          <a:prstGeom prst="rect">
            <a:avLst/>
          </a:prstGeom>
          <a:noFill/>
        </p:spPr>
        <p:txBody>
          <a:bodyPr wrap="square" rtlCol="0">
            <a:spAutoFit/>
          </a:bodyPr>
          <a:lstStyle/>
          <a:p>
            <a:r>
              <a:rPr lang="en-US" sz="4000" b="1" dirty="0" smtClean="0"/>
              <a:t>PROBLEM  STATEMENT</a:t>
            </a:r>
            <a:endParaRPr lang="en-IN" sz="4000" b="1" dirty="0"/>
          </a:p>
        </p:txBody>
      </p:sp>
      <p:sp>
        <p:nvSpPr>
          <p:cNvPr id="3" name="TextBox 2"/>
          <p:cNvSpPr txBox="1"/>
          <p:nvPr/>
        </p:nvSpPr>
        <p:spPr>
          <a:xfrm>
            <a:off x="611560" y="1052736"/>
            <a:ext cx="6984776" cy="646331"/>
          </a:xfrm>
          <a:prstGeom prst="rect">
            <a:avLst/>
          </a:prstGeom>
          <a:noFill/>
        </p:spPr>
        <p:txBody>
          <a:bodyPr wrap="square" rtlCol="0">
            <a:spAutoFit/>
          </a:bodyPr>
          <a:lstStyle/>
          <a:p>
            <a:pPr marL="342900" indent="-342900">
              <a:buFont typeface="Wingdings" pitchFamily="2" charset="2"/>
              <a:buChar char="Ø"/>
            </a:pPr>
            <a:r>
              <a:rPr lang="en-US" sz="3600" dirty="0" smtClean="0">
                <a:latin typeface="Arial Rounded MT Bold" pitchFamily="34" charset="0"/>
              </a:rPr>
              <a:t>Market  basket  insights</a:t>
            </a:r>
            <a:endParaRPr lang="en-IN" sz="3600" dirty="0">
              <a:latin typeface="Arial Rounded MT Bold" pitchFamily="34" charset="0"/>
            </a:endParaRPr>
          </a:p>
        </p:txBody>
      </p:sp>
      <p:sp>
        <p:nvSpPr>
          <p:cNvPr id="4" name="TextBox 3"/>
          <p:cNvSpPr txBox="1"/>
          <p:nvPr/>
        </p:nvSpPr>
        <p:spPr>
          <a:xfrm>
            <a:off x="755576" y="2060848"/>
            <a:ext cx="6696744" cy="584775"/>
          </a:xfrm>
          <a:prstGeom prst="rect">
            <a:avLst/>
          </a:prstGeom>
          <a:noFill/>
        </p:spPr>
        <p:txBody>
          <a:bodyPr wrap="square" rtlCol="0">
            <a:spAutoFit/>
          </a:bodyPr>
          <a:lstStyle/>
          <a:p>
            <a:r>
              <a:rPr lang="en-US" sz="3200" dirty="0" smtClean="0"/>
              <a:t>Types of market basket analysis </a:t>
            </a:r>
          </a:p>
        </p:txBody>
      </p:sp>
      <p:sp>
        <p:nvSpPr>
          <p:cNvPr id="6" name="TextBox 5"/>
          <p:cNvSpPr txBox="1"/>
          <p:nvPr/>
        </p:nvSpPr>
        <p:spPr>
          <a:xfrm>
            <a:off x="2195736" y="2924944"/>
            <a:ext cx="3456384" cy="646331"/>
          </a:xfrm>
          <a:prstGeom prst="rect">
            <a:avLst/>
          </a:prstGeom>
          <a:noFill/>
        </p:spPr>
        <p:txBody>
          <a:bodyPr wrap="square" rtlCol="0">
            <a:spAutoFit/>
          </a:bodyPr>
          <a:lstStyle/>
          <a:p>
            <a:pPr marL="285750" indent="-285750">
              <a:buFont typeface="Wingdings" pitchFamily="2" charset="2"/>
              <a:buChar char="v"/>
            </a:pPr>
            <a:r>
              <a:rPr lang="en-US" dirty="0" smtClean="0"/>
              <a:t>Predictive  market basket analysis</a:t>
            </a:r>
            <a:endParaRPr lang="en-IN" dirty="0"/>
          </a:p>
        </p:txBody>
      </p:sp>
      <p:sp>
        <p:nvSpPr>
          <p:cNvPr id="7" name="TextBox 6"/>
          <p:cNvSpPr txBox="1"/>
          <p:nvPr/>
        </p:nvSpPr>
        <p:spPr>
          <a:xfrm>
            <a:off x="2195736" y="4005064"/>
            <a:ext cx="4309193" cy="369332"/>
          </a:xfrm>
          <a:prstGeom prst="rect">
            <a:avLst/>
          </a:prstGeom>
          <a:noFill/>
        </p:spPr>
        <p:txBody>
          <a:bodyPr wrap="none" rtlCol="0">
            <a:spAutoFit/>
          </a:bodyPr>
          <a:lstStyle/>
          <a:p>
            <a:pPr marL="285750" indent="-285750">
              <a:buFont typeface="Wingdings" pitchFamily="2" charset="2"/>
              <a:buChar char="v"/>
            </a:pPr>
            <a:r>
              <a:rPr lang="en-US" dirty="0" err="1" smtClean="0"/>
              <a:t>Diffrential</a:t>
            </a:r>
            <a:r>
              <a:rPr lang="en-US" dirty="0" smtClean="0"/>
              <a:t>  market basket analysis</a:t>
            </a:r>
            <a:endParaRPr lang="en-IN" dirty="0"/>
          </a:p>
        </p:txBody>
      </p:sp>
    </p:spTree>
    <p:extLst>
      <p:ext uri="{BB962C8B-B14F-4D97-AF65-F5344CB8AC3E}">
        <p14:creationId xmlns:p14="http://schemas.microsoft.com/office/powerpoint/2010/main" val="25437621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80728"/>
            <a:ext cx="8496944" cy="1323439"/>
          </a:xfrm>
          <a:prstGeom prst="rect">
            <a:avLst/>
          </a:prstGeom>
          <a:noFill/>
        </p:spPr>
        <p:txBody>
          <a:bodyPr wrap="square" rtlCol="0">
            <a:spAutoFit/>
          </a:bodyPr>
          <a:lstStyle/>
          <a:p>
            <a:pPr marL="514350" indent="-514350">
              <a:buFont typeface="+mj-lt"/>
              <a:buAutoNum type="arabicPeriod"/>
            </a:pPr>
            <a:r>
              <a:rPr lang="en-US" sz="4000" dirty="0" smtClean="0"/>
              <a:t>Market basket analysis-Association Rules</a:t>
            </a:r>
            <a:endParaRPr lang="en-IN" sz="4000" dirty="0"/>
          </a:p>
        </p:txBody>
      </p:sp>
      <p:sp>
        <p:nvSpPr>
          <p:cNvPr id="3" name="TextBox 2"/>
          <p:cNvSpPr txBox="1"/>
          <p:nvPr/>
        </p:nvSpPr>
        <p:spPr>
          <a:xfrm>
            <a:off x="395536" y="2708920"/>
            <a:ext cx="6467819" cy="707886"/>
          </a:xfrm>
          <a:prstGeom prst="rect">
            <a:avLst/>
          </a:prstGeom>
          <a:noFill/>
        </p:spPr>
        <p:txBody>
          <a:bodyPr wrap="square" rtlCol="0">
            <a:spAutoFit/>
          </a:bodyPr>
          <a:lstStyle/>
          <a:p>
            <a:r>
              <a:rPr lang="en-US" sz="4000" dirty="0" smtClean="0"/>
              <a:t>2.Market basket  analysis</a:t>
            </a:r>
            <a:endParaRPr lang="en-IN" sz="4000" dirty="0"/>
          </a:p>
        </p:txBody>
      </p:sp>
      <p:sp>
        <p:nvSpPr>
          <p:cNvPr id="4" name="TextBox 3"/>
          <p:cNvSpPr txBox="1"/>
          <p:nvPr/>
        </p:nvSpPr>
        <p:spPr>
          <a:xfrm>
            <a:off x="402967" y="3808815"/>
            <a:ext cx="7776864" cy="1323439"/>
          </a:xfrm>
          <a:prstGeom prst="rect">
            <a:avLst/>
          </a:prstGeom>
          <a:noFill/>
        </p:spPr>
        <p:txBody>
          <a:bodyPr wrap="square" rtlCol="0">
            <a:spAutoFit/>
          </a:bodyPr>
          <a:lstStyle/>
          <a:p>
            <a:r>
              <a:rPr lang="en-US" sz="4000" dirty="0" smtClean="0"/>
              <a:t>3.Association rule mining using market basket analysis</a:t>
            </a:r>
            <a:endParaRPr lang="en-IN" sz="4000" dirty="0"/>
          </a:p>
        </p:txBody>
      </p:sp>
    </p:spTree>
    <p:extLst>
      <p:ext uri="{BB962C8B-B14F-4D97-AF65-F5344CB8AC3E}">
        <p14:creationId xmlns:p14="http://schemas.microsoft.com/office/powerpoint/2010/main" val="11741265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6904" y="1124744"/>
            <a:ext cx="8181559" cy="1323439"/>
          </a:xfrm>
          <a:prstGeom prst="rect">
            <a:avLst/>
          </a:prstGeom>
          <a:noFill/>
        </p:spPr>
        <p:txBody>
          <a:bodyPr wrap="square" rtlCol="0">
            <a:spAutoFit/>
          </a:bodyPr>
          <a:lstStyle/>
          <a:p>
            <a:r>
              <a:rPr lang="en-US" sz="4000" u="sng" dirty="0" smtClean="0"/>
              <a:t>Algorithms Used in Market Basket Analysis</a:t>
            </a:r>
            <a:endParaRPr lang="en-IN" sz="4000" u="sng" dirty="0"/>
          </a:p>
        </p:txBody>
      </p:sp>
      <p:sp>
        <p:nvSpPr>
          <p:cNvPr id="3" name="TextBox 2"/>
          <p:cNvSpPr txBox="1"/>
          <p:nvPr/>
        </p:nvSpPr>
        <p:spPr>
          <a:xfrm>
            <a:off x="920163" y="2636912"/>
            <a:ext cx="4968553" cy="2062103"/>
          </a:xfrm>
          <a:prstGeom prst="rect">
            <a:avLst/>
          </a:prstGeom>
          <a:noFill/>
        </p:spPr>
        <p:txBody>
          <a:bodyPr wrap="square" rtlCol="0">
            <a:spAutoFit/>
          </a:bodyPr>
          <a:lstStyle/>
          <a:p>
            <a:r>
              <a:rPr lang="en-US" sz="3200" dirty="0" smtClean="0"/>
              <a:t> 1)</a:t>
            </a:r>
            <a:r>
              <a:rPr lang="en-US" sz="3200" dirty="0" err="1" smtClean="0"/>
              <a:t>Apriori</a:t>
            </a:r>
            <a:r>
              <a:rPr lang="en-US" sz="3200" dirty="0" smtClean="0"/>
              <a:t>   Algorithm</a:t>
            </a:r>
          </a:p>
          <a:p>
            <a:r>
              <a:rPr lang="en-US" sz="3200" dirty="0" smtClean="0"/>
              <a:t> 2)AIS</a:t>
            </a:r>
          </a:p>
          <a:p>
            <a:r>
              <a:rPr lang="en-US" sz="3200" dirty="0" smtClean="0"/>
              <a:t> 3)SETM  Algorithm</a:t>
            </a:r>
          </a:p>
          <a:p>
            <a:r>
              <a:rPr lang="en-US" sz="3200" dirty="0" smtClean="0"/>
              <a:t> 4)FP growth</a:t>
            </a:r>
            <a:endParaRPr lang="en-US" sz="3200" dirty="0" smtClean="0"/>
          </a:p>
        </p:txBody>
      </p:sp>
    </p:spTree>
    <p:extLst>
      <p:ext uri="{BB962C8B-B14F-4D97-AF65-F5344CB8AC3E}">
        <p14:creationId xmlns:p14="http://schemas.microsoft.com/office/powerpoint/2010/main" val="374114400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7416824" cy="954107"/>
          </a:xfrm>
          <a:prstGeom prst="rect">
            <a:avLst/>
          </a:prstGeom>
          <a:noFill/>
        </p:spPr>
        <p:txBody>
          <a:bodyPr wrap="square" rtlCol="0">
            <a:spAutoFit/>
          </a:bodyPr>
          <a:lstStyle/>
          <a:p>
            <a:r>
              <a:rPr lang="en-US" sz="2800" dirty="0" smtClean="0"/>
              <a:t>Implementing Market basket Analysis using python</a:t>
            </a:r>
            <a:endParaRPr lang="en-IN" sz="2800" dirty="0"/>
          </a:p>
        </p:txBody>
      </p:sp>
      <p:sp>
        <p:nvSpPr>
          <p:cNvPr id="4" name="TextBox 3"/>
          <p:cNvSpPr txBox="1"/>
          <p:nvPr/>
        </p:nvSpPr>
        <p:spPr>
          <a:xfrm>
            <a:off x="755576" y="1628800"/>
            <a:ext cx="6408712" cy="3693319"/>
          </a:xfrm>
          <a:prstGeom prst="rect">
            <a:avLst/>
          </a:prstGeom>
          <a:noFill/>
        </p:spPr>
        <p:txBody>
          <a:bodyPr wrap="square" rtlCol="0">
            <a:spAutoFit/>
          </a:bodyPr>
          <a:lstStyle/>
          <a:p>
            <a:pPr marL="285750" indent="-285750">
              <a:buFont typeface="Wingdings" pitchFamily="2" charset="2"/>
              <a:buChar char="Ø"/>
            </a:pPr>
            <a:r>
              <a:rPr lang="en-US" dirty="0" smtClean="0"/>
              <a:t>First define the minimum support and confidence for the association rule</a:t>
            </a:r>
          </a:p>
          <a:p>
            <a:endParaRPr lang="en-US" dirty="0" smtClean="0"/>
          </a:p>
          <a:p>
            <a:pPr marL="285750" indent="-285750">
              <a:buFont typeface="Wingdings" pitchFamily="2" charset="2"/>
              <a:buChar char="Ø"/>
            </a:pPr>
            <a:r>
              <a:rPr lang="en-US" dirty="0" smtClean="0"/>
              <a:t>Find out all the subsets in the transactions with higher support than the minimum support</a:t>
            </a:r>
          </a:p>
          <a:p>
            <a:endParaRPr lang="en-US" dirty="0"/>
          </a:p>
          <a:p>
            <a:pPr marL="285750" indent="-285750">
              <a:buFont typeface="Wingdings" pitchFamily="2" charset="2"/>
              <a:buChar char="Ø"/>
            </a:pPr>
            <a:r>
              <a:rPr lang="en-US" dirty="0" smtClean="0"/>
              <a:t>Find all the rules for these subsets with higher confidence than minimum confidence </a:t>
            </a:r>
          </a:p>
          <a:p>
            <a:endParaRPr lang="en-US" dirty="0"/>
          </a:p>
          <a:p>
            <a:pPr marL="285750" indent="-285750">
              <a:buFont typeface="Wingdings" pitchFamily="2" charset="2"/>
              <a:buChar char="Ø"/>
            </a:pPr>
            <a:r>
              <a:rPr lang="en-US" dirty="0" smtClean="0"/>
              <a:t>Sort these association rules in decreasing order </a:t>
            </a:r>
          </a:p>
          <a:p>
            <a:endParaRPr lang="en-US" dirty="0"/>
          </a:p>
          <a:p>
            <a:pPr marL="285750" indent="-285750">
              <a:buFont typeface="Wingdings" pitchFamily="2" charset="2"/>
              <a:buChar char="Ø"/>
            </a:pPr>
            <a:r>
              <a:rPr lang="en-US" dirty="0" smtClean="0"/>
              <a:t>Analyze the rules along with their confidence and support </a:t>
            </a:r>
            <a:endParaRPr lang="en-IN" dirty="0"/>
          </a:p>
        </p:txBody>
      </p:sp>
    </p:spTree>
    <p:extLst>
      <p:ext uri="{BB962C8B-B14F-4D97-AF65-F5344CB8AC3E}">
        <p14:creationId xmlns:p14="http://schemas.microsoft.com/office/powerpoint/2010/main" val="14058632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67691"/>
            <a:ext cx="7920880" cy="954107"/>
          </a:xfrm>
          <a:prstGeom prst="rect">
            <a:avLst/>
          </a:prstGeom>
          <a:noFill/>
        </p:spPr>
        <p:txBody>
          <a:bodyPr wrap="square" rtlCol="0">
            <a:spAutoFit/>
          </a:bodyPr>
          <a:lstStyle/>
          <a:p>
            <a:r>
              <a:rPr lang="en-US" sz="2800" b="1" u="sng" dirty="0" smtClean="0"/>
              <a:t>Implementing Market Basket Analysis using the </a:t>
            </a:r>
            <a:r>
              <a:rPr lang="en-US" sz="2800" b="1" u="sng" dirty="0" err="1" smtClean="0"/>
              <a:t>Apriori</a:t>
            </a:r>
            <a:r>
              <a:rPr lang="en-US" sz="2800" b="1" u="sng" dirty="0" smtClean="0"/>
              <a:t> method</a:t>
            </a:r>
            <a:endParaRPr lang="en-IN" sz="2800" b="1" u="sng" dirty="0"/>
          </a:p>
        </p:txBody>
      </p:sp>
      <p:sp>
        <p:nvSpPr>
          <p:cNvPr id="3" name="TextBox 2"/>
          <p:cNvSpPr txBox="1"/>
          <p:nvPr/>
        </p:nvSpPr>
        <p:spPr>
          <a:xfrm>
            <a:off x="1115616" y="1772816"/>
            <a:ext cx="5832648" cy="4524315"/>
          </a:xfrm>
          <a:prstGeom prst="rect">
            <a:avLst/>
          </a:prstGeom>
          <a:noFill/>
        </p:spPr>
        <p:txBody>
          <a:bodyPr wrap="square" rtlCol="0">
            <a:spAutoFit/>
          </a:bodyPr>
          <a:lstStyle/>
          <a:p>
            <a:pPr marL="285750" indent="-285750">
              <a:buFont typeface="Wingdings" pitchFamily="2" charset="2"/>
              <a:buChar char="§"/>
            </a:pPr>
            <a:r>
              <a:rPr lang="en-US" sz="2400" dirty="0" smtClean="0"/>
              <a:t>The </a:t>
            </a:r>
            <a:r>
              <a:rPr lang="en-US" sz="2400" dirty="0" err="1" smtClean="0"/>
              <a:t>Apriori</a:t>
            </a:r>
            <a:r>
              <a:rPr lang="en-US" sz="2400" dirty="0" smtClean="0"/>
              <a:t> algorithm is frequently used by data scientists.</a:t>
            </a:r>
          </a:p>
          <a:p>
            <a:pPr marL="285750" indent="-285750">
              <a:buFont typeface="Wingdings" pitchFamily="2" charset="2"/>
              <a:buChar char="§"/>
            </a:pPr>
            <a:r>
              <a:rPr lang="en-US" sz="2400" dirty="0" smtClean="0"/>
              <a:t>We are </a:t>
            </a:r>
            <a:r>
              <a:rPr lang="en-US" sz="2400" dirty="0" err="1" smtClean="0"/>
              <a:t>requried</a:t>
            </a:r>
            <a:r>
              <a:rPr lang="en-US" sz="2400" dirty="0" smtClean="0"/>
              <a:t> to import the necessary </a:t>
            </a:r>
            <a:r>
              <a:rPr lang="en-US" sz="2400" dirty="0" err="1" smtClean="0"/>
              <a:t>libraris</a:t>
            </a:r>
            <a:r>
              <a:rPr lang="en-US" sz="2400" dirty="0" smtClean="0"/>
              <a:t>.</a:t>
            </a:r>
          </a:p>
          <a:p>
            <a:pPr marL="285750" indent="-285750">
              <a:buFont typeface="Wingdings" pitchFamily="2" charset="2"/>
              <a:buChar char="§"/>
            </a:pPr>
            <a:r>
              <a:rPr lang="en-US" sz="2400" dirty="0" smtClean="0"/>
              <a:t>Python provides </a:t>
            </a:r>
            <a:r>
              <a:rPr lang="en-US" sz="2400" dirty="0" err="1" smtClean="0"/>
              <a:t>Apyori</a:t>
            </a:r>
            <a:r>
              <a:rPr lang="en-US" sz="2400" dirty="0" smtClean="0"/>
              <a:t> as an API that is required to the imported to run the </a:t>
            </a:r>
            <a:r>
              <a:rPr lang="en-US" sz="2400" dirty="0" err="1" smtClean="0"/>
              <a:t>apriori</a:t>
            </a:r>
            <a:r>
              <a:rPr lang="en-US" sz="2400" dirty="0" smtClean="0"/>
              <a:t> algorithm.</a:t>
            </a:r>
          </a:p>
          <a:p>
            <a:pPr marL="285750" indent="-285750">
              <a:buFont typeface="Wingdings" pitchFamily="2" charset="2"/>
              <a:buChar char="§"/>
            </a:pPr>
            <a:r>
              <a:rPr lang="en-US" sz="2400" dirty="0" smtClean="0"/>
              <a:t>Using a python modules are </a:t>
            </a:r>
            <a:r>
              <a:rPr lang="en-US" sz="2400" dirty="0" err="1" smtClean="0"/>
              <a:t>pandas,numpy,apyori,apriori</a:t>
            </a:r>
            <a:r>
              <a:rPr lang="en-US" sz="2400" dirty="0" smtClean="0"/>
              <a:t>.</a:t>
            </a:r>
          </a:p>
          <a:p>
            <a:pPr marL="285750" indent="-285750">
              <a:buFont typeface="Wingdings" pitchFamily="2" charset="2"/>
              <a:buChar char="§"/>
            </a:pPr>
            <a:r>
              <a:rPr lang="en-US" sz="2400" dirty="0" smtClean="0"/>
              <a:t>Import these python modules and it can be used to analysis the Market Basket analysis</a:t>
            </a:r>
            <a:r>
              <a:rPr lang="en-US" dirty="0" smtClean="0"/>
              <a:t>.</a:t>
            </a:r>
            <a:endParaRPr lang="en-IN" dirty="0"/>
          </a:p>
        </p:txBody>
      </p:sp>
    </p:spTree>
    <p:extLst>
      <p:ext uri="{BB962C8B-B14F-4D97-AF65-F5344CB8AC3E}">
        <p14:creationId xmlns:p14="http://schemas.microsoft.com/office/powerpoint/2010/main" val="370331020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980728"/>
            <a:ext cx="6192688" cy="584775"/>
          </a:xfrm>
          <a:prstGeom prst="rect">
            <a:avLst/>
          </a:prstGeom>
          <a:noFill/>
        </p:spPr>
        <p:txBody>
          <a:bodyPr wrap="square" rtlCol="0">
            <a:spAutoFit/>
          </a:bodyPr>
          <a:lstStyle/>
          <a:p>
            <a:r>
              <a:rPr lang="en-US" sz="3200" b="1" u="sng" dirty="0" smtClean="0"/>
              <a:t>THE DATASET</a:t>
            </a:r>
            <a:endParaRPr lang="en-IN" sz="3200" b="1" u="sng" dirty="0"/>
          </a:p>
        </p:txBody>
      </p:sp>
      <p:sp>
        <p:nvSpPr>
          <p:cNvPr id="3" name="TextBox 2"/>
          <p:cNvSpPr txBox="1"/>
          <p:nvPr/>
        </p:nvSpPr>
        <p:spPr>
          <a:xfrm>
            <a:off x="1367644" y="1916832"/>
            <a:ext cx="5832648" cy="1938992"/>
          </a:xfrm>
          <a:prstGeom prst="rect">
            <a:avLst/>
          </a:prstGeom>
          <a:noFill/>
        </p:spPr>
        <p:txBody>
          <a:bodyPr wrap="square" rtlCol="0">
            <a:spAutoFit/>
          </a:bodyPr>
          <a:lstStyle/>
          <a:p>
            <a:pPr marL="342900" indent="-342900">
              <a:buFont typeface="Wingdings" pitchFamily="2" charset="2"/>
              <a:buChar char="q"/>
            </a:pPr>
            <a:r>
              <a:rPr lang="en-US" sz="2400" dirty="0" smtClean="0"/>
              <a:t>In this </a:t>
            </a:r>
            <a:r>
              <a:rPr lang="en-US" sz="2400" dirty="0" err="1" smtClean="0"/>
              <a:t>implementation,we</a:t>
            </a:r>
            <a:r>
              <a:rPr lang="en-US" sz="2400" dirty="0" smtClean="0"/>
              <a:t>  have to use the store Dataset  that is publicly available on </a:t>
            </a:r>
            <a:r>
              <a:rPr lang="en-US" sz="2400" dirty="0" err="1" smtClean="0"/>
              <a:t>simplilearn</a:t>
            </a:r>
            <a:r>
              <a:rPr lang="en-US" sz="2400" dirty="0" smtClean="0"/>
              <a:t> </a:t>
            </a:r>
            <a:r>
              <a:rPr lang="en-US" sz="2400" dirty="0" err="1" smtClean="0"/>
              <a:t>youtube</a:t>
            </a:r>
            <a:r>
              <a:rPr lang="en-US" sz="2400" dirty="0" smtClean="0"/>
              <a:t> channel Groceries_dataset.csv.</a:t>
            </a:r>
            <a:endParaRPr lang="en-IN" sz="2400" dirty="0"/>
          </a:p>
        </p:txBody>
      </p:sp>
    </p:spTree>
    <p:extLst>
      <p:ext uri="{BB962C8B-B14F-4D97-AF65-F5344CB8AC3E}">
        <p14:creationId xmlns:p14="http://schemas.microsoft.com/office/powerpoint/2010/main" val="2479551333"/>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117</TotalTime>
  <Words>486</Words>
  <Application>Microsoft Office PowerPoint</Application>
  <PresentationFormat>On-screen Show (4:3)</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MARKET BASKET INSIGHTS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2023-09-26T08:55:45Z</dcterms:created>
  <dcterms:modified xsi:type="dcterms:W3CDTF">2023-09-26T10:53:42Z</dcterms:modified>
</cp:coreProperties>
</file>