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4"/>
  </p:sldMasterIdLst>
  <p:sldIdLst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6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118A-40BB-4097-A279-5F787D31566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2907-B5B9-430B-A076-8F9002E86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69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118A-40BB-4097-A279-5F787D31566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2907-B5B9-430B-A076-8F9002E86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02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118A-40BB-4097-A279-5F787D31566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2907-B5B9-430B-A076-8F9002E867F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4527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118A-40BB-4097-A279-5F787D31566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2907-B5B9-430B-A076-8F9002E86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18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118A-40BB-4097-A279-5F787D31566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2907-B5B9-430B-A076-8F9002E867F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2141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118A-40BB-4097-A279-5F787D31566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2907-B5B9-430B-A076-8F9002E86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019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118A-40BB-4097-A279-5F787D31566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2907-B5B9-430B-A076-8F9002E86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704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118A-40BB-4097-A279-5F787D31566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2907-B5B9-430B-A076-8F9002E86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2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118A-40BB-4097-A279-5F787D31566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2907-B5B9-430B-A076-8F9002E86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5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118A-40BB-4097-A279-5F787D31566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2907-B5B9-430B-A076-8F9002E86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53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118A-40BB-4097-A279-5F787D31566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2907-B5B9-430B-A076-8F9002E86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52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118A-40BB-4097-A279-5F787D31566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2907-B5B9-430B-A076-8F9002E86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18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118A-40BB-4097-A279-5F787D31566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2907-B5B9-430B-A076-8F9002E86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49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118A-40BB-4097-A279-5F787D31566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2907-B5B9-430B-A076-8F9002E86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6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118A-40BB-4097-A279-5F787D31566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2907-B5B9-430B-A076-8F9002E86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43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2907-B5B9-430B-A076-8F9002E867F9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118A-40BB-4097-A279-5F787D31566E}" type="datetimeFigureOut">
              <a:rPr lang="en-IN" smtClean="0"/>
              <a:t>20-06-2025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9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2118A-40BB-4097-A279-5F787D31566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DC2907-B5B9-430B-A076-8F9002E867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35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9C9C-57D0-D56B-D018-6034AC580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76" y="383609"/>
            <a:ext cx="10077752" cy="60907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DeepSeek-CJK-patch"/>
              </a:rPr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  <a:latin typeface="DeepSeek-CJK-patch"/>
              </a:rPr>
              <a:t>Keerthana Jothi</a:t>
            </a:r>
          </a:p>
          <a:p>
            <a:pPr marL="0" indent="0">
              <a:buNone/>
            </a:pPr>
            <a:endParaRPr lang="en-US" b="0" i="0" dirty="0">
              <a:solidFill>
                <a:schemeClr val="tx1"/>
              </a:solidFill>
              <a:effectLst/>
              <a:latin typeface="DeepSeek-CJK-patch"/>
            </a:endParaRPr>
          </a:p>
          <a:p>
            <a:pPr marL="0" indent="0" algn="ctr">
              <a:buNone/>
            </a:pPr>
            <a:endParaRPr lang="en-US" sz="4000" b="1" i="0" dirty="0">
              <a:solidFill>
                <a:schemeClr val="accent2"/>
              </a:solidFill>
              <a:effectLst/>
              <a:latin typeface="Aptos" panose="020B0004020202020204" pitchFamily="34" charset="0"/>
            </a:endParaRPr>
          </a:p>
          <a:p>
            <a:pPr marL="0" indent="0" algn="ctr">
              <a:buNone/>
            </a:pPr>
            <a:r>
              <a:rPr lang="en-US" sz="4000" b="1" i="0" dirty="0">
                <a:solidFill>
                  <a:schemeClr val="accent2"/>
                </a:solidFill>
                <a:effectLst/>
                <a:latin typeface="Aptos" panose="020B0004020202020204" pitchFamily="34" charset="0"/>
              </a:rPr>
              <a:t>Analysis of SVM Models with different Kernels</a:t>
            </a:r>
          </a:p>
          <a:p>
            <a:pPr marL="0" indent="0" algn="ctr">
              <a:buNone/>
            </a:pPr>
            <a:endParaRPr lang="en-US" sz="3600" b="1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indent="0" algn="ctr">
              <a:buNone/>
            </a:pPr>
            <a:r>
              <a:rPr lang="en-US" sz="4000" b="1" i="0" dirty="0">
                <a:solidFill>
                  <a:schemeClr val="accent2"/>
                </a:solidFill>
                <a:effectLst/>
                <a:latin typeface="Aptos" panose="020B0004020202020204" pitchFamily="34" charset="0"/>
              </a:rPr>
              <a:t>												</a:t>
            </a:r>
            <a:endParaRPr lang="en-US" sz="4000" b="1" i="0" dirty="0">
              <a:solidFill>
                <a:schemeClr val="bg2"/>
              </a:solidFill>
              <a:effectLst/>
              <a:latin typeface="Aptos" panose="020B0004020202020204" pitchFamily="34" charset="0"/>
            </a:endParaRPr>
          </a:p>
          <a:p>
            <a:pPr marL="0" indent="0" algn="ctr">
              <a:buNone/>
            </a:pPr>
            <a:endParaRPr lang="en-US" sz="4000" b="1" dirty="0">
              <a:solidFill>
                <a:schemeClr val="accent2"/>
              </a:solidFill>
              <a:latin typeface="Aptos" panose="020B0004020202020204" pitchFamily="34" charset="0"/>
            </a:endParaRPr>
          </a:p>
          <a:p>
            <a:pPr marL="0" indent="0" algn="ctr">
              <a:buNone/>
            </a:pPr>
            <a:endParaRPr lang="en-US" sz="4000" b="1" i="0" dirty="0">
              <a:solidFill>
                <a:schemeClr val="accent2"/>
              </a:solidFill>
              <a:effectLst/>
              <a:latin typeface="Aptos" panose="020B0004020202020204" pitchFamily="34" charset="0"/>
            </a:endParaRPr>
          </a:p>
          <a:p>
            <a:pPr marL="0" indent="0" algn="r">
              <a:buNone/>
            </a:pPr>
            <a:r>
              <a:rPr lang="en-US" sz="2400" b="1" dirty="0">
                <a:solidFill>
                  <a:schemeClr val="tx1"/>
                </a:solidFill>
                <a:latin typeface="Aptos" panose="020B0004020202020204" pitchFamily="34" charset="0"/>
              </a:rPr>
              <a:t>Keerthana Jothi</a:t>
            </a:r>
            <a:endParaRPr lang="en-US" sz="2400" b="1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indent="0" algn="r">
              <a:buNone/>
            </a:pPr>
            <a:endParaRPr lang="en-US" sz="2400" b="1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069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FAC4-5D8C-2E75-620E-0DCCE8C4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270723" cy="631371"/>
          </a:xfrm>
        </p:spPr>
        <p:txBody>
          <a:bodyPr>
            <a:normAutofit fontScale="90000"/>
          </a:bodyPr>
          <a:lstStyle/>
          <a:p>
            <a:r>
              <a:rPr lang="en-IN" sz="2800" b="1" i="0" dirty="0">
                <a:solidFill>
                  <a:schemeClr val="accent2"/>
                </a:solidFill>
                <a:effectLst/>
                <a:latin typeface="Aptos" panose="020B0004020202020204" pitchFamily="34" charset="0"/>
              </a:rPr>
              <a:t>Introduction</a:t>
            </a:r>
            <a:b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12046-C74A-1292-03D3-67755295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IN" sz="24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Objective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Build and evaluate SVM models with different kernels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endParaRPr lang="en-IN" sz="2400" b="0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IN" sz="24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Dataset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ClassificationDataset.csv</a:t>
            </a: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en-IN" sz="2400" b="0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IN" sz="24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Target Variable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"Recurred" (binary classification - Yes/No)</a:t>
            </a:r>
          </a:p>
          <a:p>
            <a:pPr marL="0" indent="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None/>
            </a:pPr>
            <a:endParaRPr lang="en-IN" sz="2400" b="0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IN" sz="24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Features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Mix of numerical (Age) and categorical variables (Gender, Smoking, etc.)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91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88BD-3BBD-B5C1-0B63-07385782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718457"/>
            <a:ext cx="8596667" cy="1066800"/>
          </a:xfrm>
        </p:spPr>
        <p:txBody>
          <a:bodyPr>
            <a:normAutofit/>
          </a:bodyPr>
          <a:lstStyle/>
          <a:p>
            <a:r>
              <a:rPr lang="en-IN" sz="2400" b="0" i="0" dirty="0">
                <a:solidFill>
                  <a:srgbClr val="F8FAFF"/>
                </a:solidFill>
                <a:effectLst/>
                <a:latin typeface="DeepSeek-CJK-patch"/>
              </a:rPr>
              <a:t> </a:t>
            </a:r>
            <a:r>
              <a:rPr lang="en-IN" sz="2400" b="1" i="0" dirty="0">
                <a:solidFill>
                  <a:schemeClr val="accent2"/>
                </a:solidFill>
                <a:effectLst/>
                <a:latin typeface="Aptos" panose="020B0004020202020204" pitchFamily="34" charset="0"/>
              </a:rPr>
              <a:t>Data Preprocessing</a:t>
            </a:r>
            <a:endParaRPr lang="en-IN" dirty="0">
              <a:solidFill>
                <a:schemeClr val="accent2"/>
              </a:solidFill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5D192-0C7F-DF5E-1936-702FDE500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32899"/>
            <a:ext cx="9566123" cy="4650930"/>
          </a:xfrm>
        </p:spPr>
        <p:txBody>
          <a:bodyPr/>
          <a:lstStyle/>
          <a:p>
            <a:pPr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r>
              <a:rPr lang="en-US" sz="24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Numerical Features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 (Age):</a:t>
            </a:r>
          </a:p>
          <a:p>
            <a:pPr marL="0" indent="0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                                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Standardized using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StandardScaler</a:t>
            </a:r>
            <a:endParaRPr lang="en-US" sz="2400" b="0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endParaRPr lang="en-US" sz="2400" b="0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Categorical Features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 (all others):</a:t>
            </a:r>
          </a:p>
          <a:p>
            <a:pPr marL="0" indent="0" algn="ctr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One-hot encoded using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OneHotEncoder</a:t>
            </a:r>
            <a:endParaRPr lang="en-US" sz="2400" b="0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endParaRPr lang="en-US" sz="2400" b="0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Train-Test Split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0" indent="0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>
                <a:solidFill>
                  <a:schemeClr val="tx1"/>
                </a:solidFill>
                <a:latin typeface="Aptos" panose="020B0004020202020204" pitchFamily="34" charset="0"/>
              </a:rPr>
              <a:t>                                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70% training, 30% testing</a:t>
            </a:r>
          </a:p>
          <a:p>
            <a:pPr marL="0" indent="0" algn="ctr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Random state fixed for reproducibility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41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6E94-6BB7-763B-3B9F-25BE3462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i="0" dirty="0">
                <a:solidFill>
                  <a:schemeClr val="accent2"/>
                </a:solidFill>
                <a:effectLst/>
                <a:latin typeface="Aptos" panose="020B0004020202020204" pitchFamily="34" charset="0"/>
              </a:rPr>
              <a:t>Model Performance Comparison</a:t>
            </a:r>
            <a:b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33D4D-E8CF-75E6-9E2D-F81291822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86543"/>
            <a:ext cx="9936238" cy="5421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</a:rPr>
              <a:t>Kernel		Training Accuracy		Test Accuracy		Train-Test Gap</a:t>
            </a:r>
          </a:p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</a:rPr>
              <a:t>Linear		97.76%					96.52%				1.24%</a:t>
            </a:r>
          </a:p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</a:rPr>
              <a:t>Poly	   	99.25%					97.39%				1.86%</a:t>
            </a:r>
          </a:p>
          <a:p>
            <a:pPr marL="0" indent="0">
              <a:buNone/>
            </a:pPr>
            <a:r>
              <a:rPr lang="en-US" sz="2400" dirty="0">
                <a:latin typeface="Aptos" panose="020B0004020202020204" pitchFamily="34" charset="0"/>
              </a:rPr>
              <a:t>RBF		96.64%					96.52%				0.12%</a:t>
            </a:r>
          </a:p>
          <a:p>
            <a:pPr marL="0" indent="0">
              <a:buNone/>
            </a:pPr>
            <a:r>
              <a:rPr lang="en-US" sz="20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Best Performing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RBF kernel with 96.52% test accuracy          		</a:t>
            </a:r>
            <a:r>
              <a:rPr lang="en-US" sz="2000" b="0" i="0" dirty="0">
                <a:solidFill>
                  <a:schemeClr val="bg2"/>
                </a:solidFill>
                <a:effectLst/>
                <a:latin typeface="Aptos" panose="020B0004020202020204" pitchFamily="34" charset="0"/>
              </a:rPr>
              <a:t>Keerthana  Jothi</a:t>
            </a:r>
          </a:p>
          <a:p>
            <a:pPr marL="0" indent="0"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DC92B9-2E0C-27F2-3868-E912BC911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90" y="3620653"/>
            <a:ext cx="6485467" cy="323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9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406941-B366-03BB-3D25-E8623D616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92" y="364830"/>
            <a:ext cx="4445191" cy="2694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E930B-2FD8-9318-4758-425B58246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910" y="3184044"/>
            <a:ext cx="3160842" cy="756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0D2A75-BC2A-3DEF-AD24-E71773B60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229" y="4065787"/>
            <a:ext cx="3066204" cy="789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B9704A-1B49-694A-BC59-C6F72EE6A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220" y="466178"/>
            <a:ext cx="4288282" cy="18415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35D702-3B30-AB1C-89C5-AC7339A54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3220" y="2398233"/>
            <a:ext cx="4356748" cy="19778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504AEA-35F3-6F4B-2A3D-7410C2A85D9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8216"/>
          <a:stretch/>
        </p:blipFill>
        <p:spPr>
          <a:xfrm>
            <a:off x="5075900" y="4253095"/>
            <a:ext cx="4176957" cy="187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9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EF7F-8A1B-6B13-1F11-00BD7483D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175657"/>
          </a:xfrm>
        </p:spPr>
        <p:txBody>
          <a:bodyPr>
            <a:normAutofit/>
          </a:bodyPr>
          <a:lstStyle/>
          <a:p>
            <a:r>
              <a:rPr lang="en-IN" sz="2400" b="1" i="0" dirty="0">
                <a:solidFill>
                  <a:schemeClr val="accent2"/>
                </a:solidFill>
                <a:effectLst/>
                <a:latin typeface="Aptos" panose="020B0004020202020204" pitchFamily="34" charset="0"/>
              </a:rPr>
              <a:t>Classification Reports</a:t>
            </a:r>
            <a:br>
              <a:rPr lang="en-IN" b="0" i="0" dirty="0">
                <a:solidFill>
                  <a:srgbClr val="F8FAFF"/>
                </a:solidFill>
                <a:effectLst/>
                <a:latin typeface="Aptos" panose="020B0004020202020204" pitchFamily="34" charset="0"/>
              </a:rPr>
            </a:b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49421-1897-A627-DEF7-F513E8895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19" y="1197427"/>
            <a:ext cx="9337523" cy="5666028"/>
          </a:xfrm>
        </p:spPr>
        <p:txBody>
          <a:bodyPr>
            <a:normAutofit/>
          </a:bodyPr>
          <a:lstStyle/>
          <a:p>
            <a:pPr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r>
              <a:rPr lang="en-US" sz="24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RBF Kernel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 showed best balance:</a:t>
            </a:r>
          </a:p>
          <a:p>
            <a:pPr marL="0" indent="0"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Metric			"Yes" Class		"No" Class</a:t>
            </a:r>
          </a:p>
          <a:p>
            <a:pPr marL="0" indent="0"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Precision		97%				96%</a:t>
            </a:r>
          </a:p>
          <a:p>
            <a:pPr marL="0" indent="0"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Recall			91%				99%</a:t>
            </a:r>
          </a:p>
          <a:p>
            <a:pPr marL="0" indent="0"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F1-Score		94%				98%</a:t>
            </a:r>
          </a:p>
          <a:p>
            <a:pPr marL="0" indent="0"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indent="0"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sz="24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All kernels showed good </a:t>
            </a:r>
          </a:p>
          <a:p>
            <a:pPr marL="0" indent="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performance with &gt;94% accuracy</a:t>
            </a:r>
          </a:p>
          <a:p>
            <a:pPr marL="0" indent="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None/>
            </a:pPr>
            <a:endParaRPr lang="en-US" sz="24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marL="0" indent="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None/>
            </a:pPr>
            <a:endParaRPr lang="en-US" sz="2400" b="0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indent="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None/>
            </a:pPr>
            <a:r>
              <a:rPr lang="en-US" dirty="0">
                <a:solidFill>
                  <a:schemeClr val="bg2"/>
                </a:solidFill>
                <a:latin typeface="Aptos" panose="020B0004020202020204" pitchFamily="34" charset="0"/>
              </a:rPr>
              <a:t>Keerthana Jothi</a:t>
            </a:r>
            <a:endParaRPr lang="en-US" b="0" i="0" dirty="0">
              <a:solidFill>
                <a:schemeClr val="bg2"/>
              </a:solidFill>
              <a:effectLst/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AA5D1-7E1C-4DBB-A280-C3DF52FC6D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75"/>
          <a:stretch/>
        </p:blipFill>
        <p:spPr>
          <a:xfrm>
            <a:off x="6238722" y="2269866"/>
            <a:ext cx="5576158" cy="339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1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22F6F-A9C1-2A60-4891-5ABBC273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i="0" dirty="0">
                <a:solidFill>
                  <a:schemeClr val="accent2"/>
                </a:solidFill>
                <a:effectLst/>
                <a:latin typeface="Aptos" panose="020B0004020202020204" pitchFamily="34" charset="0"/>
              </a:rPr>
              <a:t>Bias-Variance Analysis</a:t>
            </a:r>
            <a:b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50C5C-9AEE-2BD4-3684-04403BBD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76816"/>
            <a:ext cx="9304867" cy="4653869"/>
          </a:xfrm>
        </p:spPr>
        <p:txBody>
          <a:bodyPr/>
          <a:lstStyle/>
          <a:p>
            <a:pPr marL="0" indent="0"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None/>
            </a:pPr>
            <a:r>
              <a:rPr lang="en-IN" sz="24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Best Bias-Variance Balance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RBF kernel</a:t>
            </a:r>
          </a:p>
          <a:p>
            <a:pPr marL="0" indent="0"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None/>
            </a:pPr>
            <a:endParaRPr lang="en-IN" sz="2400" b="0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r>
              <a:rPr lang="en-IN" sz="24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High test accuracy 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r>
              <a:rPr lang="en-IN" sz="24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Small gap between train and test accuracy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r>
              <a:rPr lang="en-IN" sz="24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Slightly better than linear/poly kernels</a:t>
            </a:r>
          </a:p>
          <a:p>
            <a:pPr marL="0" indent="0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None/>
            </a:pPr>
            <a:endParaRPr lang="en-IN" sz="2400" b="0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indent="0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None/>
            </a:pPr>
            <a:r>
              <a:rPr lang="en-IN" sz="2400" b="1" dirty="0">
                <a:solidFill>
                  <a:schemeClr val="tx1"/>
                </a:solidFill>
                <a:latin typeface="Aptos" panose="020B0004020202020204" pitchFamily="34" charset="0"/>
              </a:rPr>
              <a:t>Conclusion</a:t>
            </a:r>
          </a:p>
          <a:p>
            <a:pPr marL="0" indent="0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None/>
            </a:pPr>
            <a:endParaRPr lang="en-IN" sz="2400" b="0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indent="0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The SVM (RBF kernel) is a 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strong candidate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 for this classification task, but further tuning can optimize performance for real-world deployment.</a:t>
            </a:r>
            <a:endParaRPr lang="en-IN" sz="2400" b="0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indent="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None/>
            </a:pPr>
            <a:endParaRPr lang="en-IN" sz="2400" b="0" i="0" dirty="0"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8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B15FB-F510-FD24-A530-5F7A77E6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48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n-IN" sz="48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4997178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6bb7734-a8dd-413d-b0e0-ef3b66b944c8" xsi:nil="true"/>
    <lcf76f155ced4ddcb4097134ff3c332f xmlns="4fab01c9-a550-45ee-8813-4e552c81c27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88B35A131124C8F65D2DA9E0C05F0" ma:contentTypeVersion="11" ma:contentTypeDescription="Create a new document." ma:contentTypeScope="" ma:versionID="30d07535813f2bcd41aae2967bafe336">
  <xsd:schema xmlns:xsd="http://www.w3.org/2001/XMLSchema" xmlns:xs="http://www.w3.org/2001/XMLSchema" xmlns:p="http://schemas.microsoft.com/office/2006/metadata/properties" xmlns:ns2="4fab01c9-a550-45ee-8813-4e552c81c271" xmlns:ns3="f6bb7734-a8dd-413d-b0e0-ef3b66b944c8" targetNamespace="http://schemas.microsoft.com/office/2006/metadata/properties" ma:root="true" ma:fieldsID="af1902b740d7c94fcf99d3cd4144fc77" ns2:_="" ns3:_="">
    <xsd:import namespace="4fab01c9-a550-45ee-8813-4e552c81c271"/>
    <xsd:import namespace="f6bb7734-a8dd-413d-b0e0-ef3b66b944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b01c9-a550-45ee-8813-4e552c81c2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3b04096-9dce-4bd8-9739-9fdaf882e4f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bb7734-a8dd-413d-b0e0-ef3b66b944c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0ca3032-2f26-416b-a340-211992926bbb}" ma:internalName="TaxCatchAll" ma:showField="CatchAllData" ma:web="f6bb7734-a8dd-413d-b0e0-ef3b66b944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0B418C-9DD8-4ACA-AB86-1F11584FC5B7}">
  <ds:schemaRefs>
    <ds:schemaRef ds:uri="http://schemas.microsoft.com/office/2006/metadata/properties"/>
    <ds:schemaRef ds:uri="http://schemas.microsoft.com/office/infopath/2007/PartnerControls"/>
    <ds:schemaRef ds:uri="f6bb7734-a8dd-413d-b0e0-ef3b66b944c8"/>
    <ds:schemaRef ds:uri="4fab01c9-a550-45ee-8813-4e552c81c271"/>
  </ds:schemaRefs>
</ds:datastoreItem>
</file>

<file path=customXml/itemProps2.xml><?xml version="1.0" encoding="utf-8"?>
<ds:datastoreItem xmlns:ds="http://schemas.openxmlformats.org/officeDocument/2006/customXml" ds:itemID="{3155A543-5E00-419D-9602-6002628635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F9673F-89FD-467E-AEA2-09D20C6330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ab01c9-a550-45ee-8813-4e552c81c271"/>
    <ds:schemaRef ds:uri="f6bb7734-a8dd-413d-b0e0-ef3b66b944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</TotalTime>
  <Words>321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Arial</vt:lpstr>
      <vt:lpstr>Arial Rounded MT Bold</vt:lpstr>
      <vt:lpstr>DeepSeek-CJK-patch</vt:lpstr>
      <vt:lpstr>Trebuchet MS</vt:lpstr>
      <vt:lpstr>Wingdings 3</vt:lpstr>
      <vt:lpstr>Facet</vt:lpstr>
      <vt:lpstr>PowerPoint Presentation</vt:lpstr>
      <vt:lpstr>Introduction </vt:lpstr>
      <vt:lpstr> Data Preprocessing</vt:lpstr>
      <vt:lpstr>Model Performance Comparison </vt:lpstr>
      <vt:lpstr>PowerPoint Presentation</vt:lpstr>
      <vt:lpstr>Classification Reports </vt:lpstr>
      <vt:lpstr>Bias-Variance Analysis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Keerthana Jothi</dc:creator>
  <cp:lastModifiedBy>Keerthana Jothi</cp:lastModifiedBy>
  <cp:revision>4</cp:revision>
  <dcterms:created xsi:type="dcterms:W3CDTF">2025-04-10T08:59:39Z</dcterms:created>
  <dcterms:modified xsi:type="dcterms:W3CDTF">2025-06-20T12:16:34Z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0x010100AF588B35A131124C8F65D2DA9E0C05F0</vt:lpwstr>
  </property>
</Properties>
</file>