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22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56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636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95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0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58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07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193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5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56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32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9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1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04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4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B086FB-2226-4EB5-8B78-3F41177C53F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519089D-F014-4129-8F33-741303D1D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43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4F98AC-A0A4-FA55-0A8F-66F5CA53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30" y="1453796"/>
            <a:ext cx="10018713" cy="139814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__Inter_d65c78"/>
              </a:rPr>
              <a:t>A Comprehensive Analysis of K-Means Clustering and Evaluation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322DF-AA81-5941-CD74-4067C1A14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423" y="2851936"/>
            <a:ext cx="10018713" cy="305570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374151"/>
                </a:solidFill>
                <a:latin typeface="__Inter_d65c78"/>
              </a:rPr>
              <a:t>Course Work 3_CST4050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374151"/>
                </a:solidFill>
                <a:latin typeface="__Inter_d65c78"/>
              </a:rPr>
              <a:t>Keerthana Jothi</a:t>
            </a:r>
          </a:p>
          <a:p>
            <a:pPr marL="0" indent="0" algn="ctr">
              <a:buNone/>
            </a:pPr>
            <a:r>
              <a:rPr lang="en-US" sz="2000" b="1" i="0" dirty="0">
                <a:solidFill>
                  <a:srgbClr val="374151"/>
                </a:solidFill>
                <a:effectLst/>
                <a:latin typeface="__Inter_d65c78"/>
              </a:rPr>
              <a:t>Date: 27/02/2025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57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4DD4E4-D2F2-6452-DB87-ADE9BB0B1D48}"/>
              </a:ext>
            </a:extLst>
          </p:cNvPr>
          <p:cNvSpPr txBox="1"/>
          <p:nvPr/>
        </p:nvSpPr>
        <p:spPr>
          <a:xfrm>
            <a:off x="1589926" y="191616"/>
            <a:ext cx="9783566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3600" b="1" i="0" dirty="0">
                <a:effectLst/>
                <a:latin typeface="Aptos" panose="020B0004020202020204" pitchFamily="34" charset="0"/>
              </a:rPr>
              <a:t>Introduction to Clustering</a:t>
            </a:r>
          </a:p>
          <a:p>
            <a:pPr marL="0" indent="0" algn="l">
              <a:buNone/>
            </a:pPr>
            <a:endParaRPr lang="en-IN" sz="2400" b="1" i="0" dirty="0">
              <a:effectLst/>
              <a:latin typeface="__Inter_d65c78"/>
            </a:endParaRPr>
          </a:p>
          <a:p>
            <a:pPr marL="0" indent="0" algn="l">
              <a:buNone/>
            </a:pPr>
            <a:r>
              <a:rPr lang="en-US" sz="2400" b="1" i="0" dirty="0">
                <a:effectLst/>
                <a:latin typeface="Aptos" panose="020B0004020202020204" pitchFamily="34" charset="0"/>
              </a:rPr>
              <a:t>What is Clustering?</a:t>
            </a:r>
          </a:p>
          <a:p>
            <a:pPr marL="0" indent="0" algn="l">
              <a:buNone/>
            </a:pPr>
            <a:endParaRPr lang="en-US" sz="2000" b="0" i="0" dirty="0">
              <a:effectLst/>
              <a:latin typeface="Aptos" panose="020B00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Clustering is an unsupervised learning technique used to group similar data points.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Commonly used in customer segmentation, image processing, and pattern recognition.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Aptos" panose="020B0004020202020204" pitchFamily="34" charset="0"/>
              </a:rPr>
              <a:t>Objective: Identify inherent groupings in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Aptos" panose="020B0004020202020204" pitchFamily="34" charset="0"/>
            </a:endParaRPr>
          </a:p>
          <a:p>
            <a:pPr algn="l"/>
            <a:r>
              <a:rPr lang="en-US" sz="3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Clustering Method Used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Aptos" panose="020B0004020202020204" pitchFamily="34" charset="0"/>
            </a:endParaRPr>
          </a:p>
          <a:p>
            <a:pPr algn="l"/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K-Means Clustering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algn="l"/>
            <a:endParaRPr lang="en-US" sz="20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 centroid-based algorithm that partitions data into K clusters.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Each data point is assigned to the nearest centroid, and centroids are updated iteratively.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Chosen for its simplicity and efficiency in handling large datasets.</a:t>
            </a:r>
          </a:p>
          <a:p>
            <a:br>
              <a:rPr lang="en-US" sz="2000" dirty="0">
                <a:latin typeface="Aptos" panose="020B0004020202020204" pitchFamily="34" charset="0"/>
              </a:rPr>
            </a:b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4C4A8-AE86-D471-37CF-75BA61AC46EA}"/>
              </a:ext>
            </a:extLst>
          </p:cNvPr>
          <p:cNvSpPr txBox="1"/>
          <p:nvPr/>
        </p:nvSpPr>
        <p:spPr>
          <a:xfrm>
            <a:off x="1764586" y="678363"/>
            <a:ext cx="97219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Selected Evaluation Methods</a:t>
            </a:r>
          </a:p>
          <a:p>
            <a:pPr lvl="1" algn="l"/>
            <a:endParaRPr lang="en-US" dirty="0">
              <a:solidFill>
                <a:srgbClr val="374151"/>
              </a:solidFill>
              <a:latin typeface="__Inter_d65c78"/>
            </a:endParaRPr>
          </a:p>
          <a:p>
            <a:pPr lvl="1" algn="l"/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Silhouette Score</a:t>
            </a: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:</a:t>
            </a:r>
          </a:p>
          <a:p>
            <a:pPr lvl="1" algn="l"/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Measures how similar a data point is to its own cluster compared to other clusters.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Ranges from -1 to 1; higher values indicate better-defined clusters.</a:t>
            </a:r>
          </a:p>
          <a:p>
            <a:pPr lvl="2" algn="l"/>
            <a:endParaRPr lang="en-US" sz="2400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lvl="1" algn="l"/>
            <a:r>
              <a:rPr lang="en-US" sz="2400" b="1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Davies-Bouldin Index (DBI)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lvl="1" algn="l"/>
            <a:endParaRPr lang="en-US" sz="2400" b="0" i="0" dirty="0">
              <a:solidFill>
                <a:srgbClr val="374151"/>
              </a:solidFill>
              <a:effectLst/>
              <a:latin typeface="Aptos" panose="020B0004020202020204" pitchFamily="34" charset="0"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Evaluates the average similarity ratio of each cluster with its most similar cluster.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Lower values indicate better clustering performance.</a:t>
            </a:r>
          </a:p>
          <a:p>
            <a:br>
              <a:rPr lang="en-US" sz="2400" dirty="0"/>
            </a:br>
            <a:endParaRPr lang="en-IN" sz="24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61D573-CBD5-99FB-4C00-F415240EE7BC}"/>
              </a:ext>
            </a:extLst>
          </p:cNvPr>
          <p:cNvSpPr txBox="1"/>
          <p:nvPr/>
        </p:nvSpPr>
        <p:spPr>
          <a:xfrm>
            <a:off x="1846779" y="668089"/>
            <a:ext cx="86636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Aptos" panose="020B0004020202020204" pitchFamily="34" charset="0"/>
              </a:rPr>
              <a:t>Initial K-Means Performance</a:t>
            </a:r>
          </a:p>
          <a:p>
            <a:pPr algn="l"/>
            <a:r>
              <a:rPr lang="en-IN" sz="2400" b="0" i="0" dirty="0">
                <a:solidFill>
                  <a:srgbClr val="374151"/>
                </a:solidFill>
                <a:effectLst/>
                <a:latin typeface="__Inter_d65c78"/>
              </a:rPr>
              <a:t>Initial K-Means Clustering Results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endParaRPr lang="en-IN" sz="24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44D30-41B1-8C9F-42F9-1B6EB51D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79" y="1750187"/>
            <a:ext cx="7697543" cy="28623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E8249-1B8A-292E-8E2C-33589555A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742" y="4930523"/>
            <a:ext cx="6059973" cy="7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2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B3971-ACD7-E742-2721-F325412459EA}"/>
              </a:ext>
            </a:extLst>
          </p:cNvPr>
          <p:cNvSpPr txBox="1"/>
          <p:nvPr/>
        </p:nvSpPr>
        <p:spPr>
          <a:xfrm>
            <a:off x="1579649" y="289589"/>
            <a:ext cx="8745877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__Inter_d65c78"/>
              </a:rPr>
              <a:t>PCA Transformation and Re-evaluation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Applied PCA to reduce dimensions to 2 for better visualization and clustering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Re-ran K-Means on PCA-transformed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New Silhouette Score: </a:t>
            </a:r>
            <a:r>
              <a:rPr lang="en-IN" sz="2000" b="1" i="0" dirty="0">
                <a:solidFill>
                  <a:srgbClr val="374151"/>
                </a:solidFill>
                <a:effectLst/>
                <a:latin typeface="__Inter_d65c78"/>
              </a:rPr>
              <a:t>0.4384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 (improved)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New DBI after PCA: </a:t>
            </a:r>
            <a:r>
              <a:rPr lang="en-IN" sz="2000" b="1" i="0" dirty="0">
                <a:solidFill>
                  <a:srgbClr val="374151"/>
                </a:solidFill>
                <a:effectLst/>
                <a:latin typeface="__Inter_d65c78"/>
              </a:rPr>
              <a:t>0.8169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__Inter_d65c78"/>
              </a:rPr>
              <a:t> (significantly improved)</a:t>
            </a:r>
          </a:p>
          <a:p>
            <a:br>
              <a:rPr lang="en-IN" sz="2000" dirty="0"/>
            </a:b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0B2CC0-2DED-77E4-D188-7B78A923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34" y="2812379"/>
            <a:ext cx="7171370" cy="26974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C1EAC-B724-A5B9-982F-2536D976D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72" y="5787195"/>
            <a:ext cx="3999183" cy="42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5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6F21AA-8B29-41A9-9D2A-9E6BBD432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47" y="229731"/>
            <a:ext cx="5880478" cy="3389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B8232-1BC1-E70F-856D-BA2145DA5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45" y="292948"/>
            <a:ext cx="4996455" cy="32389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803AF-05C3-54D0-1797-FA6CB1CE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417" y="4113398"/>
            <a:ext cx="5302334" cy="251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6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BA7782-9D8D-49BE-D20F-4100A148B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989" y="2766692"/>
            <a:ext cx="4945074" cy="3885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3CE6F1-53B0-4C5B-5B86-B170FA36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832"/>
          <a:stretch/>
        </p:blipFill>
        <p:spPr>
          <a:xfrm>
            <a:off x="1740585" y="205483"/>
            <a:ext cx="5345249" cy="34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4B4D49-2AA0-04FF-F39C-7060D09BCDF1}"/>
              </a:ext>
            </a:extLst>
          </p:cNvPr>
          <p:cNvSpPr txBox="1"/>
          <p:nvPr/>
        </p:nvSpPr>
        <p:spPr>
          <a:xfrm>
            <a:off x="1826231" y="678362"/>
            <a:ext cx="958835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Aptos" panose="020B0004020202020204" pitchFamily="34" charset="0"/>
              </a:rPr>
              <a:t>Improvements Made</a:t>
            </a:r>
          </a:p>
          <a:p>
            <a:pPr algn="l"/>
            <a:r>
              <a:rPr lang="en-IN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Enhancements made for Better Clustering</a:t>
            </a:r>
          </a:p>
          <a:p>
            <a:br>
              <a:rPr lang="en-IN" sz="2400" dirty="0">
                <a:latin typeface="Aptos" panose="020B0004020202020204" pitchFamily="34" charset="0"/>
              </a:rPr>
            </a:br>
            <a:r>
              <a:rPr lang="en-IN" sz="2400" b="1" i="0" dirty="0">
                <a:effectLst/>
                <a:latin typeface="Aptos" panose="020B0004020202020204" pitchFamily="34" charset="0"/>
              </a:rPr>
              <a:t>Dimensionality Reduction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Applied PCA to reduce data dimensions, improving clustering performance.</a:t>
            </a:r>
          </a:p>
          <a:p>
            <a:endParaRPr lang="en-IN" sz="2400" dirty="0">
              <a:solidFill>
                <a:srgbClr val="374151"/>
              </a:solidFill>
              <a:latin typeface="Aptos" panose="020B0004020202020204" pitchFamily="34" charset="0"/>
            </a:endParaRPr>
          </a:p>
          <a:p>
            <a:r>
              <a:rPr lang="en-IN" sz="2400" b="1" i="0" dirty="0">
                <a:effectLst/>
                <a:latin typeface="Aptos" panose="020B0004020202020204" pitchFamily="34" charset="0"/>
              </a:rPr>
              <a:t>Hyperparameter Tuning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Experimented with different values of K to find the optimal number of clusters.</a:t>
            </a:r>
          </a:p>
          <a:p>
            <a:endParaRPr lang="en-IN" sz="2400" dirty="0">
              <a:solidFill>
                <a:srgbClr val="374151"/>
              </a:solidFill>
              <a:latin typeface="Aptos" panose="020B0004020202020204" pitchFamily="34" charset="0"/>
            </a:endParaRPr>
          </a:p>
          <a:p>
            <a:r>
              <a:rPr lang="en-IN" sz="2400" b="1" i="0" dirty="0">
                <a:effectLst/>
                <a:latin typeface="Aptos" panose="020B0004020202020204" pitchFamily="34" charset="0"/>
              </a:rPr>
              <a:t>Data Preprocessing</a:t>
            </a:r>
            <a:r>
              <a:rPr lang="en-IN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Aptos" panose="020B0004020202020204" pitchFamily="34" charset="0"/>
              </a:rPr>
              <a:t>Handled missing values and normalized data to ensure better clustering results.</a:t>
            </a:r>
          </a:p>
          <a:p>
            <a:endParaRPr lang="en-IN" sz="2400" dirty="0">
              <a:solidFill>
                <a:srgbClr val="374151"/>
              </a:solidFill>
              <a:latin typeface="Aptos" panose="020B0004020202020204" pitchFamily="34" charset="0"/>
            </a:endParaRPr>
          </a:p>
          <a:p>
            <a:endParaRPr lang="en-IN" b="1" i="0" dirty="0">
              <a:effectLst/>
              <a:latin typeface="__Inter_d65c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86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A6AA4D-E2C9-F502-2B78-CFF409CAF5CC}"/>
              </a:ext>
            </a:extLst>
          </p:cNvPr>
          <p:cNvSpPr txBox="1"/>
          <p:nvPr/>
        </p:nvSpPr>
        <p:spPr>
          <a:xfrm>
            <a:off x="1918699" y="1798247"/>
            <a:ext cx="960890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dirty="0">
                <a:effectLst/>
                <a:latin typeface="__Inter_d65c78"/>
              </a:rPr>
              <a:t>Conclusion</a:t>
            </a:r>
          </a:p>
          <a:p>
            <a:endParaRPr lang="en-IN" b="1" dirty="0"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K-Means clustering provided valuable insights into customer behavior.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Evaluation metrics like Silhouette Score and DBI are essential for assessing clustering quality.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d65c78"/>
              </a:rPr>
              <a:t>Improvements led to better-defined clusters and more meaningful insights.</a:t>
            </a:r>
          </a:p>
          <a:p>
            <a:br>
              <a:rPr lang="en-US" sz="2400" dirty="0"/>
            </a:br>
            <a:endParaRPr lang="en-IN" sz="2400" b="1" i="0" dirty="0">
              <a:effectLst/>
              <a:latin typeface="__Inter_d65c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001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88B35A131124C8F65D2DA9E0C05F0" ma:contentTypeVersion="11" ma:contentTypeDescription="Create a new document." ma:contentTypeScope="" ma:versionID="30d07535813f2bcd41aae2967bafe336">
  <xsd:schema xmlns:xsd="http://www.w3.org/2001/XMLSchema" xmlns:xs="http://www.w3.org/2001/XMLSchema" xmlns:p="http://schemas.microsoft.com/office/2006/metadata/properties" xmlns:ns2="4fab01c9-a550-45ee-8813-4e552c81c271" xmlns:ns3="f6bb7734-a8dd-413d-b0e0-ef3b66b944c8" targetNamespace="http://schemas.microsoft.com/office/2006/metadata/properties" ma:root="true" ma:fieldsID="af1902b740d7c94fcf99d3cd4144fc77" ns2:_="" ns3:_="">
    <xsd:import namespace="4fab01c9-a550-45ee-8813-4e552c81c271"/>
    <xsd:import namespace="f6bb7734-a8dd-413d-b0e0-ef3b66b944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b01c9-a550-45ee-8813-4e552c81c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3b04096-9dce-4bd8-9739-9fdaf882e4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b7734-a8dd-413d-b0e0-ef3b66b944c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0ca3032-2f26-416b-a340-211992926bbb}" ma:internalName="TaxCatchAll" ma:showField="CatchAllData" ma:web="f6bb7734-a8dd-413d-b0e0-ef3b66b944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bb7734-a8dd-413d-b0e0-ef3b66b944c8" xsi:nil="true"/>
    <lcf76f155ced4ddcb4097134ff3c332f xmlns="4fab01c9-a550-45ee-8813-4e552c81c2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18F5B9-26C6-480C-AE2B-43E3771CA617}"/>
</file>

<file path=customXml/itemProps2.xml><?xml version="1.0" encoding="utf-8"?>
<ds:datastoreItem xmlns:ds="http://schemas.openxmlformats.org/officeDocument/2006/customXml" ds:itemID="{2C11D886-E865-44BF-B194-ED4364553231}"/>
</file>

<file path=customXml/itemProps3.xml><?xml version="1.0" encoding="utf-8"?>
<ds:datastoreItem xmlns:ds="http://schemas.openxmlformats.org/officeDocument/2006/customXml" ds:itemID="{D00CCE1B-13D4-4A7E-B0F2-9AF18BC506DD}"/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98</TotalTime>
  <Words>305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__Inter_d65c78</vt:lpstr>
      <vt:lpstr>Aptos</vt:lpstr>
      <vt:lpstr>Arial</vt:lpstr>
      <vt:lpstr>Corbel</vt:lpstr>
      <vt:lpstr>Parallax</vt:lpstr>
      <vt:lpstr>A Comprehensive Analysis of K-Means Clustering and Evaluation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Jothi</dc:creator>
  <cp:lastModifiedBy>Keerthana Jothi</cp:lastModifiedBy>
  <cp:revision>2</cp:revision>
  <dcterms:created xsi:type="dcterms:W3CDTF">2025-02-27T08:34:48Z</dcterms:created>
  <dcterms:modified xsi:type="dcterms:W3CDTF">2025-02-27T10:13:29Z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0x010100AF588B35A131124C8F65D2DA9E0C05F0</vt:lpwstr>
  </property>
</Properties>
</file>