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50E0AB-6DEE-4173-AB83-C45B9FE36E91}" v="143" dt="2024-04-04T15:38:50.479"/>
    <p1510:client id="{A1EC822E-2C7B-4879-9AE2-CE19EE409055}" v="201" dt="2024-04-05T01:29:19.955"/>
    <p1510:client id="{A8365323-7D98-46AC-8C91-390F41D70EB2}" v="54" dt="2024-04-05T04:28:38.609"/>
    <p1510:client id="{AE2D89A5-635C-48A4-ACAB-EF56BA4C6B58}" v="70" dt="2024-04-05T05:07:01.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4/4/2024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2048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4/4/2024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7464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4/4/2024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4938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4/4/2024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0811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4/4/2024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9365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4/4/2024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37440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4/4/2024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18568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4/4/2024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4083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4/4/2024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4497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4/4/2024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1332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4/4/2024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53764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4/4/2024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86037895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hyperlink" Target="https://keras.io/" TargetMode="External"/><Relationship Id="rId1" Type="http://schemas.openxmlformats.org/officeDocument/2006/relationships/slideLayout" Target="../slideLayouts/slideLayout2.xml"/><Relationship Id="rId6" Type="http://schemas.openxmlformats.org/officeDocument/2006/relationships/hyperlink" Target="https://ieeexplore.ieee.org/document/9760333" TargetMode="External"/><Relationship Id="rId5" Type="http://schemas.openxmlformats.org/officeDocument/2006/relationships/hyperlink" Target="https://en.wikipedia.org/wiki/Autoencoder"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194560" y="189531"/>
            <a:ext cx="7802880" cy="3231543"/>
          </a:xfrm>
        </p:spPr>
        <p:txBody>
          <a:bodyPr>
            <a:normAutofit/>
          </a:bodyPr>
          <a:lstStyle/>
          <a:p>
            <a:r>
              <a:rPr lang="en-US" sz="6100" dirty="0"/>
              <a:t>DENOISING IMAGE USING DEEP CNN AUTOENCODER</a:t>
            </a:r>
          </a:p>
        </p:txBody>
      </p:sp>
      <p:sp>
        <p:nvSpPr>
          <p:cNvPr id="3" name="Subtitle 2"/>
          <p:cNvSpPr>
            <a:spLocks noGrp="1"/>
          </p:cNvSpPr>
          <p:nvPr>
            <p:ph type="subTitle" idx="1"/>
          </p:nvPr>
        </p:nvSpPr>
        <p:spPr>
          <a:xfrm>
            <a:off x="1120588" y="4396229"/>
            <a:ext cx="10671452" cy="1245243"/>
          </a:xfrm>
        </p:spPr>
        <p:txBody>
          <a:bodyPr vert="horz" lIns="91440" tIns="45720" rIns="91440" bIns="45720" rtlCol="0" anchor="ctr">
            <a:noAutofit/>
          </a:bodyPr>
          <a:lstStyle/>
          <a:p>
            <a:pPr>
              <a:lnSpc>
                <a:spcPct val="110000"/>
              </a:lnSpc>
            </a:pPr>
            <a:r>
              <a:rPr lang="en-US" sz="2400" b="0" dirty="0">
                <a:latin typeface="Times New Roman"/>
                <a:cs typeface="Times New Roman"/>
              </a:rPr>
              <a:t>PRESENTED BY</a:t>
            </a:r>
          </a:p>
          <a:p>
            <a:pPr>
              <a:lnSpc>
                <a:spcPct val="110000"/>
              </a:lnSpc>
            </a:pPr>
            <a:r>
              <a:rPr lang="en-US" sz="2400" dirty="0">
                <a:latin typeface="Times New Roman"/>
                <a:cs typeface="Times New Roman"/>
              </a:rPr>
              <a:t>KEERTHANA K [513121104014]</a:t>
            </a:r>
          </a:p>
          <a:p>
            <a:pPr>
              <a:lnSpc>
                <a:spcPct val="110000"/>
              </a:lnSpc>
            </a:pPr>
            <a:r>
              <a:rPr lang="en-US" sz="2400" b="0" dirty="0">
                <a:latin typeface="Times New Roman"/>
                <a:cs typeface="Times New Roman"/>
              </a:rPr>
              <a:t>THANTHAI PERIYAR GOVERNMENT INSTITUTE OF TECHNOLOGY , VELLORE.</a:t>
            </a:r>
          </a:p>
        </p:txBody>
      </p:sp>
      <p:cxnSp>
        <p:nvCxnSpPr>
          <p:cNvPr id="12" name="Straight Connector 11">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2" y="19556"/>
            <a:ext cx="8547253" cy="23223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1" y="0"/>
            <a:ext cx="1461005" cy="46177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35720" y="3957320"/>
            <a:ext cx="3272713" cy="29006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3326" y="0"/>
            <a:ext cx="1332509"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37960" y="0"/>
            <a:ext cx="5654039" cy="220625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196840"/>
            <a:ext cx="5181599" cy="16416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675F3FA-F327-6D20-3885-E0B8579CF922}"/>
              </a:ext>
            </a:extLst>
          </p:cNvPr>
          <p:cNvSpPr>
            <a:spLocks noGrp="1"/>
          </p:cNvSpPr>
          <p:nvPr>
            <p:ph type="title"/>
          </p:nvPr>
        </p:nvSpPr>
        <p:spPr>
          <a:xfrm>
            <a:off x="1129553" y="584791"/>
            <a:ext cx="10064376" cy="1086847"/>
          </a:xfrm>
        </p:spPr>
        <p:txBody>
          <a:bodyPr>
            <a:normAutofit/>
          </a:bodyPr>
          <a:lstStyle/>
          <a:p>
            <a:r>
              <a:rPr lang="en-US" sz="4100" i="0">
                <a:latin typeface="Times New Roman"/>
                <a:cs typeface="Times New Roman"/>
              </a:rPr>
              <a:t>Usage of  Deep CNN Autoencoder</a:t>
            </a:r>
            <a:endParaRPr lang="en-US" sz="4100"/>
          </a:p>
        </p:txBody>
      </p:sp>
      <p:cxnSp>
        <p:nvCxnSpPr>
          <p:cNvPr id="36" name="Straight Connector 35">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9EDDD9-D585-5976-4705-78C9A2368942}"/>
              </a:ext>
            </a:extLst>
          </p:cNvPr>
          <p:cNvSpPr>
            <a:spLocks noGrp="1"/>
          </p:cNvSpPr>
          <p:nvPr>
            <p:ph idx="1"/>
          </p:nvPr>
        </p:nvSpPr>
        <p:spPr>
          <a:xfrm>
            <a:off x="1129554" y="2499694"/>
            <a:ext cx="5831833" cy="3824906"/>
          </a:xfrm>
        </p:spPr>
        <p:txBody>
          <a:bodyPr vert="horz" lIns="91440" tIns="45720" rIns="91440" bIns="45720" rtlCol="0" anchor="ctr">
            <a:normAutofit/>
          </a:bodyPr>
          <a:lstStyle/>
          <a:p>
            <a:pPr>
              <a:lnSpc>
                <a:spcPct val="90000"/>
              </a:lnSpc>
            </a:pPr>
            <a:r>
              <a:rPr lang="en-US" sz="1900" b="1">
                <a:latin typeface="Times New Roman"/>
                <a:ea typeface="+mn-lt"/>
                <a:cs typeface="+mn-lt"/>
              </a:rPr>
              <a:t>Image Denoising</a:t>
            </a:r>
            <a:r>
              <a:rPr lang="en-US" sz="1900">
                <a:latin typeface="Times New Roman"/>
                <a:ea typeface="+mn-lt"/>
                <a:cs typeface="+mn-lt"/>
              </a:rPr>
              <a:t>: Deep CNN autoencoders remove noise from images by training to reconstruct clean versions from noisy inputs, enhancing image quality for medical imaging, surveillance, and photography.</a:t>
            </a:r>
            <a:endParaRPr lang="en-US" sz="1900">
              <a:latin typeface="Times New Roman"/>
              <a:cs typeface="Times New Roman"/>
            </a:endParaRPr>
          </a:p>
          <a:p>
            <a:pPr>
              <a:lnSpc>
                <a:spcPct val="90000"/>
              </a:lnSpc>
            </a:pPr>
            <a:r>
              <a:rPr lang="en-US" sz="1900" b="1">
                <a:latin typeface="Times New Roman"/>
                <a:ea typeface="+mn-lt"/>
                <a:cs typeface="+mn-lt"/>
              </a:rPr>
              <a:t>Feature Extraction</a:t>
            </a:r>
            <a:r>
              <a:rPr lang="en-US" sz="1900">
                <a:latin typeface="Times New Roman"/>
                <a:ea typeface="+mn-lt"/>
                <a:cs typeface="+mn-lt"/>
              </a:rPr>
              <a:t>: They learn meaningful representations from unlabeled data, aiding in feature extraction for tasks like classification, clustering, and anomaly detection without explicit supervision.</a:t>
            </a:r>
            <a:endParaRPr lang="en-US" sz="1900">
              <a:latin typeface="Times New Roman"/>
              <a:cs typeface="Times New Roman"/>
            </a:endParaRPr>
          </a:p>
          <a:p>
            <a:pPr>
              <a:lnSpc>
                <a:spcPct val="90000"/>
              </a:lnSpc>
            </a:pPr>
            <a:r>
              <a:rPr lang="en-US" sz="1900" b="1">
                <a:latin typeface="Times New Roman"/>
                <a:ea typeface="+mn-lt"/>
                <a:cs typeface="+mn-lt"/>
              </a:rPr>
              <a:t>Image Generation</a:t>
            </a:r>
            <a:r>
              <a:rPr lang="en-US" sz="1900">
                <a:latin typeface="Times New Roman"/>
                <a:ea typeface="+mn-lt"/>
                <a:cs typeface="+mn-lt"/>
              </a:rPr>
              <a:t>: By sampling from the learned latent space, deep CNN autoencoders generate diverse and novel images, useful for creative applications, data augmentation, and image synthesis.</a:t>
            </a:r>
            <a:endParaRPr lang="en-US" sz="1900">
              <a:latin typeface="Times New Roman"/>
            </a:endParaRPr>
          </a:p>
          <a:p>
            <a:pPr>
              <a:lnSpc>
                <a:spcPct val="90000"/>
              </a:lnSpc>
            </a:pPr>
            <a:endParaRPr lang="en-US" sz="1900">
              <a:latin typeface="Times New Roman"/>
              <a:cs typeface="Times New Roman"/>
            </a:endParaRPr>
          </a:p>
        </p:txBody>
      </p:sp>
      <p:pic>
        <p:nvPicPr>
          <p:cNvPr id="4" name="Picture 3" descr="A diagram of a network&#10;&#10;Description automatically generated">
            <a:extLst>
              <a:ext uri="{FF2B5EF4-FFF2-40B4-BE49-F238E27FC236}">
                <a16:creationId xmlns:a16="http://schemas.microsoft.com/office/drawing/2014/main" id="{CAF3575A-CBB5-61D3-BCCA-9C3EF0B2DF5A}"/>
              </a:ext>
            </a:extLst>
          </p:cNvPr>
          <p:cNvPicPr>
            <a:picLocks noChangeAspect="1"/>
          </p:cNvPicPr>
          <p:nvPr/>
        </p:nvPicPr>
        <p:blipFill>
          <a:blip r:embed="rId2"/>
          <a:stretch>
            <a:fillRect/>
          </a:stretch>
        </p:blipFill>
        <p:spPr>
          <a:xfrm>
            <a:off x="7521974" y="3538384"/>
            <a:ext cx="4136627" cy="1706358"/>
          </a:xfrm>
          <a:prstGeom prst="rect">
            <a:avLst/>
          </a:prstGeom>
        </p:spPr>
      </p:pic>
    </p:spTree>
    <p:extLst>
      <p:ext uri="{BB962C8B-B14F-4D97-AF65-F5344CB8AC3E}">
        <p14:creationId xmlns:p14="http://schemas.microsoft.com/office/powerpoint/2010/main" val="403528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6" name="Rectangle 55">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F8EDF3-89ED-563F-CE15-E55A176693E1}"/>
              </a:ext>
            </a:extLst>
          </p:cNvPr>
          <p:cNvSpPr>
            <a:spLocks noGrp="1"/>
          </p:cNvSpPr>
          <p:nvPr>
            <p:ph type="title"/>
          </p:nvPr>
        </p:nvSpPr>
        <p:spPr>
          <a:xfrm>
            <a:off x="687040" y="1334813"/>
            <a:ext cx="4533298" cy="1118065"/>
          </a:xfrm>
        </p:spPr>
        <p:txBody>
          <a:bodyPr vert="horz" lIns="91440" tIns="45720" rIns="91440" bIns="45720" rtlCol="0" anchor="b">
            <a:normAutofit/>
          </a:bodyPr>
          <a:lstStyle/>
          <a:p>
            <a:r>
              <a:rPr lang="en-US" sz="5400"/>
              <a:t>RESULTs</a:t>
            </a:r>
          </a:p>
        </p:txBody>
      </p:sp>
      <p:sp>
        <p:nvSpPr>
          <p:cNvPr id="5" name="TextBox 4">
            <a:extLst>
              <a:ext uri="{FF2B5EF4-FFF2-40B4-BE49-F238E27FC236}">
                <a16:creationId xmlns:a16="http://schemas.microsoft.com/office/drawing/2014/main" id="{88867167-C912-4AB9-2052-138DF41AC784}"/>
              </a:ext>
            </a:extLst>
          </p:cNvPr>
          <p:cNvSpPr txBox="1"/>
          <p:nvPr/>
        </p:nvSpPr>
        <p:spPr>
          <a:xfrm>
            <a:off x="687041" y="2902143"/>
            <a:ext cx="4194222" cy="193787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20000"/>
              </a:lnSpc>
              <a:spcBef>
                <a:spcPts val="1000"/>
              </a:spcBef>
              <a:spcAft>
                <a:spcPts val="600"/>
              </a:spcAft>
              <a:buSzPct val="80000"/>
            </a:pPr>
            <a:r>
              <a:rPr lang="en-US" b="1" cap="all" spc="300">
                <a:solidFill>
                  <a:schemeClr val="tx2"/>
                </a:solidFill>
              </a:rPr>
              <a:t>COLAB NOTEBOOK: https://colab.research.google.com/drive/1-jd_F7EBiUfe1Ks3i93EpKdiUUhBtV-a</a:t>
            </a:r>
          </a:p>
        </p:txBody>
      </p:sp>
      <p:cxnSp>
        <p:nvCxnSpPr>
          <p:cNvPr id="58" name="Straight Connector 57">
            <a:extLst>
              <a:ext uri="{FF2B5EF4-FFF2-40B4-BE49-F238E27FC236}">
                <a16:creationId xmlns:a16="http://schemas.microsoft.com/office/drawing/2014/main" id="{B42E889C-BF1F-40B2-86C2-92153DB7E6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8034" y="0"/>
            <a:ext cx="6553966" cy="354261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57940A-71CE-48E1-BD71-2BEF15613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851108" y="4783369"/>
            <a:ext cx="5340893" cy="207463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777C915-01E5-4C85-B3BF-7BF7CC3FE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21640" y="0"/>
            <a:ext cx="1268175"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omputer&#10;&#10;Description automatically generated">
            <a:extLst>
              <a:ext uri="{FF2B5EF4-FFF2-40B4-BE49-F238E27FC236}">
                <a16:creationId xmlns:a16="http://schemas.microsoft.com/office/drawing/2014/main" id="{A9D15177-C353-BD7D-3BC0-04382EBF8EE2}"/>
              </a:ext>
            </a:extLst>
          </p:cNvPr>
          <p:cNvPicPr>
            <a:picLocks noGrp="1" noChangeAspect="1"/>
          </p:cNvPicPr>
          <p:nvPr>
            <p:ph idx="1"/>
          </p:nvPr>
        </p:nvPicPr>
        <p:blipFill rotWithShape="1">
          <a:blip r:embed="rId2"/>
          <a:srcRect t="15709" b="5574"/>
          <a:stretch/>
        </p:blipFill>
        <p:spPr>
          <a:xfrm>
            <a:off x="5028826" y="1329916"/>
            <a:ext cx="6458980" cy="3869719"/>
          </a:xfrm>
          <a:prstGeom prst="rect">
            <a:avLst/>
          </a:prstGeom>
        </p:spPr>
      </p:pic>
    </p:spTree>
    <p:extLst>
      <p:ext uri="{BB962C8B-B14F-4D97-AF65-F5344CB8AC3E}">
        <p14:creationId xmlns:p14="http://schemas.microsoft.com/office/powerpoint/2010/main" val="4208457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44657-D69F-0284-6192-CFFFE939B031}"/>
              </a:ext>
            </a:extLst>
          </p:cNvPr>
          <p:cNvSpPr>
            <a:spLocks noGrp="1"/>
          </p:cNvSpPr>
          <p:nvPr>
            <p:ph type="title"/>
          </p:nvPr>
        </p:nvSpPr>
        <p:spPr>
          <a:xfrm>
            <a:off x="1129553" y="533401"/>
            <a:ext cx="8695167" cy="1677894"/>
          </a:xfrm>
        </p:spPr>
        <p:txBody>
          <a:bodyPr>
            <a:normAutofit/>
          </a:bodyPr>
          <a:lstStyle/>
          <a:p>
            <a:r>
              <a:rPr lang="en-US" i="0" dirty="0">
                <a:latin typeface="Times New Roman"/>
                <a:ea typeface="+mj-lt"/>
                <a:cs typeface="+mj-lt"/>
              </a:rPr>
              <a:t>CONCLUSION</a:t>
            </a:r>
            <a:endParaRPr lang="en-US" dirty="0">
              <a:latin typeface="Times New Roman"/>
            </a:endParaRP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358640" cy="5334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186303-3618-A5BA-145B-0D7B38B2A99B}"/>
              </a:ext>
            </a:extLst>
          </p:cNvPr>
          <p:cNvSpPr>
            <a:spLocks noGrp="1"/>
          </p:cNvSpPr>
          <p:nvPr>
            <p:ph idx="1"/>
          </p:nvPr>
        </p:nvSpPr>
        <p:spPr>
          <a:xfrm>
            <a:off x="1129554" y="2211294"/>
            <a:ext cx="9299688" cy="3869766"/>
          </a:xfrm>
        </p:spPr>
        <p:txBody>
          <a:bodyPr vert="horz" lIns="91440" tIns="45720" rIns="91440" bIns="45720" rtlCol="0" anchor="ctr">
            <a:normAutofit/>
          </a:bodyPr>
          <a:lstStyle/>
          <a:p>
            <a:pPr marL="0" indent="0">
              <a:lnSpc>
                <a:spcPct val="90000"/>
              </a:lnSpc>
              <a:buNone/>
            </a:pPr>
            <a:r>
              <a:rPr lang="en-US">
                <a:latin typeface="Times New Roman"/>
                <a:ea typeface="+mn-lt"/>
                <a:cs typeface="+mn-lt"/>
              </a:rPr>
              <a:t>In conclusion, the project focused on developing a deep convolutional neural network (CNN) autoencoder for image denoising, aiming to enhance image quality across various domains. Through careful architecture design, training process optimization, and exploration of the latent space, the autoencoder demonstrated effective noise reduction capabilities and the generation of novel images. By leveraging deep CNN autoencoders, applications such as image denoising, feature learning, and image generation can benefit from improved accuracy, efficiency, and versatility. Moving forward, further research and experimentation with advanced techniques and real-world applications can continue to push the boundaries of deep learning methodologies for image processing tasks.</a:t>
            </a:r>
            <a:endParaRPr lang="en-US">
              <a:latin typeface="Times New Roman"/>
            </a:endParaRPr>
          </a:p>
        </p:txBody>
      </p: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0633"/>
            <a:ext cx="1398104" cy="4450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282519" y="-10633"/>
            <a:ext cx="1909481" cy="50547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02400" y="0"/>
            <a:ext cx="5689600" cy="1633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718313"/>
            <a:ext cx="5357757" cy="11503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79565" y="6033977"/>
            <a:ext cx="3412435" cy="8346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96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8826-3C70-2F76-1CB3-F8C40C22FCE1}"/>
              </a:ext>
            </a:extLst>
          </p:cNvPr>
          <p:cNvSpPr>
            <a:spLocks noGrp="1"/>
          </p:cNvSpPr>
          <p:nvPr>
            <p:ph type="title"/>
          </p:nvPr>
        </p:nvSpPr>
        <p:spPr/>
        <p:txBody>
          <a:bodyPr/>
          <a:lstStyle/>
          <a:p>
            <a:r>
              <a:rPr lang="en-US" i="0" dirty="0">
                <a:latin typeface="Times New Roman"/>
                <a:ea typeface="+mj-lt"/>
                <a:cs typeface="+mj-lt"/>
              </a:rPr>
              <a:t>REFERENCES:</a:t>
            </a:r>
            <a:endParaRPr lang="en-US" dirty="0">
              <a:latin typeface="Times New Roman"/>
            </a:endParaRPr>
          </a:p>
        </p:txBody>
      </p:sp>
      <p:sp>
        <p:nvSpPr>
          <p:cNvPr id="3" name="Content Placeholder 2">
            <a:extLst>
              <a:ext uri="{FF2B5EF4-FFF2-40B4-BE49-F238E27FC236}">
                <a16:creationId xmlns:a16="http://schemas.microsoft.com/office/drawing/2014/main" id="{93800E67-6B56-695F-876D-C44232FA5EBC}"/>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dirty="0">
                <a:ea typeface="+mn-lt"/>
                <a:cs typeface="+mn-lt"/>
                <a:hlinkClick r:id="rId2"/>
              </a:rPr>
              <a:t>https://keras.io/</a:t>
            </a:r>
            <a:endParaRPr lang="en-US">
              <a:ea typeface="+mn-lt"/>
              <a:cs typeface="+mn-lt"/>
            </a:endParaRPr>
          </a:p>
          <a:p>
            <a:pPr marL="457200" indent="-457200">
              <a:buAutoNum type="arabicPeriod"/>
            </a:pPr>
            <a:r>
              <a:rPr lang="en-US" dirty="0">
                <a:ea typeface="+mn-lt"/>
                <a:cs typeface="+mn-lt"/>
                <a:hlinkClick r:id="rId3"/>
              </a:rPr>
              <a:t>https://www.tensorflow.org/</a:t>
            </a:r>
            <a:endParaRPr lang="en-US" dirty="0">
              <a:ea typeface="+mn-lt"/>
              <a:cs typeface="+mn-lt"/>
            </a:endParaRPr>
          </a:p>
          <a:p>
            <a:pPr marL="457200" indent="-457200">
              <a:buAutoNum type="arabicPeriod"/>
            </a:pPr>
            <a:r>
              <a:rPr lang="en-US" dirty="0">
                <a:ea typeface="+mn-lt"/>
                <a:cs typeface="+mn-lt"/>
                <a:hlinkClick r:id="rId4"/>
              </a:rPr>
              <a:t>https://numpy.org/</a:t>
            </a:r>
            <a:endParaRPr lang="en-US" dirty="0">
              <a:ea typeface="+mn-lt"/>
              <a:cs typeface="+mn-lt"/>
            </a:endParaRPr>
          </a:p>
          <a:p>
            <a:pPr marL="457200" indent="-457200">
              <a:buAutoNum type="arabicPeriod"/>
            </a:pPr>
            <a:r>
              <a:rPr lang="en-US" dirty="0">
                <a:ea typeface="+mn-lt"/>
                <a:cs typeface="+mn-lt"/>
                <a:hlinkClick r:id="rId5"/>
              </a:rPr>
              <a:t>https://en.wikipedia.org/wiki/Autoencoder</a:t>
            </a:r>
            <a:endParaRPr lang="en-US" dirty="0"/>
          </a:p>
          <a:p>
            <a:pPr marL="457200" indent="-457200">
              <a:buAutoNum type="arabicPeriod"/>
            </a:pPr>
            <a:r>
              <a:rPr lang="en-US" dirty="0">
                <a:ea typeface="+mn-lt"/>
                <a:cs typeface="+mn-lt"/>
                <a:hlinkClick r:id="rId6"/>
              </a:rPr>
              <a:t>https://ieeexplore.ieee.org/document/9760333</a:t>
            </a:r>
            <a:endParaRPr lang="en-US" dirty="0"/>
          </a:p>
          <a:p>
            <a:pPr marL="0" indent="0">
              <a:buNone/>
            </a:pPr>
            <a:endParaRPr lang="en-US" dirty="0"/>
          </a:p>
          <a:p>
            <a:pPr marL="457200" indent="-457200">
              <a:buAutoNum type="arabicPeriod"/>
            </a:pPr>
            <a:endParaRPr lang="en-US" dirty="0"/>
          </a:p>
        </p:txBody>
      </p:sp>
    </p:spTree>
    <p:extLst>
      <p:ext uri="{BB962C8B-B14F-4D97-AF65-F5344CB8AC3E}">
        <p14:creationId xmlns:p14="http://schemas.microsoft.com/office/powerpoint/2010/main" val="18655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A8E5-AA77-0C6F-6A35-5D69B5E02ACD}"/>
              </a:ext>
            </a:extLst>
          </p:cNvPr>
          <p:cNvSpPr>
            <a:spLocks noGrp="1"/>
          </p:cNvSpPr>
          <p:nvPr>
            <p:ph type="title"/>
          </p:nvPr>
        </p:nvSpPr>
        <p:spPr/>
        <p:txBody>
          <a:bodyPr/>
          <a:lstStyle/>
          <a:p>
            <a:r>
              <a:rPr lang="en-US" i="0" dirty="0">
                <a:latin typeface="Times New Roman"/>
                <a:ea typeface="+mj-lt"/>
                <a:cs typeface="Times New Roman"/>
              </a:rPr>
              <a:t>AGENDA</a:t>
            </a:r>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17157658-31AD-1D3D-3F06-75B813F3D773}"/>
              </a:ext>
            </a:extLst>
          </p:cNvPr>
          <p:cNvSpPr>
            <a:spLocks noGrp="1"/>
          </p:cNvSpPr>
          <p:nvPr>
            <p:ph idx="1"/>
          </p:nvPr>
        </p:nvSpPr>
        <p:spPr>
          <a:xfrm>
            <a:off x="3026433" y="1693253"/>
            <a:ext cx="8022567" cy="4872687"/>
          </a:xfrm>
        </p:spPr>
        <p:txBody>
          <a:bodyPr vert="horz" lIns="91440" tIns="45720" rIns="91440" bIns="45720" rtlCol="0" anchor="t">
            <a:normAutofit lnSpcReduction="10000"/>
          </a:bodyPr>
          <a:lstStyle/>
          <a:p>
            <a:r>
              <a:rPr lang="en-US" dirty="0">
                <a:latin typeface="Times New Roman"/>
                <a:ea typeface="+mn-lt"/>
                <a:cs typeface="+mn-lt"/>
              </a:rPr>
              <a:t>Problem Statement</a:t>
            </a:r>
            <a:endParaRPr lang="en-US"/>
          </a:p>
          <a:p>
            <a:r>
              <a:rPr lang="en-US" dirty="0">
                <a:latin typeface="Times New Roman"/>
                <a:ea typeface="+mn-lt"/>
                <a:cs typeface="+mn-lt"/>
              </a:rPr>
              <a:t>Project Overview</a:t>
            </a:r>
          </a:p>
          <a:p>
            <a:r>
              <a:rPr lang="en-US" dirty="0">
                <a:latin typeface="Times New Roman"/>
                <a:ea typeface="+mn-lt"/>
                <a:cs typeface="+mn-lt"/>
              </a:rPr>
              <a:t>End users</a:t>
            </a:r>
          </a:p>
          <a:p>
            <a:r>
              <a:rPr lang="en-US" dirty="0">
                <a:latin typeface="Times New Roman"/>
                <a:ea typeface="+mn-lt"/>
                <a:cs typeface="+mn-lt"/>
              </a:rPr>
              <a:t>Flow of the project                                                                      1.</a:t>
            </a:r>
            <a:r>
              <a:rPr lang="en-US" dirty="0">
                <a:solidFill>
                  <a:srgbClr val="0D0D0D"/>
                </a:solidFill>
                <a:latin typeface="Times New Roman"/>
                <a:ea typeface="+mn-lt"/>
                <a:cs typeface="+mn-lt"/>
              </a:rPr>
              <a:t>Understanding Autoencoders </a:t>
            </a:r>
          </a:p>
          <a:p>
            <a:pPr marL="0" indent="0">
              <a:buNone/>
            </a:pPr>
            <a:r>
              <a:rPr lang="en-US" dirty="0">
                <a:solidFill>
                  <a:srgbClr val="0D0D0D"/>
                </a:solidFill>
                <a:latin typeface="Times New Roman"/>
                <a:ea typeface="+mn-lt"/>
                <a:cs typeface="+mn-lt"/>
              </a:rPr>
              <a:t>   2.Model Architecture Design </a:t>
            </a:r>
            <a:endParaRPr lang="en-US"/>
          </a:p>
          <a:p>
            <a:pPr marL="0" indent="0">
              <a:buNone/>
            </a:pPr>
            <a:r>
              <a:rPr lang="en-US" dirty="0">
                <a:solidFill>
                  <a:srgbClr val="0D0D0D"/>
                </a:solidFill>
                <a:latin typeface="Times New Roman"/>
                <a:ea typeface="+mn-lt"/>
                <a:cs typeface="+mn-lt"/>
              </a:rPr>
              <a:t>   3.Image Generation</a:t>
            </a:r>
            <a:endParaRPr lang="en-US" dirty="0">
              <a:solidFill>
                <a:srgbClr val="001E2E"/>
              </a:solidFill>
              <a:latin typeface="Univers Condensed Light"/>
              <a:ea typeface="+mn-lt"/>
              <a:cs typeface="+mn-lt"/>
            </a:endParaRPr>
          </a:p>
          <a:p>
            <a:r>
              <a:rPr lang="en-US" dirty="0">
                <a:solidFill>
                  <a:srgbClr val="0D0D0D"/>
                </a:solidFill>
                <a:latin typeface="Times New Roman"/>
                <a:cs typeface="Times New Roman"/>
              </a:rPr>
              <a:t>Usage of  Deep CNN Autoencoder</a:t>
            </a:r>
          </a:p>
          <a:p>
            <a:r>
              <a:rPr lang="en-US" dirty="0">
                <a:solidFill>
                  <a:srgbClr val="0D0D0D"/>
                </a:solidFill>
                <a:latin typeface="Times New Roman"/>
                <a:cs typeface="Times New Roman"/>
              </a:rPr>
              <a:t>Results</a:t>
            </a:r>
          </a:p>
          <a:p>
            <a:r>
              <a:rPr lang="en-US" dirty="0">
                <a:solidFill>
                  <a:srgbClr val="0D0D0D"/>
                </a:solidFill>
                <a:latin typeface="Times New Roman"/>
                <a:cs typeface="Times New Roman"/>
              </a:rPr>
              <a:t>Conclusion</a:t>
            </a:r>
          </a:p>
          <a:p>
            <a:endParaRPr lang="en-US" dirty="0">
              <a:solidFill>
                <a:srgbClr val="0D0D0D"/>
              </a:solidFill>
              <a:latin typeface="Times New Roman"/>
              <a:cs typeface="Times New Roman"/>
            </a:endParaRPr>
          </a:p>
          <a:p>
            <a:endParaRPr lang="en-US" dirty="0">
              <a:solidFill>
                <a:srgbClr val="0D0D0D"/>
              </a:solidFill>
              <a:latin typeface="Times New Roman"/>
              <a:cs typeface="Times New Roman"/>
            </a:endParaRPr>
          </a:p>
          <a:p>
            <a:endParaRPr lang="en-US" dirty="0">
              <a:solidFill>
                <a:srgbClr val="0D0D0D"/>
              </a:solidFill>
              <a:latin typeface="Times New Roman"/>
              <a:ea typeface="+mn-lt"/>
              <a:cs typeface="Times New Roman"/>
            </a:endParaRPr>
          </a:p>
          <a:p>
            <a:pPr marL="0" indent="0">
              <a:buNone/>
            </a:pPr>
            <a:endParaRPr lang="en-US" dirty="0">
              <a:solidFill>
                <a:srgbClr val="0D0D0D"/>
              </a:solidFill>
              <a:latin typeface="Times New Roman"/>
              <a:ea typeface="+mn-lt"/>
              <a:cs typeface="Times New Roman"/>
            </a:endParaRPr>
          </a:p>
          <a:p>
            <a:endParaRPr lang="en-US" dirty="0">
              <a:solidFill>
                <a:srgbClr val="0D0D0D"/>
              </a:solidFill>
              <a:latin typeface="Times New Roman"/>
              <a:ea typeface="+mn-lt"/>
              <a:cs typeface="Times New Roman"/>
            </a:endParaRPr>
          </a:p>
          <a:p>
            <a:endParaRPr lang="en-US" dirty="0">
              <a:solidFill>
                <a:srgbClr val="0D0D0D"/>
              </a:solidFill>
              <a:latin typeface="Times New Roman"/>
              <a:ea typeface="+mn-lt"/>
              <a:cs typeface="Times New Roman"/>
            </a:endParaRPr>
          </a:p>
        </p:txBody>
      </p:sp>
    </p:spTree>
    <p:extLst>
      <p:ext uri="{BB962C8B-B14F-4D97-AF65-F5344CB8AC3E}">
        <p14:creationId xmlns:p14="http://schemas.microsoft.com/office/powerpoint/2010/main" val="161905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8F79-47D1-E16E-B73B-9B6DB1260C4C}"/>
              </a:ext>
            </a:extLst>
          </p:cNvPr>
          <p:cNvSpPr>
            <a:spLocks noGrp="1"/>
          </p:cNvSpPr>
          <p:nvPr>
            <p:ph type="title"/>
          </p:nvPr>
        </p:nvSpPr>
        <p:spPr/>
        <p:txBody>
          <a:bodyPr/>
          <a:lstStyle/>
          <a:p>
            <a:r>
              <a:rPr lang="en-US" dirty="0">
                <a:latin typeface="Times New Roman"/>
                <a:cs typeface="Times New Roman"/>
              </a:rPr>
              <a:t>PROBLEM STATEMENT</a:t>
            </a:r>
          </a:p>
        </p:txBody>
      </p:sp>
      <p:sp>
        <p:nvSpPr>
          <p:cNvPr id="3" name="Content Placeholder 2">
            <a:extLst>
              <a:ext uri="{FF2B5EF4-FFF2-40B4-BE49-F238E27FC236}">
                <a16:creationId xmlns:a16="http://schemas.microsoft.com/office/drawing/2014/main" id="{6BC472D6-D0C8-9691-B9F9-BC9D751B4BD6}"/>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0D0D0D"/>
                </a:solidFill>
                <a:latin typeface="Times New Roman"/>
                <a:cs typeface="Times New Roman"/>
              </a:rPr>
              <a:t>    The problem at hand involves denoising images using deep convolutional neural network (CNN) autoencoders. Image denoising is a critical task in various domains such as medical imaging, surveillance, and photography. Noisy images degrade the quality of visual information, making it challenging for downstream tasks like object recognition or image segmentation. Traditional denoising techniques often rely on handcrafted filters or statistical methods, which may not effectively capture complex noise patterns or preserve image details.</a:t>
            </a:r>
            <a:endParaRPr lang="en-US" dirty="0"/>
          </a:p>
        </p:txBody>
      </p:sp>
    </p:spTree>
    <p:extLst>
      <p:ext uri="{BB962C8B-B14F-4D97-AF65-F5344CB8AC3E}">
        <p14:creationId xmlns:p14="http://schemas.microsoft.com/office/powerpoint/2010/main" val="406601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F83D7-C15E-F7ED-FC61-8BD59F1AEA80}"/>
              </a:ext>
            </a:extLst>
          </p:cNvPr>
          <p:cNvSpPr>
            <a:spLocks noGrp="1"/>
          </p:cNvSpPr>
          <p:nvPr>
            <p:ph type="title"/>
          </p:nvPr>
        </p:nvSpPr>
        <p:spPr>
          <a:xfrm>
            <a:off x="956094" y="303363"/>
            <a:ext cx="9906000" cy="1152118"/>
          </a:xfrm>
        </p:spPr>
        <p:txBody>
          <a:bodyPr/>
          <a:lstStyle/>
          <a:p>
            <a:r>
              <a:rPr lang="en-US" dirty="0">
                <a:latin typeface="Times New Roman"/>
                <a:cs typeface="Times New Roman"/>
              </a:rPr>
              <a:t>PROJECT OVERVIEW</a:t>
            </a:r>
          </a:p>
        </p:txBody>
      </p:sp>
      <p:sp>
        <p:nvSpPr>
          <p:cNvPr id="3" name="Content Placeholder 2">
            <a:extLst>
              <a:ext uri="{FF2B5EF4-FFF2-40B4-BE49-F238E27FC236}">
                <a16:creationId xmlns:a16="http://schemas.microsoft.com/office/drawing/2014/main" id="{50744DFE-74EB-CD3A-F2FB-909A7701DBD8}"/>
              </a:ext>
            </a:extLst>
          </p:cNvPr>
          <p:cNvSpPr>
            <a:spLocks noGrp="1"/>
          </p:cNvSpPr>
          <p:nvPr>
            <p:ph idx="1"/>
          </p:nvPr>
        </p:nvSpPr>
        <p:spPr>
          <a:xfrm>
            <a:off x="711680" y="1448836"/>
            <a:ext cx="10150415" cy="4412613"/>
          </a:xfrm>
        </p:spPr>
        <p:txBody>
          <a:bodyPr vert="horz" lIns="91440" tIns="45720" rIns="91440" bIns="45720" rtlCol="0" anchor="t">
            <a:normAutofit fontScale="92500" lnSpcReduction="10000"/>
          </a:bodyPr>
          <a:lstStyle/>
          <a:p>
            <a:pPr marL="0" indent="0">
              <a:buNone/>
            </a:pPr>
            <a:r>
              <a:rPr lang="en-US" b="1" u="sng" dirty="0">
                <a:latin typeface="Times New Roman"/>
                <a:cs typeface="Times New Roman"/>
              </a:rPr>
              <a:t>OBJECTIVE </a:t>
            </a:r>
            <a:r>
              <a:rPr lang="en-US" b="1" dirty="0">
                <a:latin typeface="Times New Roman"/>
                <a:cs typeface="Times New Roman"/>
              </a:rPr>
              <a:t>:</a:t>
            </a:r>
            <a:endParaRPr lang="en-US" b="1">
              <a:latin typeface="Times New Roman"/>
              <a:cs typeface="Times New Roman"/>
            </a:endParaRPr>
          </a:p>
          <a:p>
            <a:pPr marL="0" indent="0">
              <a:buNone/>
            </a:pPr>
            <a:r>
              <a:rPr lang="en-US" dirty="0">
                <a:solidFill>
                  <a:srgbClr val="0D0D0D"/>
                </a:solidFill>
                <a:latin typeface="Times New Roman"/>
                <a:ea typeface="+mn-lt"/>
                <a:cs typeface="Times New Roman"/>
              </a:rPr>
              <a:t> The objective is to train a deep CNN autoencoder for image denoising, enhancing image quality across domains. Additionally, the project aims to advance deep learning methodologies and provide insights for computer vision applications.</a:t>
            </a:r>
            <a:endParaRPr lang="en-US">
              <a:solidFill>
                <a:srgbClr val="0D0D0D"/>
              </a:solidFill>
              <a:latin typeface="Times New Roman"/>
              <a:ea typeface="+mn-lt"/>
              <a:cs typeface="Times New Roman"/>
            </a:endParaRPr>
          </a:p>
          <a:p>
            <a:pPr marL="0" indent="0">
              <a:buNone/>
            </a:pPr>
            <a:r>
              <a:rPr lang="en-US" b="1" u="sng" dirty="0">
                <a:solidFill>
                  <a:srgbClr val="0D0D0D"/>
                </a:solidFill>
                <a:latin typeface="Times New Roman"/>
                <a:ea typeface="+mn-lt"/>
                <a:cs typeface="+mn-lt"/>
              </a:rPr>
              <a:t>SIGNIFICANCE:</a:t>
            </a:r>
          </a:p>
          <a:p>
            <a:pPr>
              <a:buFont typeface="Arial"/>
              <a:buChar char="•"/>
            </a:pPr>
            <a:r>
              <a:rPr lang="en-US" b="1" dirty="0">
                <a:solidFill>
                  <a:srgbClr val="0D0D0D"/>
                </a:solidFill>
                <a:latin typeface="Times New Roman"/>
                <a:ea typeface="+mn-lt"/>
                <a:cs typeface="+mn-lt"/>
              </a:rPr>
              <a:t>Improved Visual Quality</a:t>
            </a:r>
            <a:r>
              <a:rPr lang="en-US" dirty="0">
                <a:solidFill>
                  <a:srgbClr val="0D0D0D"/>
                </a:solidFill>
                <a:latin typeface="Times New Roman"/>
                <a:ea typeface="+mn-lt"/>
                <a:cs typeface="+mn-lt"/>
              </a:rPr>
              <a:t>: Enhances image clarity and interpretability across domains through noise removal using deep CNN autoencoders.</a:t>
            </a:r>
            <a:endParaRPr lang="en-US" dirty="0">
              <a:latin typeface="Times New Roman"/>
              <a:cs typeface="Times New Roman"/>
            </a:endParaRPr>
          </a:p>
          <a:p>
            <a:pPr>
              <a:buFont typeface="Arial"/>
              <a:buChar char="•"/>
            </a:pPr>
            <a:r>
              <a:rPr lang="en-US" b="1" dirty="0">
                <a:solidFill>
                  <a:srgbClr val="0D0D0D"/>
                </a:solidFill>
                <a:latin typeface="Times New Roman"/>
                <a:ea typeface="+mn-lt"/>
                <a:cs typeface="+mn-lt"/>
              </a:rPr>
              <a:t>Streamlined Workflow</a:t>
            </a:r>
            <a:r>
              <a:rPr lang="en-US" dirty="0">
                <a:solidFill>
                  <a:srgbClr val="0D0D0D"/>
                </a:solidFill>
                <a:latin typeface="Times New Roman"/>
                <a:ea typeface="+mn-lt"/>
                <a:cs typeface="+mn-lt"/>
              </a:rPr>
              <a:t>: Automation of denoising processes saves time and resources while ensuring consistent results in various image analysis tasks.</a:t>
            </a:r>
            <a:endParaRPr lang="en-US" dirty="0">
              <a:latin typeface="Times New Roman"/>
              <a:cs typeface="Times New Roman"/>
            </a:endParaRPr>
          </a:p>
          <a:p>
            <a:pPr>
              <a:buFont typeface="Arial"/>
              <a:buChar char="•"/>
            </a:pPr>
            <a:r>
              <a:rPr lang="en-US" b="1" dirty="0">
                <a:solidFill>
                  <a:srgbClr val="0D0D0D"/>
                </a:solidFill>
                <a:latin typeface="Times New Roman"/>
                <a:ea typeface="+mn-lt"/>
                <a:cs typeface="+mn-lt"/>
              </a:rPr>
              <a:t>Advancing AI Methodologies</a:t>
            </a:r>
            <a:r>
              <a:rPr lang="en-US" dirty="0">
                <a:solidFill>
                  <a:srgbClr val="0D0D0D"/>
                </a:solidFill>
                <a:latin typeface="Times New Roman"/>
                <a:ea typeface="+mn-lt"/>
                <a:cs typeface="+mn-lt"/>
              </a:rPr>
              <a:t>: Contributes to the progression of deep learning techniques, benefiting fields beyond image denoising, such as computer vision and artificial intelligence.</a:t>
            </a:r>
            <a:endParaRPr lang="en-US" dirty="0">
              <a:latin typeface="Times New Roman"/>
            </a:endParaRPr>
          </a:p>
          <a:p>
            <a:pPr marL="0" indent="0">
              <a:buNone/>
            </a:pPr>
            <a:endParaRPr lang="en-US" b="1" u="sng" dirty="0">
              <a:solidFill>
                <a:srgbClr val="0D0D0D"/>
              </a:solidFill>
              <a:latin typeface="Times New Roman"/>
              <a:ea typeface="+mn-lt"/>
              <a:cs typeface="Times New Roman"/>
            </a:endParaRPr>
          </a:p>
        </p:txBody>
      </p:sp>
    </p:spTree>
    <p:extLst>
      <p:ext uri="{BB962C8B-B14F-4D97-AF65-F5344CB8AC3E}">
        <p14:creationId xmlns:p14="http://schemas.microsoft.com/office/powerpoint/2010/main" val="374198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0D56D-9E03-D28E-CD5A-972440BC9BAB}"/>
              </a:ext>
            </a:extLst>
          </p:cNvPr>
          <p:cNvSpPr>
            <a:spLocks noGrp="1"/>
          </p:cNvSpPr>
          <p:nvPr>
            <p:ph type="title"/>
          </p:nvPr>
        </p:nvSpPr>
        <p:spPr>
          <a:xfrm>
            <a:off x="1129552" y="584791"/>
            <a:ext cx="9932896" cy="1148665"/>
          </a:xfrm>
        </p:spPr>
        <p:txBody>
          <a:bodyPr>
            <a:normAutofit/>
          </a:bodyPr>
          <a:lstStyle/>
          <a:p>
            <a:r>
              <a:rPr lang="en-US" i="0">
                <a:latin typeface="Times New Roman"/>
                <a:ea typeface="+mj-lt"/>
                <a:cs typeface="+mj-lt"/>
              </a:rPr>
              <a:t>END USERS</a:t>
            </a:r>
            <a:endParaRPr lang="en-US">
              <a:latin typeface="Times New Roman"/>
              <a:cs typeface="Times New Roman"/>
            </a:endParaRP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E972B62-9819-493C-A305-2C04A2D43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078119-278F-9D16-A1B0-9AD70ED10BF2}"/>
              </a:ext>
            </a:extLst>
          </p:cNvPr>
          <p:cNvSpPr>
            <a:spLocks noGrp="1"/>
          </p:cNvSpPr>
          <p:nvPr>
            <p:ph idx="1"/>
          </p:nvPr>
        </p:nvSpPr>
        <p:spPr>
          <a:xfrm>
            <a:off x="726986" y="2982736"/>
            <a:ext cx="10680518" cy="3553660"/>
          </a:xfrm>
        </p:spPr>
        <p:txBody>
          <a:bodyPr vert="horz" lIns="91440" tIns="45720" rIns="91440" bIns="45720" rtlCol="0" anchor="ctr">
            <a:noAutofit/>
          </a:bodyPr>
          <a:lstStyle/>
          <a:p>
            <a:pPr>
              <a:lnSpc>
                <a:spcPct val="90000"/>
              </a:lnSpc>
            </a:pPr>
            <a:r>
              <a:rPr lang="en-US" b="1" dirty="0">
                <a:latin typeface="Times New Roman"/>
                <a:ea typeface="+mn-lt"/>
                <a:cs typeface="Times New Roman"/>
              </a:rPr>
              <a:t>Medical Professionals</a:t>
            </a:r>
            <a:r>
              <a:rPr lang="en-US" dirty="0">
                <a:latin typeface="Times New Roman"/>
                <a:ea typeface="+mn-lt"/>
                <a:cs typeface="Times New Roman"/>
              </a:rPr>
              <a:t>: Radiologists and doctors can utilize denoising techniques to improve the clarity of medical images, aiding in accurate diagnosis and treatment planning.</a:t>
            </a:r>
            <a:endParaRPr lang="en-US" dirty="0">
              <a:latin typeface="Times New Roman"/>
              <a:cs typeface="Times New Roman"/>
            </a:endParaRPr>
          </a:p>
          <a:p>
            <a:pPr>
              <a:lnSpc>
                <a:spcPct val="90000"/>
              </a:lnSpc>
            </a:pPr>
            <a:r>
              <a:rPr lang="en-US" b="1" dirty="0">
                <a:latin typeface="Times New Roman"/>
                <a:ea typeface="+mn-lt"/>
                <a:cs typeface="Times New Roman"/>
              </a:rPr>
              <a:t>Security Agencies</a:t>
            </a:r>
            <a:r>
              <a:rPr lang="en-US" dirty="0">
                <a:latin typeface="Times New Roman"/>
                <a:ea typeface="+mn-lt"/>
                <a:cs typeface="Times New Roman"/>
              </a:rPr>
              <a:t>: Surveillance firms can enhance the quality of surveillance footage through denoising, improving threat detection and monitoring capabilities.</a:t>
            </a:r>
            <a:endParaRPr lang="en-US" dirty="0">
              <a:latin typeface="Times New Roman"/>
              <a:cs typeface="Times New Roman"/>
            </a:endParaRPr>
          </a:p>
          <a:p>
            <a:pPr>
              <a:lnSpc>
                <a:spcPct val="90000"/>
              </a:lnSpc>
            </a:pPr>
            <a:r>
              <a:rPr lang="en-US" b="1" dirty="0">
                <a:latin typeface="Times New Roman"/>
                <a:ea typeface="+mn-lt"/>
                <a:cs typeface="Times New Roman"/>
              </a:rPr>
              <a:t>Photographers and Graphic Designers</a:t>
            </a:r>
            <a:r>
              <a:rPr lang="en-US" dirty="0">
                <a:latin typeface="Times New Roman"/>
                <a:ea typeface="+mn-lt"/>
                <a:cs typeface="Times New Roman"/>
              </a:rPr>
              <a:t>: Professionals in creative industries can achieve higher-quality images by removing noise, enhancing visual appeal and marketability.</a:t>
            </a:r>
            <a:endParaRPr lang="en-US" dirty="0">
              <a:latin typeface="Times New Roman"/>
              <a:cs typeface="Times New Roman"/>
            </a:endParaRPr>
          </a:p>
          <a:p>
            <a:pPr>
              <a:lnSpc>
                <a:spcPct val="90000"/>
              </a:lnSpc>
            </a:pPr>
            <a:r>
              <a:rPr lang="en-US" b="1" dirty="0">
                <a:latin typeface="Times New Roman"/>
                <a:ea typeface="+mn-lt"/>
                <a:cs typeface="Times New Roman"/>
              </a:rPr>
              <a:t>Environmental Researchers</a:t>
            </a:r>
            <a:r>
              <a:rPr lang="en-US" dirty="0">
                <a:latin typeface="Times New Roman"/>
                <a:ea typeface="+mn-lt"/>
                <a:cs typeface="Times New Roman"/>
              </a:rPr>
              <a:t>: Remote sensing specialists can utilize denoising methods to enhance satellite imagery, facilitating better analysis for environmental monitoring and urban planning.</a:t>
            </a:r>
            <a:endParaRPr lang="en-US" dirty="0">
              <a:latin typeface="Times New Roman"/>
              <a:cs typeface="Times New Roman"/>
            </a:endParaRPr>
          </a:p>
          <a:p>
            <a:pPr>
              <a:lnSpc>
                <a:spcPct val="90000"/>
              </a:lnSpc>
            </a:pPr>
            <a:endParaRPr lang="en-US" sz="2000">
              <a:latin typeface="Times New Roman"/>
              <a:cs typeface="Times New Roman"/>
            </a:endParaRPr>
          </a:p>
          <a:p>
            <a:pPr>
              <a:lnSpc>
                <a:spcPct val="90000"/>
              </a:lnSpc>
            </a:pPr>
            <a:endParaRPr lang="en-US" sz="2000"/>
          </a:p>
        </p:txBody>
      </p:sp>
    </p:spTree>
    <p:extLst>
      <p:ext uri="{BB962C8B-B14F-4D97-AF65-F5344CB8AC3E}">
        <p14:creationId xmlns:p14="http://schemas.microsoft.com/office/powerpoint/2010/main" val="14476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FC0EC6-6DA5-8FF7-1C55-2F5F36D0F86A}"/>
              </a:ext>
            </a:extLst>
          </p:cNvPr>
          <p:cNvSpPr>
            <a:spLocks noGrp="1"/>
          </p:cNvSpPr>
          <p:nvPr>
            <p:ph type="title"/>
          </p:nvPr>
        </p:nvSpPr>
        <p:spPr>
          <a:xfrm>
            <a:off x="651729" y="2371696"/>
            <a:ext cx="3971261" cy="4495494"/>
          </a:xfrm>
        </p:spPr>
        <p:txBody>
          <a:bodyPr anchor="t">
            <a:normAutofit/>
          </a:bodyPr>
          <a:lstStyle/>
          <a:p>
            <a:r>
              <a:rPr lang="en-US" dirty="0">
                <a:latin typeface="Times New Roman"/>
                <a:cs typeface="Times New Roman"/>
              </a:rPr>
              <a:t>   FLOW OF THE PROJECT</a:t>
            </a:r>
          </a:p>
        </p:txBody>
      </p:sp>
      <p:sp>
        <p:nvSpPr>
          <p:cNvPr id="3" name="Content Placeholder 2">
            <a:extLst>
              <a:ext uri="{FF2B5EF4-FFF2-40B4-BE49-F238E27FC236}">
                <a16:creationId xmlns:a16="http://schemas.microsoft.com/office/drawing/2014/main" id="{178FA8B6-A20C-1A29-4D91-DF61A2846C30}"/>
              </a:ext>
            </a:extLst>
          </p:cNvPr>
          <p:cNvSpPr>
            <a:spLocks noGrp="1"/>
          </p:cNvSpPr>
          <p:nvPr>
            <p:ph idx="1"/>
          </p:nvPr>
        </p:nvSpPr>
        <p:spPr>
          <a:xfrm>
            <a:off x="5493026" y="533400"/>
            <a:ext cx="5883964" cy="5771481"/>
          </a:xfrm>
        </p:spPr>
        <p:txBody>
          <a:bodyPr vert="horz" lIns="91440" tIns="45720" rIns="91440" bIns="45720" rtlCol="0" anchor="ctr">
            <a:normAutofit/>
          </a:bodyPr>
          <a:lstStyle/>
          <a:p>
            <a:pPr marL="0" indent="0">
              <a:buNone/>
            </a:pPr>
            <a:r>
              <a:rPr lang="en-US" sz="3200" dirty="0">
                <a:latin typeface="Times New Roman"/>
                <a:cs typeface="Times New Roman"/>
              </a:rPr>
              <a:t>   1.Understanding Autoencoders </a:t>
            </a:r>
          </a:p>
          <a:p>
            <a:pPr marL="0" indent="0">
              <a:buNone/>
            </a:pPr>
            <a:r>
              <a:rPr lang="en-US" sz="3200" dirty="0">
                <a:latin typeface="Times New Roman"/>
                <a:cs typeface="Times New Roman"/>
              </a:rPr>
              <a:t>   2.Model Architecture Design </a:t>
            </a:r>
          </a:p>
          <a:p>
            <a:pPr marL="0" indent="0">
              <a:buNone/>
            </a:pPr>
            <a:r>
              <a:rPr lang="en-US" sz="3200" dirty="0">
                <a:latin typeface="Times New Roman"/>
                <a:cs typeface="Times New Roman"/>
              </a:rPr>
              <a:t>   3.Image Generation</a:t>
            </a:r>
          </a:p>
          <a:p>
            <a:endParaRPr lang="en-US" dirty="0"/>
          </a:p>
        </p:txBody>
      </p:sp>
      <p:cxnSp>
        <p:nvCxnSpPr>
          <p:cNvPr id="12" name="Straight Connector 11">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851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9F4B59-7856-A8AC-2511-105F28008495}"/>
              </a:ext>
            </a:extLst>
          </p:cNvPr>
          <p:cNvSpPr>
            <a:spLocks noGrp="1"/>
          </p:cNvSpPr>
          <p:nvPr>
            <p:ph type="title"/>
          </p:nvPr>
        </p:nvSpPr>
        <p:spPr>
          <a:xfrm>
            <a:off x="798124" y="44570"/>
            <a:ext cx="5017968" cy="1671639"/>
          </a:xfrm>
        </p:spPr>
        <p:txBody>
          <a:bodyPr vert="horz" lIns="91440" tIns="45720" rIns="91440" bIns="45720" rtlCol="0" anchor="ctr">
            <a:normAutofit/>
          </a:bodyPr>
          <a:lstStyle/>
          <a:p>
            <a:r>
              <a:rPr lang="en-US" sz="4000" dirty="0">
                <a:latin typeface="Times New Roman"/>
                <a:cs typeface="Times New Roman"/>
              </a:rPr>
              <a:t>Understanding Autoencoders</a:t>
            </a:r>
          </a:p>
        </p:txBody>
      </p:sp>
      <p:sp>
        <p:nvSpPr>
          <p:cNvPr id="5" name="TextBox 4">
            <a:extLst>
              <a:ext uri="{FF2B5EF4-FFF2-40B4-BE49-F238E27FC236}">
                <a16:creationId xmlns:a16="http://schemas.microsoft.com/office/drawing/2014/main" id="{38668855-54B7-4EA1-975D-8451E03D69B3}"/>
              </a:ext>
            </a:extLst>
          </p:cNvPr>
          <p:cNvSpPr txBox="1"/>
          <p:nvPr/>
        </p:nvSpPr>
        <p:spPr>
          <a:xfrm>
            <a:off x="429165" y="1155491"/>
            <a:ext cx="6346255" cy="452212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buSzPct val="80000"/>
            </a:pPr>
            <a:br>
              <a:rPr lang="en-US" sz="2400" dirty="0">
                <a:latin typeface="Times New Roman"/>
              </a:rPr>
            </a:br>
            <a:r>
              <a:rPr lang="en-US" sz="2400" dirty="0">
                <a:solidFill>
                  <a:schemeClr val="tx2"/>
                </a:solidFill>
                <a:latin typeface="Times New Roman"/>
                <a:cs typeface="Times New Roman"/>
              </a:rPr>
              <a:t>In convolutional neural networks (CNNs), an autoencoder is a type of neural network architecture comprising an encoder and a decoder. The encoder compresses input images into a lower-dimensional representation, while the decoder reconstructs the original images from this representation. By minimizing the reconstruction error during training, typically using a loss function like mean squared error, autoencoders learn to extract meaningful features from the input data. In CNNs, autoencoders are particularly useful for tasks such as image reconstruction, denoising, and feature learning, leveraging the hierarchical feature extraction capabilities of CNNs to capture complex patterns in the data.</a:t>
            </a:r>
            <a:endParaRPr lang="en-US" sz="2400">
              <a:solidFill>
                <a:schemeClr val="tx2"/>
              </a:solidFill>
            </a:endParaRPr>
          </a:p>
        </p:txBody>
      </p:sp>
      <p:cxnSp>
        <p:nvCxnSpPr>
          <p:cNvPr id="12" name="Straight Connector 11">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diagram of a painting&#10;&#10;Description automatically generated">
            <a:extLst>
              <a:ext uri="{FF2B5EF4-FFF2-40B4-BE49-F238E27FC236}">
                <a16:creationId xmlns:a16="http://schemas.microsoft.com/office/drawing/2014/main" id="{C3988F60-EA83-45E9-F9D5-C0F061ACBDF4}"/>
              </a:ext>
            </a:extLst>
          </p:cNvPr>
          <p:cNvPicPr>
            <a:picLocks noGrp="1" noChangeAspect="1"/>
          </p:cNvPicPr>
          <p:nvPr>
            <p:ph idx="1"/>
          </p:nvPr>
        </p:nvPicPr>
        <p:blipFill>
          <a:blip r:embed="rId2"/>
          <a:stretch>
            <a:fillRect/>
          </a:stretch>
        </p:blipFill>
        <p:spPr>
          <a:xfrm>
            <a:off x="7104443" y="878457"/>
            <a:ext cx="4652771" cy="5086710"/>
          </a:xfrm>
          <a:prstGeom prst="rect">
            <a:avLst/>
          </a:prstGeom>
        </p:spPr>
      </p:pic>
    </p:spTree>
    <p:extLst>
      <p:ext uri="{BB962C8B-B14F-4D97-AF65-F5344CB8AC3E}">
        <p14:creationId xmlns:p14="http://schemas.microsoft.com/office/powerpoint/2010/main" val="1032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829E-AA64-E190-F432-A65A50E967E8}"/>
              </a:ext>
            </a:extLst>
          </p:cNvPr>
          <p:cNvSpPr>
            <a:spLocks noGrp="1"/>
          </p:cNvSpPr>
          <p:nvPr>
            <p:ph type="title"/>
          </p:nvPr>
        </p:nvSpPr>
        <p:spPr/>
        <p:txBody>
          <a:bodyPr>
            <a:normAutofit/>
          </a:bodyPr>
          <a:lstStyle/>
          <a:p>
            <a:r>
              <a:rPr lang="en-US" i="0" dirty="0">
                <a:solidFill>
                  <a:srgbClr val="0D0D0D"/>
                </a:solidFill>
                <a:latin typeface="Times New Roman"/>
                <a:cs typeface="Times New Roman"/>
              </a:rPr>
              <a:t>Model Architecture Design </a:t>
            </a:r>
            <a:endParaRPr lang="en-US" dirty="0"/>
          </a:p>
        </p:txBody>
      </p:sp>
      <p:sp>
        <p:nvSpPr>
          <p:cNvPr id="3" name="Content Placeholder 2">
            <a:extLst>
              <a:ext uri="{FF2B5EF4-FFF2-40B4-BE49-F238E27FC236}">
                <a16:creationId xmlns:a16="http://schemas.microsoft.com/office/drawing/2014/main" id="{15BBA691-6C79-7DE8-1794-8D2463D20750}"/>
              </a:ext>
            </a:extLst>
          </p:cNvPr>
          <p:cNvSpPr>
            <a:spLocks noGrp="1"/>
          </p:cNvSpPr>
          <p:nvPr>
            <p:ph idx="1"/>
          </p:nvPr>
        </p:nvSpPr>
        <p:spPr/>
        <p:txBody>
          <a:bodyPr vert="horz" lIns="91440" tIns="45720" rIns="91440" bIns="45720" rtlCol="0" anchor="t">
            <a:normAutofit/>
          </a:bodyPr>
          <a:lstStyle/>
          <a:p>
            <a:r>
              <a:rPr lang="en-US" b="1">
                <a:latin typeface="Times New Roman"/>
                <a:ea typeface="+mn-lt"/>
                <a:cs typeface="+mn-lt"/>
              </a:rPr>
              <a:t>Architecture Design</a:t>
            </a:r>
            <a:r>
              <a:rPr lang="en-US">
                <a:solidFill>
                  <a:srgbClr val="0D0D0D"/>
                </a:solidFill>
                <a:latin typeface="Times New Roman"/>
                <a:ea typeface="+mn-lt"/>
                <a:cs typeface="+mn-lt"/>
              </a:rPr>
              <a:t>: Configure the deep CNN autoencoder with encoder-decoder components to compress images and reconstruct them, optimizing feature extraction and preservation.</a:t>
            </a:r>
            <a:endParaRPr lang="en-US">
              <a:latin typeface="Times New Roman"/>
              <a:cs typeface="Times New Roman"/>
            </a:endParaRPr>
          </a:p>
          <a:p>
            <a:r>
              <a:rPr lang="en-US" b="1">
                <a:latin typeface="Times New Roman"/>
                <a:ea typeface="+mn-lt"/>
                <a:cs typeface="+mn-lt"/>
              </a:rPr>
              <a:t>Training Process</a:t>
            </a:r>
            <a:r>
              <a:rPr lang="en-US">
                <a:solidFill>
                  <a:srgbClr val="0D0D0D"/>
                </a:solidFill>
                <a:latin typeface="Times New Roman"/>
                <a:ea typeface="+mn-lt"/>
                <a:cs typeface="+mn-lt"/>
              </a:rPr>
              <a:t>: Train the model with dataset splits, adjusting hyperparameters and applying regularization techniques to prevent overfitting and enhance denoising accuracy.</a:t>
            </a:r>
            <a:endParaRPr lang="en-US">
              <a:latin typeface="Times New Roman"/>
              <a:cs typeface="Times New Roman"/>
            </a:endParaRPr>
          </a:p>
          <a:p>
            <a:r>
              <a:rPr lang="en-US" b="1" dirty="0">
                <a:latin typeface="Times New Roman"/>
                <a:ea typeface="+mn-lt"/>
                <a:cs typeface="+mn-lt"/>
              </a:rPr>
              <a:t>Loss Function and Evaluation</a:t>
            </a:r>
            <a:r>
              <a:rPr lang="en-US" dirty="0">
                <a:solidFill>
                  <a:srgbClr val="0D0D0D"/>
                </a:solidFill>
                <a:latin typeface="Times New Roman"/>
                <a:ea typeface="+mn-lt"/>
                <a:cs typeface="+mn-lt"/>
              </a:rPr>
              <a:t>: Utilize appropriate loss functions during training and evaluate performance using metrics like PSNR and MSE, ensuring effective noise reduction and image quality preservation.</a:t>
            </a:r>
            <a:endParaRPr lang="en-US" dirty="0">
              <a:latin typeface="Times New Roman"/>
            </a:endParaRPr>
          </a:p>
          <a:p>
            <a:endParaRPr lang="en-US" dirty="0"/>
          </a:p>
        </p:txBody>
      </p:sp>
    </p:spTree>
    <p:extLst>
      <p:ext uri="{BB962C8B-B14F-4D97-AF65-F5344CB8AC3E}">
        <p14:creationId xmlns:p14="http://schemas.microsoft.com/office/powerpoint/2010/main" val="107193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B8092E2-D77A-4CE6-BB2D-626978445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2CD835-4B0F-45D6-9B85-B049A1005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98B5B-C505-4514-0D2E-499CC63E84A7}"/>
              </a:ext>
            </a:extLst>
          </p:cNvPr>
          <p:cNvSpPr>
            <a:spLocks noGrp="1"/>
          </p:cNvSpPr>
          <p:nvPr>
            <p:ph type="title"/>
          </p:nvPr>
        </p:nvSpPr>
        <p:spPr>
          <a:xfrm>
            <a:off x="1129553" y="511309"/>
            <a:ext cx="9577116" cy="1221957"/>
          </a:xfrm>
        </p:spPr>
        <p:txBody>
          <a:bodyPr anchor="ctr">
            <a:normAutofit/>
          </a:bodyPr>
          <a:lstStyle/>
          <a:p>
            <a:r>
              <a:rPr lang="en-US" i="0" dirty="0">
                <a:latin typeface="Times New Roman"/>
                <a:cs typeface="Times New Roman"/>
              </a:rPr>
              <a:t>Image Generation</a:t>
            </a:r>
            <a:endParaRPr lang="en-US" dirty="0"/>
          </a:p>
        </p:txBody>
      </p:sp>
      <p:cxnSp>
        <p:nvCxnSpPr>
          <p:cNvPr id="26" name="Straight Connector 25">
            <a:extLst>
              <a:ext uri="{FF2B5EF4-FFF2-40B4-BE49-F238E27FC236}">
                <a16:creationId xmlns:a16="http://schemas.microsoft.com/office/drawing/2014/main" id="{7971A1EC-5980-40B2-973F-0D3D6630DB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049A56-C4C2-4C0F-9F4F-D0E34391D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02BE56-7EB5-4E62-B6E2-1C49E470A9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D35B00-4E3C-E009-E5E6-BF9BC5B13059}"/>
              </a:ext>
            </a:extLst>
          </p:cNvPr>
          <p:cNvSpPr>
            <a:spLocks noGrp="1"/>
          </p:cNvSpPr>
          <p:nvPr>
            <p:ph idx="1"/>
          </p:nvPr>
        </p:nvSpPr>
        <p:spPr>
          <a:xfrm>
            <a:off x="1129553" y="2420471"/>
            <a:ext cx="5479065" cy="3884410"/>
          </a:xfrm>
        </p:spPr>
        <p:txBody>
          <a:bodyPr vert="horz" lIns="91440" tIns="45720" rIns="91440" bIns="45720" rtlCol="0" anchor="ctr">
            <a:normAutofit/>
          </a:bodyPr>
          <a:lstStyle/>
          <a:p>
            <a:pPr>
              <a:lnSpc>
                <a:spcPct val="90000"/>
              </a:lnSpc>
            </a:pPr>
            <a:r>
              <a:rPr lang="en-US" sz="1900" b="1">
                <a:latin typeface="Times New Roman"/>
                <a:ea typeface="+mn-lt"/>
                <a:cs typeface="+mn-lt"/>
              </a:rPr>
              <a:t>Architecture Design</a:t>
            </a:r>
            <a:r>
              <a:rPr lang="en-US" sz="1900">
                <a:latin typeface="Times New Roman"/>
                <a:ea typeface="+mn-lt"/>
                <a:cs typeface="+mn-lt"/>
              </a:rPr>
              <a:t>: Develop an autoencoder with a decoder component capable of generating images by learning to reconstruct input data from a compressed latent space representation.</a:t>
            </a:r>
            <a:endParaRPr lang="en-US" sz="1900">
              <a:latin typeface="Times New Roman"/>
              <a:cs typeface="Times New Roman"/>
            </a:endParaRPr>
          </a:p>
          <a:p>
            <a:pPr>
              <a:lnSpc>
                <a:spcPct val="90000"/>
              </a:lnSpc>
            </a:pPr>
            <a:r>
              <a:rPr lang="en-US" sz="1900" b="1">
                <a:latin typeface="Times New Roman"/>
                <a:ea typeface="+mn-lt"/>
                <a:cs typeface="+mn-lt"/>
              </a:rPr>
              <a:t>Training Process</a:t>
            </a:r>
            <a:r>
              <a:rPr lang="en-US" sz="1900">
                <a:latin typeface="Times New Roman"/>
                <a:ea typeface="+mn-lt"/>
                <a:cs typeface="+mn-lt"/>
              </a:rPr>
              <a:t>: Train the autoencoder using a dataset of images, optimizing the model parameters to accurately reconstruct input images and capture meaningful features in the latent space.</a:t>
            </a:r>
            <a:endParaRPr lang="en-US" sz="1900">
              <a:latin typeface="Times New Roman"/>
              <a:cs typeface="Times New Roman"/>
            </a:endParaRPr>
          </a:p>
          <a:p>
            <a:pPr>
              <a:lnSpc>
                <a:spcPct val="90000"/>
              </a:lnSpc>
            </a:pPr>
            <a:r>
              <a:rPr lang="en-US" sz="1900" b="1">
                <a:latin typeface="Times New Roman"/>
                <a:ea typeface="+mn-lt"/>
                <a:cs typeface="+mn-lt"/>
              </a:rPr>
              <a:t>Latent Space Exploration</a:t>
            </a:r>
            <a:r>
              <a:rPr lang="en-US" sz="1900">
                <a:latin typeface="Times New Roman"/>
                <a:ea typeface="+mn-lt"/>
                <a:cs typeface="+mn-lt"/>
              </a:rPr>
              <a:t>: Generate new images by sampling random points from the learned latent space and decoding them using the trained decoder, allowing for the creation of novel and diverse image samples.</a:t>
            </a:r>
            <a:endParaRPr lang="en-US" sz="1900">
              <a:latin typeface="Times New Roman"/>
              <a:cs typeface="Times New Roman"/>
            </a:endParaRPr>
          </a:p>
          <a:p>
            <a:pPr>
              <a:lnSpc>
                <a:spcPct val="90000"/>
              </a:lnSpc>
            </a:pPr>
            <a:endParaRPr lang="en-US" sz="1900"/>
          </a:p>
        </p:txBody>
      </p:sp>
      <p:pic>
        <p:nvPicPr>
          <p:cNvPr id="4" name="Picture 3" descr="A collage of numbers&#10;&#10;Description automatically generated">
            <a:extLst>
              <a:ext uri="{FF2B5EF4-FFF2-40B4-BE49-F238E27FC236}">
                <a16:creationId xmlns:a16="http://schemas.microsoft.com/office/drawing/2014/main" id="{2E2BFD1E-8B5C-84F7-0A4E-96D58278B281}"/>
              </a:ext>
            </a:extLst>
          </p:cNvPr>
          <p:cNvPicPr>
            <a:picLocks noChangeAspect="1"/>
          </p:cNvPicPr>
          <p:nvPr/>
        </p:nvPicPr>
        <p:blipFill rotWithShape="1">
          <a:blip r:embed="rId2"/>
          <a:srcRect l="25220" r="24037" b="1"/>
          <a:stretch/>
        </p:blipFill>
        <p:spPr>
          <a:xfrm>
            <a:off x="7225552" y="1995117"/>
            <a:ext cx="4966447" cy="4862884"/>
          </a:xfrm>
          <a:prstGeom prst="rect">
            <a:avLst/>
          </a:prstGeom>
        </p:spPr>
      </p:pic>
      <p:cxnSp>
        <p:nvCxnSpPr>
          <p:cNvPr id="29" name="Straight Connector 28">
            <a:extLst>
              <a:ext uri="{FF2B5EF4-FFF2-40B4-BE49-F238E27FC236}">
                <a16:creationId xmlns:a16="http://schemas.microsoft.com/office/drawing/2014/main" id="{C4595B06-EDA5-4E45-BED4-7891E7E0CD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79C9A5D-F572-476A-99A9-700077150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9592DA5-68A4-46A6-90EA-F0304FF8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244507"/>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AngleLinesVTI</vt:lpstr>
      <vt:lpstr>DENOISING IMAGE USING DEEP CNN AUTOENCODER</vt:lpstr>
      <vt:lpstr>AGENDA</vt:lpstr>
      <vt:lpstr>PROBLEM STATEMENT</vt:lpstr>
      <vt:lpstr>PROJECT OVERVIEW</vt:lpstr>
      <vt:lpstr>END USERS</vt:lpstr>
      <vt:lpstr>   FLOW OF THE PROJECT</vt:lpstr>
      <vt:lpstr>Understanding Autoencoders</vt:lpstr>
      <vt:lpstr>Model Architecture Design </vt:lpstr>
      <vt:lpstr>Image Generation</vt:lpstr>
      <vt:lpstr>Usage of  Deep CNN Autoencoder</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305</cp:revision>
  <dcterms:created xsi:type="dcterms:W3CDTF">2024-04-04T15:05:55Z</dcterms:created>
  <dcterms:modified xsi:type="dcterms:W3CDTF">2024-04-05T05:54:44Z</dcterms:modified>
</cp:coreProperties>
</file>